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6"/>
  </p:notesMasterIdLst>
  <p:sldIdLst>
    <p:sldId id="297" r:id="rId2"/>
    <p:sldId id="257" r:id="rId3"/>
    <p:sldId id="293" r:id="rId4"/>
    <p:sldId id="294" r:id="rId5"/>
    <p:sldId id="296" r:id="rId6"/>
    <p:sldId id="295" r:id="rId7"/>
    <p:sldId id="279" r:id="rId8"/>
    <p:sldId id="282" r:id="rId9"/>
    <p:sldId id="281" r:id="rId10"/>
    <p:sldId id="283" r:id="rId11"/>
    <p:sldId id="292" r:id="rId12"/>
    <p:sldId id="284" r:id="rId13"/>
    <p:sldId id="285" r:id="rId14"/>
    <p:sldId id="286" r:id="rId15"/>
    <p:sldId id="288" r:id="rId16"/>
    <p:sldId id="289" r:id="rId17"/>
    <p:sldId id="290" r:id="rId18"/>
    <p:sldId id="291" r:id="rId19"/>
    <p:sldId id="280" r:id="rId20"/>
    <p:sldId id="298" r:id="rId21"/>
    <p:sldId id="299" r:id="rId22"/>
    <p:sldId id="300" r:id="rId23"/>
    <p:sldId id="302"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48" d="100"/>
          <a:sy n="48" d="100"/>
        </p:scale>
        <p:origin x="66" y="480"/>
      </p:cViewPr>
      <p:guideLst/>
    </p:cSldViewPr>
  </p:slideViewPr>
  <p:notesTextViewPr>
    <p:cViewPr>
      <p:scale>
        <a:sx n="1" d="1"/>
        <a:sy n="1" d="1"/>
      </p:scale>
      <p:origin x="0" y="0"/>
    </p:cViewPr>
  </p:notesTextViewPr>
  <p:notesViewPr>
    <p:cSldViewPr snapToGrid="0">
      <p:cViewPr varScale="1">
        <p:scale>
          <a:sx n="52" d="100"/>
          <a:sy n="52" d="100"/>
        </p:scale>
        <p:origin x="266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F06A6-70F0-4A80-A5D4-40B2C200B630}" type="datetimeFigureOut">
              <a:rPr lang="en-US" smtClean="0"/>
              <a:t>22-Apr-20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D84CE-93C0-48C1-92D2-4B3DFABF9AC3}" type="slidenum">
              <a:rPr lang="en-US" smtClean="0"/>
              <a:t>‹#›</a:t>
            </a:fld>
            <a:endParaRPr lang="en-US"/>
          </a:p>
        </p:txBody>
      </p:sp>
    </p:spTree>
    <p:extLst>
      <p:ext uri="{BB962C8B-B14F-4D97-AF65-F5344CB8AC3E}">
        <p14:creationId xmlns:p14="http://schemas.microsoft.com/office/powerpoint/2010/main" val="41412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5D84CE-93C0-48C1-92D2-4B3DFABF9AC3}" type="slidenum">
              <a:rPr lang="en-US" smtClean="0"/>
              <a:t>1</a:t>
            </a:fld>
            <a:endParaRPr lang="en-US"/>
          </a:p>
        </p:txBody>
      </p:sp>
    </p:spTree>
    <p:extLst>
      <p:ext uri="{BB962C8B-B14F-4D97-AF65-F5344CB8AC3E}">
        <p14:creationId xmlns:p14="http://schemas.microsoft.com/office/powerpoint/2010/main" val="557112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8DBFD76-ACA7-428D-B8D4-A1D51E791DD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28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507A-7466-45BE-B784-3DEA8E937538}" type="datetimeFigureOut">
              <a:rPr lang="en-US" smtClean="0"/>
              <a:t>22-Apr-20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BFD76-ACA7-428D-B8D4-A1D51E791DD2}" type="slidenum">
              <a:rPr lang="en-US" smtClean="0"/>
              <a:t>‹#›</a:t>
            </a:fld>
            <a:endParaRPr lang="en-US"/>
          </a:p>
        </p:txBody>
      </p:sp>
    </p:spTree>
    <p:extLst>
      <p:ext uri="{BB962C8B-B14F-4D97-AF65-F5344CB8AC3E}">
        <p14:creationId xmlns:p14="http://schemas.microsoft.com/office/powerpoint/2010/main" val="240896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9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170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spTree>
    <p:extLst>
      <p:ext uri="{BB962C8B-B14F-4D97-AF65-F5344CB8AC3E}">
        <p14:creationId xmlns:p14="http://schemas.microsoft.com/office/powerpoint/2010/main" val="188882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66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540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56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61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spTree>
    <p:extLst>
      <p:ext uri="{BB962C8B-B14F-4D97-AF65-F5344CB8AC3E}">
        <p14:creationId xmlns:p14="http://schemas.microsoft.com/office/powerpoint/2010/main" val="350526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507A-7466-45BE-B784-3DEA8E937538}" type="datetimeFigureOut">
              <a:rPr lang="en-US" smtClean="0"/>
              <a:t>22-Apr-20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BFD76-ACA7-428D-B8D4-A1D51E791DD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40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74507A-7466-45BE-B784-3DEA8E937538}" type="datetimeFigureOut">
              <a:rPr lang="en-US" smtClean="0"/>
              <a:t>22-Apr-20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BFD76-ACA7-428D-B8D4-A1D51E791DD2}" type="slidenum">
              <a:rPr lang="en-US" smtClean="0"/>
              <a:t>‹#›</a:t>
            </a:fld>
            <a:endParaRPr lang="en-US"/>
          </a:p>
        </p:txBody>
      </p:sp>
    </p:spTree>
    <p:extLst>
      <p:ext uri="{BB962C8B-B14F-4D97-AF65-F5344CB8AC3E}">
        <p14:creationId xmlns:p14="http://schemas.microsoft.com/office/powerpoint/2010/main" val="357826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74507A-7466-45BE-B784-3DEA8E937538}" type="datetimeFigureOut">
              <a:rPr lang="en-US" smtClean="0"/>
              <a:t>22-Apr-20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BFD76-ACA7-428D-B8D4-A1D51E791DD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39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74507A-7466-45BE-B784-3DEA8E937538}" type="datetimeFigureOut">
              <a:rPr lang="en-US" smtClean="0"/>
              <a:t>22-Apr-20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BFD76-ACA7-428D-B8D4-A1D51E791DD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1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4507A-7466-45BE-B784-3DEA8E937538}" type="datetimeFigureOut">
              <a:rPr lang="en-US" smtClean="0"/>
              <a:t>22-Apr-20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BFD76-ACA7-428D-B8D4-A1D51E791DD2}" type="slidenum">
              <a:rPr lang="en-US" smtClean="0"/>
              <a:t>‹#›</a:t>
            </a:fld>
            <a:endParaRPr lang="en-US"/>
          </a:p>
        </p:txBody>
      </p:sp>
    </p:spTree>
    <p:extLst>
      <p:ext uri="{BB962C8B-B14F-4D97-AF65-F5344CB8AC3E}">
        <p14:creationId xmlns:p14="http://schemas.microsoft.com/office/powerpoint/2010/main" val="83949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507A-7466-45BE-B784-3DEA8E937538}" type="datetimeFigureOut">
              <a:rPr lang="en-US" smtClean="0"/>
              <a:t>22-Apr-20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BFD76-ACA7-428D-B8D4-A1D51E791DD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74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507A-7466-45BE-B784-3DEA8E937538}" type="datetimeFigureOut">
              <a:rPr lang="en-US" smtClean="0"/>
              <a:t>22-Apr-20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BFD76-ACA7-428D-B8D4-A1D51E791DD2}" type="slidenum">
              <a:rPr lang="en-US" smtClean="0"/>
              <a:t>‹#›</a:t>
            </a:fld>
            <a:endParaRPr lang="en-US"/>
          </a:p>
        </p:txBody>
      </p:sp>
    </p:spTree>
    <p:extLst>
      <p:ext uri="{BB962C8B-B14F-4D97-AF65-F5344CB8AC3E}">
        <p14:creationId xmlns:p14="http://schemas.microsoft.com/office/powerpoint/2010/main" val="397370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74507A-7466-45BE-B784-3DEA8E937538}" type="datetimeFigureOut">
              <a:rPr lang="en-US" smtClean="0"/>
              <a:t>22-Apr-20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DBFD76-ACA7-428D-B8D4-A1D51E791DD2}" type="slidenum">
              <a:rPr lang="en-US" smtClean="0"/>
              <a:t>‹#›</a:t>
            </a:fld>
            <a:endParaRPr lang="en-US"/>
          </a:p>
        </p:txBody>
      </p:sp>
    </p:spTree>
    <p:extLst>
      <p:ext uri="{BB962C8B-B14F-4D97-AF65-F5344CB8AC3E}">
        <p14:creationId xmlns:p14="http://schemas.microsoft.com/office/powerpoint/2010/main" val="3036555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x5Vb01kgvI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4600" y="913735"/>
            <a:ext cx="6291775" cy="4130705"/>
          </a:xfrm>
          <a:prstGeom prst="rect">
            <a:avLst/>
          </a:prstGeom>
        </p:spPr>
      </p:pic>
      <p:sp>
        <p:nvSpPr>
          <p:cNvPr id="3" name="TextBox 2"/>
          <p:cNvSpPr txBox="1"/>
          <p:nvPr/>
        </p:nvSpPr>
        <p:spPr>
          <a:xfrm>
            <a:off x="1600200" y="5486400"/>
            <a:ext cx="9189720" cy="707886"/>
          </a:xfrm>
          <a:prstGeom prst="rect">
            <a:avLst/>
          </a:prstGeom>
          <a:solidFill>
            <a:schemeClr val="tx2">
              <a:lumMod val="40000"/>
              <a:lumOff val="60000"/>
            </a:schemeClr>
          </a:solidFill>
        </p:spPr>
        <p:txBody>
          <a:bodyPr wrap="square" rtlCol="0">
            <a:spAutoFit/>
          </a:bodyPr>
          <a:lstStyle/>
          <a:p>
            <a:r>
              <a:rPr lang="en-US" sz="4000" dirty="0" err="1" smtClean="0"/>
              <a:t>আসসালামু</a:t>
            </a:r>
            <a:r>
              <a:rPr lang="en-US" sz="4000" dirty="0" smtClean="0"/>
              <a:t> </a:t>
            </a:r>
            <a:r>
              <a:rPr lang="en-US" sz="4000" dirty="0" err="1" smtClean="0"/>
              <a:t>আলাইকুম</a:t>
            </a:r>
            <a:r>
              <a:rPr lang="en-US" sz="4000" dirty="0" smtClean="0"/>
              <a:t> </a:t>
            </a:r>
            <a:r>
              <a:rPr lang="en-US" sz="4000" dirty="0" err="1" smtClean="0"/>
              <a:t>ওয়া</a:t>
            </a:r>
            <a:r>
              <a:rPr lang="en-US" sz="4000" dirty="0" smtClean="0"/>
              <a:t> </a:t>
            </a:r>
            <a:r>
              <a:rPr lang="en-US" sz="4000" dirty="0" err="1" smtClean="0"/>
              <a:t>রাহমাতুল্লাহ</a:t>
            </a:r>
            <a:r>
              <a:rPr lang="en-US" sz="4000" dirty="0" smtClean="0"/>
              <a:t>; </a:t>
            </a:r>
            <a:endParaRPr lang="en-US" sz="4000" dirty="0"/>
          </a:p>
        </p:txBody>
      </p:sp>
    </p:spTree>
    <p:extLst>
      <p:ext uri="{BB962C8B-B14F-4D97-AF65-F5344CB8AC3E}">
        <p14:creationId xmlns:p14="http://schemas.microsoft.com/office/powerpoint/2010/main" val="37086155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0608" y="800521"/>
            <a:ext cx="4128868"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500" dirty="0" err="1">
                <a:latin typeface="NikoshBAN" panose="02000000000000000000" pitchFamily="2" charset="0"/>
                <a:cs typeface="NikoshBAN" panose="02000000000000000000" pitchFamily="2" charset="0"/>
              </a:rPr>
              <a:t>রোজার</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প্রকারভেদ</a:t>
            </a:r>
            <a:r>
              <a:rPr lang="en-US" sz="4500" dirty="0">
                <a:latin typeface="NikoshBAN" panose="02000000000000000000" pitchFamily="2" charset="0"/>
                <a:cs typeface="NikoshBAN" panose="02000000000000000000" pitchFamily="2" charset="0"/>
              </a:rPr>
              <a:t>; </a:t>
            </a:r>
          </a:p>
        </p:txBody>
      </p:sp>
      <p:sp>
        <p:nvSpPr>
          <p:cNvPr id="2" name="Rectangle 1"/>
          <p:cNvSpPr/>
          <p:nvPr/>
        </p:nvSpPr>
        <p:spPr>
          <a:xfrm>
            <a:off x="1033671" y="2159290"/>
            <a:ext cx="10018642"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3600" dirty="0">
                <a:latin typeface="NikoshBAN" panose="02000000000000000000" pitchFamily="2" charset="0"/>
                <a:cs typeface="NikoshBAN" panose="02000000000000000000" pitchFamily="2" charset="0"/>
              </a:rPr>
              <a:t>ফরজ রোজা: যা আবার চার প্রকার-</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১/ </a:t>
            </a:r>
            <a:r>
              <a:rPr lang="as-IN" sz="3600" dirty="0">
                <a:latin typeface="NikoshBAN" panose="02000000000000000000" pitchFamily="2" charset="0"/>
                <a:cs typeface="NikoshBAN" panose="02000000000000000000" pitchFamily="2" charset="0"/>
              </a:rPr>
              <a:t>রমজান মাসের রোজা।</a:t>
            </a:r>
          </a:p>
          <a:p>
            <a:r>
              <a:rPr lang="en-US" sz="3600" dirty="0">
                <a:latin typeface="NikoshBAN" panose="02000000000000000000" pitchFamily="2" charset="0"/>
                <a:cs typeface="NikoshBAN" panose="02000000000000000000" pitchFamily="2" charset="0"/>
              </a:rPr>
              <a:t> ২/ </a:t>
            </a:r>
            <a:r>
              <a:rPr lang="as-IN" sz="3600" dirty="0">
                <a:latin typeface="NikoshBAN" panose="02000000000000000000" pitchFamily="2" charset="0"/>
                <a:cs typeface="NikoshBAN" panose="02000000000000000000" pitchFamily="2" charset="0"/>
              </a:rPr>
              <a:t>কোন কারণ বশত রমজানের রোজা ভঙ্গ হয়ে গেলে তার কাযা আদায়ে রোজা।</a:t>
            </a:r>
          </a:p>
          <a:p>
            <a:r>
              <a:rPr lang="en-US" sz="3600" dirty="0">
                <a:latin typeface="NikoshBAN" panose="02000000000000000000" pitchFamily="2" charset="0"/>
                <a:cs typeface="NikoshBAN" panose="02000000000000000000" pitchFamily="2" charset="0"/>
              </a:rPr>
              <a:t> ৩/ </a:t>
            </a:r>
            <a:r>
              <a:rPr lang="as-IN" sz="3600" dirty="0">
                <a:latin typeface="NikoshBAN" panose="02000000000000000000" pitchFamily="2" charset="0"/>
                <a:cs typeface="NikoshBAN" panose="02000000000000000000" pitchFamily="2" charset="0"/>
              </a:rPr>
              <a:t>শরীয়তে স্বীকৃত কারণ ব্যতিত রমজানের রোজা ছেড়ে দিলে কাফ্ফারা হিসেবে ৬০টি রোজা রাখা।</a:t>
            </a:r>
          </a:p>
          <a:p>
            <a:r>
              <a:rPr lang="en-US" sz="3600" dirty="0">
                <a:latin typeface="NikoshBAN" panose="02000000000000000000" pitchFamily="2" charset="0"/>
                <a:cs typeface="NikoshBAN" panose="02000000000000000000" pitchFamily="2" charset="0"/>
              </a:rPr>
              <a:t>৪/  </a:t>
            </a:r>
            <a:r>
              <a:rPr lang="as-IN" sz="3600" dirty="0">
                <a:latin typeface="NikoshBAN" panose="02000000000000000000" pitchFamily="2" charset="0"/>
                <a:cs typeface="NikoshBAN" panose="02000000000000000000" pitchFamily="2" charset="0"/>
              </a:rPr>
              <a:t>রোজার মান্নত করলে তা আদায়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0416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7487" y="916267"/>
            <a:ext cx="463296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রোজার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ফরজ</a:t>
            </a:r>
            <a:r>
              <a:rPr lang="en-US" sz="6000" dirty="0" smtClean="0">
                <a:latin typeface="NikoshBAN" panose="02000000000000000000" pitchFamily="2" charset="0"/>
                <a:cs typeface="NikoshBAN" panose="02000000000000000000" pitchFamily="2" charset="0"/>
              </a:rPr>
              <a:t> ৩টি </a:t>
            </a:r>
            <a:endParaRPr lang="en-US" sz="6000" dirty="0">
              <a:latin typeface="NikoshBAN" panose="02000000000000000000" pitchFamily="2" charset="0"/>
              <a:cs typeface="NikoshBAN" panose="02000000000000000000" pitchFamily="2" charset="0"/>
            </a:endParaRPr>
          </a:p>
        </p:txBody>
      </p:sp>
      <p:sp>
        <p:nvSpPr>
          <p:cNvPr id="3" name="Oval 2"/>
          <p:cNvSpPr/>
          <p:nvPr/>
        </p:nvSpPr>
        <p:spPr>
          <a:xfrm>
            <a:off x="1194482" y="3527627"/>
            <a:ext cx="3093720" cy="224028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নিয়ত</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করা</a:t>
            </a:r>
            <a:r>
              <a:rPr lang="en-US"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4" name="Oval 3"/>
          <p:cNvSpPr/>
          <p:nvPr/>
        </p:nvSpPr>
        <p:spPr>
          <a:xfrm>
            <a:off x="4927158" y="3527627"/>
            <a:ext cx="3139440" cy="224028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anose="02000000000000000000" pitchFamily="2" charset="0"/>
                <a:cs typeface="NikoshBAN" panose="02000000000000000000" pitchFamily="2" charset="0"/>
              </a:rPr>
              <a:t>সব</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ধরনের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পানাহার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থকে</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বিরত</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থাকা</a:t>
            </a:r>
            <a:r>
              <a:rPr lang="en-US"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sp>
        <p:nvSpPr>
          <p:cNvPr id="5" name="Oval 4"/>
          <p:cNvSpPr/>
          <p:nvPr/>
        </p:nvSpPr>
        <p:spPr>
          <a:xfrm>
            <a:off x="8336317" y="3527627"/>
            <a:ext cx="3017520" cy="22402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7030A0"/>
                </a:solidFill>
                <a:latin typeface="NikoshBAN" panose="02000000000000000000" pitchFamily="2" charset="0"/>
                <a:cs typeface="NikoshBAN" panose="02000000000000000000" pitchFamily="2" charset="0"/>
              </a:rPr>
              <a:t>যৌন</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আচরণ</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থেকে</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বিরত</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থাকা</a:t>
            </a:r>
            <a:r>
              <a:rPr lang="en-US" sz="2800" b="1" dirty="0" smtClean="0">
                <a:solidFill>
                  <a:srgbClr val="7030A0"/>
                </a:solidFill>
                <a:latin typeface="NikoshBAN" panose="02000000000000000000" pitchFamily="2" charset="0"/>
                <a:cs typeface="NikoshBAN" panose="02000000000000000000" pitchFamily="2" charset="0"/>
              </a:rPr>
              <a:t> </a:t>
            </a:r>
            <a:endParaRPr lang="en-US" sz="2800" b="1" dirty="0">
              <a:solidFill>
                <a:srgbClr val="7030A0"/>
              </a:solidFill>
              <a:latin typeface="NikoshBAN" panose="02000000000000000000" pitchFamily="2" charset="0"/>
              <a:cs typeface="NikoshBAN" panose="02000000000000000000" pitchFamily="2" charset="0"/>
            </a:endParaRPr>
          </a:p>
        </p:txBody>
      </p:sp>
      <p:sp>
        <p:nvSpPr>
          <p:cNvPr id="6" name="Down Arrow 5"/>
          <p:cNvSpPr/>
          <p:nvPr/>
        </p:nvSpPr>
        <p:spPr>
          <a:xfrm rot="2196093">
            <a:off x="3038345" y="1791102"/>
            <a:ext cx="741240" cy="1928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131118" y="1982970"/>
            <a:ext cx="731520" cy="1544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9377870">
            <a:off x="8706165" y="1688933"/>
            <a:ext cx="775630" cy="2092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195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2681823"/>
            <a:ext cx="9931789"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350" dirty="0"/>
              <a:t>            </a:t>
            </a:r>
            <a:r>
              <a:rPr lang="en-US" sz="1350" dirty="0" smtClean="0"/>
              <a:t>       </a:t>
            </a:r>
            <a:r>
              <a:rPr lang="as-IN" sz="4000" dirty="0" smtClean="0">
                <a:latin typeface="NikoshBAN" panose="02000000000000000000" pitchFamily="2" charset="0"/>
                <a:cs typeface="NikoshBAN" panose="02000000000000000000" pitchFamily="2" charset="0"/>
              </a:rPr>
              <a:t>ওয়াজিব </a:t>
            </a:r>
            <a:r>
              <a:rPr lang="as-IN" sz="4000" dirty="0">
                <a:latin typeface="NikoshBAN" panose="02000000000000000000" pitchFamily="2" charset="0"/>
                <a:cs typeface="NikoshBAN" panose="02000000000000000000" pitchFamily="2" charset="0"/>
              </a:rPr>
              <a:t>রোজা: নফল রোজা রেখে ভঙ্গ করলে পরবর্তীতে তা আদায় করা </a:t>
            </a:r>
            <a:r>
              <a:rPr lang="as-IN" sz="4000" dirty="0" smtClean="0">
                <a:latin typeface="NikoshBAN" panose="02000000000000000000" pitchFamily="2" charset="0"/>
                <a:cs typeface="NikoshBAN" panose="02000000000000000000" pitchFamily="2" charset="0"/>
              </a:rPr>
              <a:t>ওয়াজিব;</a:t>
            </a:r>
            <a:endParaRPr lang="en-US" sz="4000" dirty="0">
              <a:latin typeface="NikoshBAN" panose="02000000000000000000" pitchFamily="2" charset="0"/>
              <a:cs typeface="NikoshBAN" panose="02000000000000000000" pitchFamily="2" charset="0"/>
            </a:endParaRPr>
          </a:p>
          <a:p>
            <a:r>
              <a:rPr lang="en-US" sz="4000" dirty="0">
                <a:solidFill>
                  <a:srgbClr val="FF0000"/>
                </a:solidFill>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সুন্নত রোজা: মহরম মাসের নয় এবং দশ তারিখে রোজা রাখা।</a:t>
            </a:r>
            <a:endParaRPr lang="en-US" sz="4000" dirty="0">
              <a:latin typeface="NikoshBAN" panose="02000000000000000000" pitchFamily="2" charset="0"/>
              <a:cs typeface="NikoshBAN" panose="02000000000000000000" pitchFamily="2" charset="0"/>
            </a:endParaRPr>
          </a:p>
        </p:txBody>
      </p:sp>
      <p:sp>
        <p:nvSpPr>
          <p:cNvPr id="5" name="Right Arrow 4"/>
          <p:cNvSpPr/>
          <p:nvPr/>
        </p:nvSpPr>
        <p:spPr>
          <a:xfrm>
            <a:off x="1684023" y="4174435"/>
            <a:ext cx="641734" cy="261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p:cNvSpPr/>
          <p:nvPr/>
        </p:nvSpPr>
        <p:spPr>
          <a:xfrm>
            <a:off x="1734344" y="2922104"/>
            <a:ext cx="591413" cy="18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Box 6"/>
          <p:cNvSpPr txBox="1"/>
          <p:nvPr/>
        </p:nvSpPr>
        <p:spPr>
          <a:xfrm>
            <a:off x="3647462" y="997503"/>
            <a:ext cx="5178486"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dirty="0">
                <a:latin typeface="NikoshBAN" panose="02000000000000000000" pitchFamily="2" charset="0"/>
                <a:cs typeface="NikoshBAN" panose="02000000000000000000" pitchFamily="2" charset="0"/>
              </a:rPr>
              <a:t>ওয়াজিব,সুন্নত </a:t>
            </a:r>
            <a:r>
              <a:rPr lang="en-US" sz="4400" dirty="0" err="1">
                <a:latin typeface="NikoshBAN" panose="02000000000000000000" pitchFamily="2" charset="0"/>
                <a:cs typeface="NikoshBAN" panose="02000000000000000000" pitchFamily="2" charset="0"/>
              </a:rPr>
              <a:t>রোজা</a:t>
            </a:r>
            <a:r>
              <a:rPr lang="en-US" sz="4400" dirty="0">
                <a:latin typeface="NikoshBAN" panose="02000000000000000000" pitchFamily="2" charset="0"/>
                <a:cs typeface="NikoshBAN" panose="02000000000000000000" pitchFamily="2" charset="0"/>
              </a:rPr>
              <a:t>; </a:t>
            </a:r>
            <a:r>
              <a:rPr lang="en-US" sz="1350" dirty="0"/>
              <a:t>; </a:t>
            </a:r>
          </a:p>
        </p:txBody>
      </p:sp>
    </p:spTree>
    <p:extLst>
      <p:ext uri="{BB962C8B-B14F-4D97-AF65-F5344CB8AC3E}">
        <p14:creationId xmlns:p14="http://schemas.microsoft.com/office/powerpoint/2010/main" val="122006412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62" y="2079677"/>
            <a:ext cx="8412479"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2800" dirty="0">
                <a:solidFill>
                  <a:srgbClr val="00B0F0"/>
                </a:solidFill>
                <a:latin typeface="NikoshBAN" panose="02000000000000000000" pitchFamily="2" charset="0"/>
                <a:cs typeface="NikoshBAN" panose="02000000000000000000" pitchFamily="2" charset="0"/>
              </a:rPr>
              <a:t>মোস্তাহাব রোজা</a:t>
            </a:r>
            <a:r>
              <a:rPr lang="as-IN" sz="2800" dirty="0">
                <a:latin typeface="NikoshBAN" panose="02000000000000000000" pitchFamily="2" charset="0"/>
                <a:cs typeface="NikoshBAN" panose="02000000000000000000" pitchFamily="2" charset="0"/>
              </a:rPr>
              <a:t>: প্রতি চন্দ্র মাসের ১৩, ১৪, এবং ১৫ তারিখে, প্রতি সাপ্তাহের সোম ও বৃহস্পতিবারে, কোন কোন ইমামের মতে শাওয়াল মাসে পৃথক পৃথক প্রতি সপ্তাহে দুটো করে ছয়টি রোজা রাখা মোস্তাহাব। তবে ইমাম আবু হানিফা (রহ.)-এর মতে এক সাথে হোক কিংবা পৃথক পৃথক হোক শাওয়ালের ছয়টি রোজা মুস্তাহাব।</a:t>
            </a:r>
            <a:endParaRPr lang="en-US" sz="2800" dirty="0">
              <a:latin typeface="NikoshBAN" panose="02000000000000000000" pitchFamily="2" charset="0"/>
              <a:cs typeface="NikoshBAN" panose="02000000000000000000" pitchFamily="2" charset="0"/>
            </a:endParaRPr>
          </a:p>
          <a:p>
            <a:endParaRPr lang="as-IN" sz="2800" dirty="0">
              <a:latin typeface="NikoshBAN" panose="02000000000000000000" pitchFamily="2" charset="0"/>
              <a:cs typeface="NikoshBAN" panose="02000000000000000000" pitchFamily="2" charset="0"/>
            </a:endParaRPr>
          </a:p>
          <a:p>
            <a:r>
              <a:rPr lang="as-IN" sz="2800" dirty="0">
                <a:solidFill>
                  <a:srgbClr val="00B0F0"/>
                </a:solidFill>
                <a:latin typeface="NikoshBAN" panose="02000000000000000000" pitchFamily="2" charset="0"/>
                <a:cs typeface="NikoshBAN" panose="02000000000000000000" pitchFamily="2" charset="0"/>
              </a:rPr>
              <a:t>নফল রোজা</a:t>
            </a:r>
            <a:r>
              <a:rPr lang="as-IN" sz="2800" dirty="0">
                <a:latin typeface="NikoshBAN" panose="02000000000000000000" pitchFamily="2" charset="0"/>
                <a:cs typeface="NikoshBAN" panose="02000000000000000000" pitchFamily="2" charset="0"/>
              </a:rPr>
              <a:t>: মোস্তাহাব আর নফল খুব কাছাকাছির ইবাদত। সহজ অর্থে নফল হলো যা ফরজ, ওয়াজিব, সুন্নত নয় এমন ইবাদত পূণ্যের নিয়তে করা। রোজার ক্ষেত্রেও তাই। </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3821136" y="723606"/>
            <a:ext cx="4287129" cy="7848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500" dirty="0" err="1">
                <a:latin typeface="NikoshBAN" panose="02000000000000000000" pitchFamily="2" charset="0"/>
                <a:cs typeface="NikoshBAN" panose="02000000000000000000" pitchFamily="2" charset="0"/>
              </a:rPr>
              <a:t>মোস্তাহাব</a:t>
            </a:r>
            <a:r>
              <a:rPr lang="en-US" sz="4500" dirty="0">
                <a:latin typeface="NikoshBAN" panose="02000000000000000000" pitchFamily="2" charset="0"/>
                <a:cs typeface="NikoshBAN" panose="02000000000000000000" pitchFamily="2" charset="0"/>
              </a:rPr>
              <a:t>/</a:t>
            </a:r>
            <a:r>
              <a:rPr lang="en-US" sz="4500" dirty="0" err="1">
                <a:latin typeface="NikoshBAN" panose="02000000000000000000" pitchFamily="2" charset="0"/>
                <a:cs typeface="NikoshBAN" panose="02000000000000000000" pitchFamily="2" charset="0"/>
              </a:rPr>
              <a:t>নফল</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রোজা</a:t>
            </a:r>
            <a:r>
              <a:rPr lang="en-US" sz="45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32168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887" y="2028826"/>
            <a:ext cx="10436087"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2800" b="1" dirty="0">
                <a:solidFill>
                  <a:srgbClr val="00B0F0"/>
                </a:solidFill>
                <a:latin typeface="NikoshBAN" panose="02000000000000000000" pitchFamily="2" charset="0"/>
                <a:cs typeface="NikoshBAN" panose="02000000000000000000" pitchFamily="2" charset="0"/>
              </a:rPr>
              <a:t>হযরত আদম </a:t>
            </a:r>
            <a:r>
              <a:rPr lang="as-IN" sz="2800" b="1" dirty="0">
                <a:latin typeface="NikoshBAN" panose="02000000000000000000" pitchFamily="2" charset="0"/>
                <a:cs typeface="NikoshBAN" panose="02000000000000000000" pitchFamily="2" charset="0"/>
              </a:rPr>
              <a:t>যখন নিষিদ্ধ ফল খাওয়ার পর তাওবাহ করেছিলেন তখন ৩০ দিন পর্যন্ত তার তাওবাহ কবুল হয়নি। ৩০ দিন পর তার তাওবাহ কবুল হয়। তারপর তার সন্তানদের উপরে ৩০টি রোযা ফরয করে দেয়া হয়।[৩]।</a:t>
            </a:r>
          </a:p>
          <a:p>
            <a:r>
              <a:rPr lang="as-IN" sz="2800" b="1" dirty="0">
                <a:solidFill>
                  <a:srgbClr val="00B0F0"/>
                </a:solidFill>
                <a:latin typeface="NikoshBAN" panose="02000000000000000000" pitchFamily="2" charset="0"/>
                <a:cs typeface="NikoshBAN" panose="02000000000000000000" pitchFamily="2" charset="0"/>
              </a:rPr>
              <a:t>নূহ (আ.)-</a:t>
            </a:r>
            <a:r>
              <a:rPr lang="as-IN" sz="2800" b="1" dirty="0">
                <a:latin typeface="NikoshBAN" panose="02000000000000000000" pitchFamily="2" charset="0"/>
                <a:cs typeface="NikoshBAN" panose="02000000000000000000" pitchFamily="2" charset="0"/>
              </a:rPr>
              <a:t>এর যুগেও রোজা ছিল। কারণ, রাসুলুল্লাহ (স.) বলেন:</a:t>
            </a:r>
          </a:p>
          <a:p>
            <a:r>
              <a:rPr lang="as-IN" sz="2800" b="1" dirty="0">
                <a:latin typeface="NikoshBAN" panose="02000000000000000000" pitchFamily="2" charset="0"/>
                <a:cs typeface="NikoshBAN" panose="02000000000000000000" pitchFamily="2" charset="0"/>
              </a:rPr>
              <a:t>হযরত নূহ (আ.) ১ লা শাওয়াল ও ১০ জিলহজ ছাড়া সারা বছর রোযা রাখতেন।</a:t>
            </a:r>
          </a:p>
          <a:p>
            <a:r>
              <a:rPr lang="as-IN" sz="2800" b="1" dirty="0">
                <a:solidFill>
                  <a:srgbClr val="00B0F0"/>
                </a:solidFill>
                <a:latin typeface="NikoshBAN" panose="02000000000000000000" pitchFamily="2" charset="0"/>
                <a:cs typeface="NikoshBAN" panose="02000000000000000000" pitchFamily="2" charset="0"/>
              </a:rPr>
              <a:t>হযরত ইবরাহীমের </a:t>
            </a:r>
            <a:r>
              <a:rPr lang="as-IN" sz="2800" b="1" dirty="0">
                <a:latin typeface="NikoshBAN" panose="02000000000000000000" pitchFamily="2" charset="0"/>
                <a:cs typeface="NikoshBAN" panose="02000000000000000000" pitchFamily="2" charset="0"/>
              </a:rPr>
              <a:t>যুগে ৩০টি রোজা ছিল বলে কেউ কেউ লিখেছেন।</a:t>
            </a:r>
          </a:p>
          <a:p>
            <a:r>
              <a:rPr lang="as-IN" sz="2800" b="1" dirty="0">
                <a:solidFill>
                  <a:srgbClr val="00B0F0"/>
                </a:solidFill>
                <a:latin typeface="NikoshBAN" panose="02000000000000000000" pitchFamily="2" charset="0"/>
                <a:cs typeface="NikoshBAN" panose="02000000000000000000" pitchFamily="2" charset="0"/>
              </a:rPr>
              <a:t>হযরত দাউদ </a:t>
            </a:r>
            <a:r>
              <a:rPr lang="as-IN" sz="2800" b="1" dirty="0">
                <a:latin typeface="NikoshBAN" panose="02000000000000000000" pitchFamily="2" charset="0"/>
                <a:cs typeface="NikoshBAN" panose="02000000000000000000" pitchFamily="2" charset="0"/>
              </a:rPr>
              <a:t>(আ.) এর যুগেও রোযার প্রচলন ছিল। হাদিসে বলা হয়েছে, আল্লাহর নিকট সবচেয়ে প্রিয় রোযা হযরত দাউদ (আ.)-এর রোযা। তিনি একদিন রোযা রাখতেন এবং একদিন বিনা রোযায় থাকতেন</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3135822" y="933247"/>
            <a:ext cx="5296487" cy="71558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50" dirty="0" err="1">
                <a:latin typeface="NikoshBAN" panose="02000000000000000000" pitchFamily="2" charset="0"/>
                <a:cs typeface="NikoshBAN" panose="02000000000000000000" pitchFamily="2" charset="0"/>
              </a:rPr>
              <a:t>পূ</a:t>
            </a:r>
            <a:r>
              <a:rPr lang="en-US" sz="4050" b="1" dirty="0" err="1">
                <a:latin typeface="NikoshBAN" panose="02000000000000000000" pitchFamily="2" charset="0"/>
                <a:cs typeface="NikoshBAN" panose="02000000000000000000" pitchFamily="2" charset="0"/>
              </a:rPr>
              <a:t>র্বের</a:t>
            </a:r>
            <a:r>
              <a:rPr lang="en-US" sz="4050" b="1" dirty="0">
                <a:latin typeface="NikoshBAN" panose="02000000000000000000" pitchFamily="2" charset="0"/>
                <a:cs typeface="NikoshBAN" panose="02000000000000000000" pitchFamily="2" charset="0"/>
              </a:rPr>
              <a:t> </a:t>
            </a:r>
            <a:r>
              <a:rPr lang="en-US" sz="4050" b="1" dirty="0" err="1">
                <a:latin typeface="NikoshBAN" panose="02000000000000000000" pitchFamily="2" charset="0"/>
                <a:cs typeface="NikoshBAN" panose="02000000000000000000" pitchFamily="2" charset="0"/>
              </a:rPr>
              <a:t>নবীগণও</a:t>
            </a:r>
            <a:r>
              <a:rPr lang="en-US" sz="4050" b="1" dirty="0">
                <a:latin typeface="NikoshBAN" panose="02000000000000000000" pitchFamily="2" charset="0"/>
                <a:cs typeface="NikoshBAN" panose="02000000000000000000" pitchFamily="2" charset="0"/>
              </a:rPr>
              <a:t> </a:t>
            </a:r>
            <a:r>
              <a:rPr lang="en-US" sz="4050" b="1" dirty="0" err="1">
                <a:latin typeface="NikoshBAN" panose="02000000000000000000" pitchFamily="2" charset="0"/>
                <a:cs typeface="NikoshBAN" panose="02000000000000000000" pitchFamily="2" charset="0"/>
              </a:rPr>
              <a:t>রোজা</a:t>
            </a:r>
            <a:r>
              <a:rPr lang="en-US" sz="4050" b="1" dirty="0">
                <a:latin typeface="NikoshBAN" panose="02000000000000000000" pitchFamily="2" charset="0"/>
                <a:cs typeface="NikoshBAN" panose="02000000000000000000" pitchFamily="2" charset="0"/>
              </a:rPr>
              <a:t> </a:t>
            </a:r>
            <a:r>
              <a:rPr lang="en-US" sz="4050" b="1" dirty="0" err="1">
                <a:latin typeface="NikoshBAN" panose="02000000000000000000" pitchFamily="2" charset="0"/>
                <a:cs typeface="NikoshBAN" panose="02000000000000000000" pitchFamily="2" charset="0"/>
              </a:rPr>
              <a:t>রাখতেন</a:t>
            </a:r>
            <a:r>
              <a:rPr lang="en-US" sz="405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754003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577" y="2468880"/>
            <a:ext cx="8169965"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4000" dirty="0" smtClean="0">
                <a:latin typeface="NikoshBAN" panose="02000000000000000000" pitchFamily="2" charset="0"/>
                <a:cs typeface="NikoshBAN" panose="02000000000000000000" pitchFamily="2" charset="0"/>
              </a:rPr>
              <a:t>   ১/ </a:t>
            </a:r>
            <a:r>
              <a:rPr lang="as-IN" sz="4000" dirty="0" smtClean="0">
                <a:latin typeface="NikoshBAN" panose="02000000000000000000" pitchFamily="2" charset="0"/>
                <a:cs typeface="NikoshBAN" panose="02000000000000000000" pitchFamily="2" charset="0"/>
              </a:rPr>
              <a:t>মুসলিম হওয়া</a:t>
            </a:r>
            <a:r>
              <a:rPr lang="en-US" sz="4000" dirty="0" smtClean="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  ২/ </a:t>
            </a:r>
            <a:r>
              <a:rPr lang="as-IN" sz="4000" dirty="0" smtClean="0">
                <a:latin typeface="NikoshBAN" panose="02000000000000000000" pitchFamily="2" charset="0"/>
                <a:cs typeface="NikoshBAN" panose="02000000000000000000" pitchFamily="2" charset="0"/>
              </a:rPr>
              <a:t>বালেগ হওয়া</a:t>
            </a:r>
            <a:r>
              <a:rPr lang="en-US" sz="4000" dirty="0" smtClean="0">
                <a:latin typeface="NikoshBAN" panose="02000000000000000000" pitchFamily="2" charset="0"/>
                <a:cs typeface="NikoshBAN" panose="02000000000000000000" pitchFamily="2" charset="0"/>
              </a:rPr>
              <a:t>; </a:t>
            </a:r>
            <a:endParaRPr lang="as-IN" sz="4000" dirty="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  ৩/ </a:t>
            </a:r>
            <a:r>
              <a:rPr lang="as-IN" sz="4000" dirty="0" smtClean="0">
                <a:latin typeface="NikoshBAN" panose="02000000000000000000" pitchFamily="2" charset="0"/>
                <a:cs typeface="NikoshBAN" panose="02000000000000000000" pitchFamily="2" charset="0"/>
              </a:rPr>
              <a:t>অক্ষম </a:t>
            </a:r>
            <a:r>
              <a:rPr lang="as-IN" sz="4000" dirty="0">
                <a:latin typeface="NikoshBAN" panose="02000000000000000000" pitchFamily="2" charset="0"/>
                <a:cs typeface="NikoshBAN" panose="02000000000000000000" pitchFamily="2" charset="0"/>
              </a:rPr>
              <a:t>না </a:t>
            </a:r>
            <a:r>
              <a:rPr lang="as-IN" sz="4000" dirty="0" smtClean="0">
                <a:latin typeface="NikoshBAN" panose="02000000000000000000" pitchFamily="2" charset="0"/>
                <a:cs typeface="NikoshBAN" panose="02000000000000000000" pitchFamily="2" charset="0"/>
              </a:rPr>
              <a:t>হওয়া</a:t>
            </a:r>
            <a:r>
              <a:rPr lang="en-US" sz="4000" dirty="0" smtClean="0">
                <a:latin typeface="NikoshBAN" panose="02000000000000000000" pitchFamily="2" charset="0"/>
                <a:cs typeface="NikoshBAN" panose="02000000000000000000" pitchFamily="2" charset="0"/>
              </a:rPr>
              <a:t>; </a:t>
            </a:r>
            <a:endParaRPr lang="as-IN" sz="4000" dirty="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  ৪/ </a:t>
            </a:r>
            <a:r>
              <a:rPr lang="as-IN" sz="4000" dirty="0" smtClean="0">
                <a:latin typeface="NikoshBAN" panose="02000000000000000000" pitchFamily="2" charset="0"/>
                <a:cs typeface="NikoshBAN" panose="02000000000000000000" pitchFamily="2" charset="0"/>
              </a:rPr>
              <a:t>ঋতুস্রাব </a:t>
            </a:r>
            <a:r>
              <a:rPr lang="as-IN" sz="4000" dirty="0">
                <a:latin typeface="NikoshBAN" panose="02000000000000000000" pitchFamily="2" charset="0"/>
                <a:cs typeface="NikoshBAN" panose="02000000000000000000" pitchFamily="2" charset="0"/>
              </a:rPr>
              <a:t>থেকে বিরত থাকা নারী।</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3596640" y="1036320"/>
            <a:ext cx="3749040" cy="1127760"/>
          </a:xfrm>
          <a:prstGeom prst="rect">
            <a:avLst/>
          </a:prstGeom>
          <a:noFill/>
        </p:spPr>
        <p:txBody>
          <a:bodyPr wrap="square" rtlCol="0">
            <a:spAutoFit/>
          </a:bodyPr>
          <a:lstStyle/>
          <a:p>
            <a:endParaRPr lang="en-US" dirty="0"/>
          </a:p>
        </p:txBody>
      </p:sp>
      <p:sp>
        <p:nvSpPr>
          <p:cNvPr id="4" name="TextBox 3"/>
          <p:cNvSpPr txBox="1"/>
          <p:nvPr/>
        </p:nvSpPr>
        <p:spPr>
          <a:xfrm>
            <a:off x="3749040" y="1188720"/>
            <a:ext cx="3749040" cy="1127760"/>
          </a:xfrm>
          <a:prstGeom prst="rect">
            <a:avLst/>
          </a:prstGeom>
          <a:noFill/>
        </p:spPr>
        <p:txBody>
          <a:bodyPr wrap="square" rtlCol="0">
            <a:spAutoFit/>
          </a:bodyPr>
          <a:lstStyle/>
          <a:p>
            <a:endParaRPr lang="en-US" dirty="0"/>
          </a:p>
        </p:txBody>
      </p:sp>
      <p:sp>
        <p:nvSpPr>
          <p:cNvPr id="6" name="TextBox 5"/>
          <p:cNvSpPr txBox="1"/>
          <p:nvPr/>
        </p:nvSpPr>
        <p:spPr>
          <a:xfrm>
            <a:off x="3047999" y="899823"/>
            <a:ext cx="515112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err="1" smtClean="0">
                <a:latin typeface="NikoshBAN" panose="02000000000000000000" pitchFamily="2" charset="0"/>
                <a:cs typeface="NikoshBAN" panose="02000000000000000000" pitchFamily="2" charset="0"/>
              </a:rPr>
              <a:t>রোজার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রাখার</a:t>
            </a:r>
            <a:r>
              <a:rPr lang="en-US" sz="4400" dirty="0" smtClean="0">
                <a:latin typeface="NikoshBAN" panose="02000000000000000000" pitchFamily="2" charset="0"/>
                <a:cs typeface="NikoshBAN" panose="02000000000000000000" pitchFamily="2" charset="0"/>
              </a:rPr>
              <a:t> ৪ </a:t>
            </a:r>
            <a:r>
              <a:rPr lang="en-US" sz="4400" dirty="0" err="1" smtClean="0">
                <a:latin typeface="NikoshBAN" panose="02000000000000000000" pitchFamily="2" charset="0"/>
                <a:cs typeface="NikoshBAN" panose="02000000000000000000" pitchFamily="2" charset="0"/>
              </a:rPr>
              <a:t>শর্ত</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7511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4" y="2361600"/>
            <a:ext cx="10761785"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বিনা কারণে রোজা ভঙ্গ করলে তাকে অবশ্যই কাজা-কাফফারা উভয়ই আদায় করা ওয়াজিব। যতটি রোজা ভঙ্গ হবে, ততটি রোজা আদায় করতে হবে। কাজা রোজা একটির পরিবর্তে একটি অর্থাৎ রোজার কাজা হিসেবে শুধু একটি রোজাই যথেষ্ট। কাফফারা আদায় করার তিনটি বিধান রয়েছে।</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একটি রোজা ভঙ্গের জন্য একাধারে ৬০টি রোজা রাখতে হবে। কাফফারা ধারাবাহিকভাবে ৬০টি রোজার মাঝে কোনো একটি ভঙ্গ হলে আবার নতুন করে শুরু করতে হবে।</a:t>
            </a:r>
          </a:p>
          <a:p>
            <a:r>
              <a:rPr lang="as-IN" sz="2400" dirty="0">
                <a:latin typeface="NikoshBAN" panose="02000000000000000000" pitchFamily="2" charset="0"/>
                <a:cs typeface="NikoshBAN" panose="02000000000000000000" pitchFamily="2" charset="0"/>
              </a:rPr>
              <a:t>যদি কারও জন্য ৬০টি রোজা পালন সম্ভব না হয় তবে ৬০ জন মিসকিনকে দুই বেলা খাওয়াতে হবে। কেউ অসুস্থতাজনিত কারণে রোজা রাখার ক্ষমতা না থাকলে ৬০ জন ফকির, মিসকিন, গরিব বা অসহায়কে প্রতিদিন দুই বেলা করে পেটভরে খাওয়াতে হবে।</a:t>
            </a:r>
          </a:p>
          <a:p>
            <a:r>
              <a:rPr lang="as-IN" sz="2400" dirty="0">
                <a:latin typeface="NikoshBAN" panose="02000000000000000000" pitchFamily="2" charset="0"/>
                <a:cs typeface="NikoshBAN" panose="02000000000000000000" pitchFamily="2" charset="0"/>
              </a:rPr>
              <a:t>গোলাম বা দাসী আজাদ করে দিতে হবে।</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3004625" y="955724"/>
            <a:ext cx="5548531"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err="1">
                <a:latin typeface="NikoshBAN" panose="02000000000000000000" pitchFamily="2" charset="0"/>
                <a:cs typeface="NikoshBAN" panose="02000000000000000000" pitchFamily="2" charset="0"/>
              </a:rPr>
              <a:t>বিনা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কারণে</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ভঙ্গ</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হলে</a:t>
            </a:r>
            <a:r>
              <a:rPr lang="en-US" sz="4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16422974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994" y="2563126"/>
            <a:ext cx="8719918"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মুসাফির অবস্থায়</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রোগ-ব্যাধি </a:t>
            </a:r>
            <a:r>
              <a:rPr lang="as-IN" sz="2800" dirty="0">
                <a:latin typeface="NikoshBAN" panose="02000000000000000000" pitchFamily="2" charset="0"/>
                <a:cs typeface="NikoshBAN" panose="02000000000000000000" pitchFamily="2" charset="0"/>
              </a:rPr>
              <a:t>বৃদ্ধির বেশি আশঙ্কা </a:t>
            </a:r>
            <a:r>
              <a:rPr lang="as-IN" sz="2800" dirty="0" smtClean="0">
                <a:latin typeface="NikoshBAN" panose="02000000000000000000" pitchFamily="2" charset="0"/>
                <a:cs typeface="NikoshBAN" panose="02000000000000000000" pitchFamily="2" charset="0"/>
              </a:rPr>
              <a:t>থাকলে</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মাতৃগর্ভে </a:t>
            </a:r>
            <a:r>
              <a:rPr lang="as-IN" sz="2800" dirty="0">
                <a:latin typeface="NikoshBAN" panose="02000000000000000000" pitchFamily="2" charset="0"/>
                <a:cs typeface="NikoshBAN" panose="02000000000000000000" pitchFamily="2" charset="0"/>
              </a:rPr>
              <a:t>সন্তানের ক্ষতির আশঙ্কা </a:t>
            </a:r>
            <a:r>
              <a:rPr lang="as-IN" sz="2800" dirty="0" smtClean="0">
                <a:latin typeface="NikoshBAN" panose="02000000000000000000" pitchFamily="2" charset="0"/>
                <a:cs typeface="NikoshBAN" panose="02000000000000000000" pitchFamily="2" charset="0"/>
              </a:rPr>
              <a:t>থাকলে</a:t>
            </a:r>
            <a:r>
              <a:rPr lang="en-US"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এমন </a:t>
            </a:r>
            <a:r>
              <a:rPr lang="as-IN" sz="2800" dirty="0">
                <a:latin typeface="NikoshBAN" panose="02000000000000000000" pitchFamily="2" charset="0"/>
                <a:cs typeface="NikoshBAN" panose="02000000000000000000" pitchFamily="2" charset="0"/>
              </a:rPr>
              <a:t>ক্ষুধা বা তৃষ্ণা হয়, যাতে মৃত্যুর আশঙ্কা থাকতে </a:t>
            </a:r>
            <a:r>
              <a:rPr lang="as-IN" sz="2800" dirty="0"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শক্তিহীন </a:t>
            </a:r>
            <a:r>
              <a:rPr lang="as-IN" sz="2800" dirty="0">
                <a:latin typeface="NikoshBAN" panose="02000000000000000000" pitchFamily="2" charset="0"/>
                <a:cs typeface="NikoshBAN" panose="02000000000000000000" pitchFamily="2" charset="0"/>
              </a:rPr>
              <a:t>বৃদ্ধ </a:t>
            </a:r>
            <a:r>
              <a:rPr lang="as-IN" sz="2800" dirty="0" smtClean="0">
                <a:latin typeface="NikoshBAN" panose="02000000000000000000" pitchFamily="2" charset="0"/>
                <a:cs typeface="NikoshBAN" panose="02000000000000000000" pitchFamily="2" charset="0"/>
              </a:rPr>
              <a:t>হলে</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কোনো </a:t>
            </a:r>
            <a:r>
              <a:rPr lang="as-IN" sz="2800" dirty="0">
                <a:latin typeface="NikoshBAN" panose="02000000000000000000" pitchFamily="2" charset="0"/>
                <a:cs typeface="NikoshBAN" panose="02000000000000000000" pitchFamily="2" charset="0"/>
              </a:rPr>
              <a:t>রোজাদারকে সাপে দংশন </a:t>
            </a:r>
            <a:r>
              <a:rPr lang="as-IN" sz="2800" dirty="0" smtClean="0">
                <a:latin typeface="NikoshBAN" panose="02000000000000000000" pitchFamily="2" charset="0"/>
                <a:cs typeface="NikoshBAN" panose="02000000000000000000" pitchFamily="2" charset="0"/>
              </a:rPr>
              <a:t>করলে</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মহিলাদের </a:t>
            </a:r>
            <a:r>
              <a:rPr lang="as-IN" sz="2800" dirty="0">
                <a:latin typeface="NikoshBAN" panose="02000000000000000000" pitchFamily="2" charset="0"/>
                <a:cs typeface="NikoshBAN" panose="02000000000000000000" pitchFamily="2" charset="0"/>
              </a:rPr>
              <a:t>মাসিক হায়েজ-নেফাসকালীন রোজা ভঙ্গ করা </a:t>
            </a:r>
            <a:r>
              <a:rPr lang="as-IN" sz="2800" dirty="0" smtClean="0">
                <a:latin typeface="NikoshBAN" panose="02000000000000000000" pitchFamily="2" charset="0"/>
                <a:cs typeface="NikoshBAN" panose="02000000000000000000" pitchFamily="2" charset="0"/>
              </a:rPr>
              <a:t>যায়</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1350498" y="867802"/>
            <a:ext cx="9720776"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as-IN" sz="4000" dirty="0">
                <a:latin typeface="NikoshBAN" panose="02000000000000000000" pitchFamily="2" charset="0"/>
                <a:cs typeface="NikoshBAN" panose="02000000000000000000" pitchFamily="2" charset="0"/>
              </a:rPr>
              <a:t>যেসব কারণে রমজান মাসে রোজা ভঙ্গ করা যাবে কিন্তু পরে কাজা করতে হয় তা </a:t>
            </a:r>
            <a:r>
              <a:rPr lang="as-IN" sz="4000" dirty="0" smtClean="0">
                <a:latin typeface="NikoshBAN" panose="02000000000000000000" pitchFamily="2" charset="0"/>
                <a:cs typeface="NikoshBAN" panose="02000000000000000000" pitchFamily="2" charset="0"/>
              </a:rPr>
              <a:t>হচ্ছে</a:t>
            </a:r>
            <a:r>
              <a:rPr lang="en-US" sz="1350" dirty="0" smtClean="0"/>
              <a:t>;</a:t>
            </a:r>
            <a:endParaRPr lang="as-IN" sz="1350" dirty="0"/>
          </a:p>
        </p:txBody>
      </p:sp>
      <p:sp>
        <p:nvSpPr>
          <p:cNvPr id="4" name="5-Point Star 3"/>
          <p:cNvSpPr/>
          <p:nvPr/>
        </p:nvSpPr>
        <p:spPr>
          <a:xfrm>
            <a:off x="2140341" y="3154443"/>
            <a:ext cx="274906" cy="19694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5-Point Star 4"/>
          <p:cNvSpPr/>
          <p:nvPr/>
        </p:nvSpPr>
        <p:spPr>
          <a:xfrm>
            <a:off x="2140341" y="2667180"/>
            <a:ext cx="274906" cy="19694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5-Point Star 6"/>
          <p:cNvSpPr/>
          <p:nvPr/>
        </p:nvSpPr>
        <p:spPr>
          <a:xfrm>
            <a:off x="2163641" y="3968581"/>
            <a:ext cx="274906" cy="19694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5-Point Star 7"/>
          <p:cNvSpPr/>
          <p:nvPr/>
        </p:nvSpPr>
        <p:spPr>
          <a:xfrm>
            <a:off x="2163641" y="3566122"/>
            <a:ext cx="274906" cy="19694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5-Point Star 8"/>
          <p:cNvSpPr/>
          <p:nvPr/>
        </p:nvSpPr>
        <p:spPr>
          <a:xfrm>
            <a:off x="2109054" y="4782719"/>
            <a:ext cx="274906" cy="19694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5-Point Star 11"/>
          <p:cNvSpPr/>
          <p:nvPr/>
        </p:nvSpPr>
        <p:spPr>
          <a:xfrm>
            <a:off x="2110738" y="4347218"/>
            <a:ext cx="274906" cy="196949"/>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17177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7785" y="2274081"/>
            <a:ext cx="8170986"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স্ত্রীকে </a:t>
            </a:r>
            <a:r>
              <a:rPr lang="as-IN" sz="2400" dirty="0">
                <a:latin typeface="NikoshBAN" panose="02000000000000000000" pitchFamily="2" charset="0"/>
                <a:cs typeface="NikoshBAN" panose="02000000000000000000" pitchFamily="2" charset="0"/>
              </a:rPr>
              <a:t>চুম্বন বা স্পর্শ করার কারণে যদি বীর্যপাত </a:t>
            </a:r>
            <a:r>
              <a:rPr lang="as-IN" sz="2400" dirty="0" smtClean="0">
                <a:latin typeface="NikoshBAN" panose="02000000000000000000" pitchFamily="2" charset="0"/>
                <a:cs typeface="NikoshBAN" panose="02000000000000000000" pitchFamily="2" charset="0"/>
              </a:rPr>
              <a:t>হ</a:t>
            </a:r>
            <a:r>
              <a:rPr lang="en-US" sz="2400" dirty="0" err="1" smtClean="0">
                <a:latin typeface="NikoshBAN" panose="02000000000000000000" pitchFamily="2" charset="0"/>
                <a:cs typeface="NikoshBAN" panose="02000000000000000000" pitchFamily="2" charset="0"/>
              </a:rPr>
              <a:t>লে</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ইচ্ছাকৃতভাবে </a:t>
            </a:r>
            <a:r>
              <a:rPr lang="as-IN" sz="2400" dirty="0">
                <a:latin typeface="NikoshBAN" panose="02000000000000000000" pitchFamily="2" charset="0"/>
                <a:cs typeface="NikoshBAN" panose="02000000000000000000" pitchFamily="2" charset="0"/>
              </a:rPr>
              <a:t>বমি </a:t>
            </a:r>
            <a:r>
              <a:rPr lang="as-IN" sz="2400" dirty="0" smtClean="0">
                <a:latin typeface="NikoshBAN" panose="02000000000000000000" pitchFamily="2" charset="0"/>
                <a:cs typeface="NikoshBAN" panose="02000000000000000000" pitchFamily="2" charset="0"/>
              </a:rPr>
              <a:t>করলে</a:t>
            </a:r>
            <a:r>
              <a:rPr lang="en-US"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পাথরের </a:t>
            </a:r>
            <a:r>
              <a:rPr lang="as-IN" sz="2400" dirty="0">
                <a:latin typeface="NikoshBAN" panose="02000000000000000000" pitchFamily="2" charset="0"/>
                <a:cs typeface="NikoshBAN" panose="02000000000000000000" pitchFamily="2" charset="0"/>
              </a:rPr>
              <a:t>কণা, লোহার টুকরা, ফলের বিচি গিলে </a:t>
            </a:r>
            <a:r>
              <a:rPr lang="as-IN" sz="2400" dirty="0" smtClean="0">
                <a:latin typeface="NikoshBAN" panose="02000000000000000000" pitchFamily="2" charset="0"/>
                <a:cs typeface="NikoshBAN" panose="02000000000000000000" pitchFamily="2" charset="0"/>
              </a:rPr>
              <a:t>ফেললে</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গ্রহণ করলে</a:t>
            </a:r>
            <a:r>
              <a:rPr lang="en-US"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বিন্দু </a:t>
            </a:r>
            <a:r>
              <a:rPr lang="as-IN" sz="2400" dirty="0">
                <a:latin typeface="NikoshBAN" panose="02000000000000000000" pitchFamily="2" charset="0"/>
                <a:cs typeface="NikoshBAN" panose="02000000000000000000" pitchFamily="2" charset="0"/>
              </a:rPr>
              <a:t>পরিমান কোন খাবার খেলে তবে অনিচ্ছাকৃত ভাবে বা মনের ভুলে </a:t>
            </a:r>
            <a:r>
              <a:rPr lang="as-IN" sz="2400" dirty="0" smtClean="0">
                <a:latin typeface="NikoshBAN" panose="02000000000000000000" pitchFamily="2" charset="0"/>
                <a:cs typeface="NikoshBAN" panose="02000000000000000000" pitchFamily="2" charset="0"/>
              </a:rPr>
              <a:t>খেলেও</a:t>
            </a:r>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রোজা </a:t>
            </a:r>
            <a:r>
              <a:rPr lang="as-IN" sz="2400" dirty="0">
                <a:latin typeface="NikoshBAN" panose="02000000000000000000" pitchFamily="2" charset="0"/>
                <a:cs typeface="NikoshBAN" panose="02000000000000000000" pitchFamily="2" charset="0"/>
              </a:rPr>
              <a:t>ভাংবে </a:t>
            </a:r>
            <a:r>
              <a:rPr lang="as-IN" sz="2400" dirty="0" smtClean="0">
                <a:latin typeface="NikoshBAN" panose="02000000000000000000" pitchFamily="2" charset="0"/>
                <a:cs typeface="NikoshBAN" panose="02000000000000000000" pitchFamily="2" charset="0"/>
              </a:rPr>
              <a:t>না </a:t>
            </a:r>
            <a:r>
              <a:rPr lang="as-IN" sz="2400" dirty="0">
                <a:latin typeface="NikoshBAN" panose="02000000000000000000" pitchFamily="2" charset="0"/>
                <a:cs typeface="NikoshBAN" panose="02000000000000000000" pitchFamily="2" charset="0"/>
              </a:rPr>
              <a:t>তবে মনে আসা মাত্রই খাবার খাওয়া বন্ধ করে দিতে </a:t>
            </a:r>
            <a:r>
              <a:rPr lang="as-IN" sz="2400" dirty="0" smtClean="0">
                <a:latin typeface="NikoshBAN" panose="02000000000000000000" pitchFamily="2" charset="0"/>
                <a:cs typeface="NikoshBAN" panose="02000000000000000000" pitchFamily="2" charset="0"/>
              </a:rPr>
              <a:t>হবে</a:t>
            </a:r>
            <a:r>
              <a:rPr lang="en-US"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নাকে </a:t>
            </a:r>
            <a:r>
              <a:rPr lang="as-IN" sz="2400" dirty="0">
                <a:latin typeface="NikoshBAN" panose="02000000000000000000" pitchFamily="2" charset="0"/>
                <a:cs typeface="NikoshBAN" panose="02000000000000000000" pitchFamily="2" charset="0"/>
              </a:rPr>
              <a:t>বা কানে ওষুধ দিলে (যদি তা পেটে পেঁৗছে</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ক্ষতস্থানে </a:t>
            </a:r>
            <a:r>
              <a:rPr lang="as-IN" sz="2400" dirty="0">
                <a:latin typeface="NikoshBAN" panose="02000000000000000000" pitchFamily="2" charset="0"/>
                <a:cs typeface="NikoshBAN" panose="02000000000000000000" pitchFamily="2" charset="0"/>
              </a:rPr>
              <a:t>ওষুধ দেওয়ার পর তা যদি মস্তিষ্কে বা পেটে </a:t>
            </a:r>
            <a:r>
              <a:rPr lang="as-IN" sz="2400" dirty="0" smtClean="0">
                <a:latin typeface="NikoshBAN" panose="02000000000000000000" pitchFamily="2" charset="0"/>
                <a:cs typeface="NikoshBAN" panose="02000000000000000000" pitchFamily="2" charset="0"/>
              </a:rPr>
              <a:t>পেঁৗ</a:t>
            </a:r>
            <a:r>
              <a:rPr lang="en-US"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ব্যতীত </a:t>
            </a:r>
            <a:r>
              <a:rPr lang="as-IN" sz="2400" dirty="0">
                <a:latin typeface="NikoshBAN" panose="02000000000000000000" pitchFamily="2" charset="0"/>
                <a:cs typeface="NikoshBAN" panose="02000000000000000000" pitchFamily="2" charset="0"/>
              </a:rPr>
              <a:t>অন্য কোনোভাবে সহবাস করার ফলে বীর্য নির্গত </a:t>
            </a:r>
            <a:r>
              <a:rPr lang="as-IN" sz="2400" dirty="0"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স্ত্রী </a:t>
            </a:r>
            <a:r>
              <a:rPr lang="as-IN" sz="2400" dirty="0">
                <a:latin typeface="NikoshBAN" panose="02000000000000000000" pitchFamily="2" charset="0"/>
                <a:cs typeface="NikoshBAN" panose="02000000000000000000" pitchFamily="2" charset="0"/>
              </a:rPr>
              <a:t>লোকের যোনিপথে ওষুধ </a:t>
            </a:r>
            <a:r>
              <a:rPr lang="as-IN" sz="2400" dirty="0" smtClean="0">
                <a:latin typeface="NikoshBAN" panose="02000000000000000000" pitchFamily="2" charset="0"/>
                <a:cs typeface="NikoshBAN" panose="02000000000000000000" pitchFamily="2" charset="0"/>
              </a:rPr>
              <a:t>দিলে</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1920238" y="949744"/>
            <a:ext cx="7315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যেসব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শুধু</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কাজা</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আদায়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হয়</a:t>
            </a:r>
            <a:r>
              <a:rPr lang="en-US" sz="4000" b="1" dirty="0">
                <a:latin typeface="NikoshBAN" panose="02000000000000000000" pitchFamily="2" charset="0"/>
                <a:cs typeface="NikoshBAN" panose="02000000000000000000" pitchFamily="2" charset="0"/>
              </a:rPr>
              <a:t>;</a:t>
            </a:r>
          </a:p>
        </p:txBody>
      </p:sp>
      <p:sp>
        <p:nvSpPr>
          <p:cNvPr id="8" name="Right Arrow 7"/>
          <p:cNvSpPr/>
          <p:nvPr/>
        </p:nvSpPr>
        <p:spPr>
          <a:xfrm>
            <a:off x="1800665" y="2358486"/>
            <a:ext cx="239151" cy="196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ight Arrow 8"/>
          <p:cNvSpPr/>
          <p:nvPr/>
        </p:nvSpPr>
        <p:spPr>
          <a:xfrm>
            <a:off x="1800665" y="2814081"/>
            <a:ext cx="239151" cy="196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ight Arrow 9"/>
          <p:cNvSpPr/>
          <p:nvPr/>
        </p:nvSpPr>
        <p:spPr>
          <a:xfrm>
            <a:off x="1800664" y="3171202"/>
            <a:ext cx="239151" cy="196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ight Arrow 13"/>
          <p:cNvSpPr/>
          <p:nvPr/>
        </p:nvSpPr>
        <p:spPr>
          <a:xfrm>
            <a:off x="1779562" y="4243931"/>
            <a:ext cx="239151" cy="196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ight Arrow 15"/>
          <p:cNvSpPr/>
          <p:nvPr/>
        </p:nvSpPr>
        <p:spPr>
          <a:xfrm>
            <a:off x="1800664" y="4594199"/>
            <a:ext cx="239151" cy="196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ight Arrow 19"/>
          <p:cNvSpPr/>
          <p:nvPr/>
        </p:nvSpPr>
        <p:spPr>
          <a:xfrm>
            <a:off x="1800663" y="4939065"/>
            <a:ext cx="239151" cy="196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ight Arrow 20"/>
          <p:cNvSpPr/>
          <p:nvPr/>
        </p:nvSpPr>
        <p:spPr>
          <a:xfrm>
            <a:off x="1779561" y="5337999"/>
            <a:ext cx="239151" cy="2290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124999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860" y="2605583"/>
            <a:ext cx="7765367" cy="31085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s-IN" sz="1350" dirty="0"/>
              <a:t> </a:t>
            </a:r>
            <a:r>
              <a:rPr lang="as-IN" sz="2800" dirty="0">
                <a:latin typeface="NikoshBAN" panose="02000000000000000000" pitchFamily="2" charset="0"/>
                <a:cs typeface="NikoshBAN" panose="02000000000000000000" pitchFamily="2" charset="0"/>
              </a:rPr>
              <a:t>রমজান মাসে জান্নাতের দরজাসমূহ খুলে দেয়া হয় এবং জাহান্নামের দরজাসমূহ বন্ধ করে দেয়া হয়। এ মাসে শয়তানকে শিকল পরিয়ে বেঁধে রাখা হয় এবং মানুষের হৃদয়ে ভালো কাজ করার প্রেরণা জাগ্রত হয়। রাসূলুল্লাহ সাল্লাল্লাহু আলাইহি ওয়া সাল্লাম বলেছেন, ‘যখন রমজান প্রবেশ করে আকাশের দরজাসমূহ খুলে দেয়া হয় এবং জাহান্নামের দরজাসমূহ বন্ধ করে দেয়া হয়, আর শয়তানদেরকে শিকল পরিয়ে দেয়া হয়</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810001" y="1215976"/>
            <a:ext cx="4360985"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500" dirty="0" err="1">
                <a:latin typeface="NikashBin"/>
              </a:rPr>
              <a:t>রোজার</a:t>
            </a:r>
            <a:r>
              <a:rPr lang="en-US" sz="4500" dirty="0">
                <a:latin typeface="NikashBin"/>
              </a:rPr>
              <a:t> </a:t>
            </a:r>
            <a:r>
              <a:rPr lang="en-US" sz="4500" dirty="0" err="1">
                <a:latin typeface="NikashBin"/>
              </a:rPr>
              <a:t>ফজিলত</a:t>
            </a:r>
            <a:r>
              <a:rPr lang="en-US" sz="4500" dirty="0">
                <a:latin typeface="NikashBin"/>
              </a:rPr>
              <a:t> </a:t>
            </a:r>
          </a:p>
        </p:txBody>
      </p:sp>
    </p:spTree>
    <p:extLst>
      <p:ext uri="{BB962C8B-B14F-4D97-AF65-F5344CB8AC3E}">
        <p14:creationId xmlns:p14="http://schemas.microsoft.com/office/powerpoint/2010/main" val="3552617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1550" y="723072"/>
            <a:ext cx="2343150" cy="2286000"/>
          </a:xfrm>
          <a:prstGeom prst="rect">
            <a:avLst/>
          </a:prstGeom>
        </p:spPr>
      </p:pic>
      <p:pic>
        <p:nvPicPr>
          <p:cNvPr id="3" name="Picture 2"/>
          <p:cNvPicPr>
            <a:picLocks noChangeAspect="1"/>
          </p:cNvPicPr>
          <p:nvPr/>
        </p:nvPicPr>
        <p:blipFill>
          <a:blip r:embed="rId3"/>
          <a:stretch>
            <a:fillRect/>
          </a:stretch>
        </p:blipFill>
        <p:spPr>
          <a:xfrm>
            <a:off x="2981325" y="3478696"/>
            <a:ext cx="5943600" cy="2514561"/>
          </a:xfrm>
          <a:prstGeom prst="rect">
            <a:avLst/>
          </a:prstGeo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6679654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8560" y="762000"/>
            <a:ext cx="364236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একক</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4" name="TextBox 3"/>
          <p:cNvSpPr txBox="1"/>
          <p:nvPr/>
        </p:nvSpPr>
        <p:spPr>
          <a:xfrm>
            <a:off x="2743200" y="2743200"/>
            <a:ext cx="673608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dirty="0" err="1" smtClean="0">
                <a:latin typeface="NikoshBAN" panose="02000000000000000000" pitchFamily="2" charset="0"/>
                <a:cs typeface="NikoshBAN" panose="02000000000000000000" pitchFamily="2" charset="0"/>
              </a:rPr>
              <a:t>রোজার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ফরজ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কয়টি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15168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4320" y="1127760"/>
            <a:ext cx="393192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জোড়ায়</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3" name="TextBox 2"/>
          <p:cNvSpPr txBox="1"/>
          <p:nvPr/>
        </p:nvSpPr>
        <p:spPr>
          <a:xfrm>
            <a:off x="1066800" y="2758440"/>
            <a:ext cx="10439400"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as-IN" sz="4400" dirty="0">
                <a:latin typeface="NikoshBAN" panose="02000000000000000000" pitchFamily="2" charset="0"/>
                <a:cs typeface="NikoshBAN" panose="02000000000000000000" pitchFamily="2" charset="0"/>
              </a:rPr>
              <a:t>যেসব কারণে রমজান মাসে রোজা ভঙ্গ করা যাবে কিন্তু পরে কাজা করতে হয় </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সেগুলো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লিখ</a:t>
            </a:r>
            <a:r>
              <a:rPr lang="en-US" dirty="0" smtClean="0"/>
              <a:t>; </a:t>
            </a:r>
            <a:endParaRPr lang="en-US" dirty="0"/>
          </a:p>
        </p:txBody>
      </p:sp>
    </p:spTree>
    <p:extLst>
      <p:ext uri="{BB962C8B-B14F-4D97-AF65-F5344CB8AC3E}">
        <p14:creationId xmlns:p14="http://schemas.microsoft.com/office/powerpoint/2010/main" val="275638068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9480" y="914400"/>
            <a:ext cx="37338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600" dirty="0" err="1" smtClean="0">
                <a:latin typeface="NikoshBAN" panose="02000000000000000000" pitchFamily="2" charset="0"/>
                <a:cs typeface="NikoshBAN" panose="02000000000000000000" pitchFamily="2" charset="0"/>
              </a:rPr>
              <a:t>দলীয়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কাজ</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70700142"/>
              </p:ext>
            </p:extLst>
          </p:nvPr>
        </p:nvGraphicFramePr>
        <p:xfrm>
          <a:off x="1361440" y="2365586"/>
          <a:ext cx="8128000" cy="3413760"/>
        </p:xfrm>
        <a:graphic>
          <a:graphicData uri="http://schemas.openxmlformats.org/drawingml/2006/table">
            <a:tbl>
              <a:tblPr firstRow="1" bandRow="1">
                <a:tableStyleId>{7DF18680-E054-41AD-8BC1-D1AEF772440D}</a:tableStyleId>
              </a:tblPr>
              <a:tblGrid>
                <a:gridCol w="2032000"/>
                <a:gridCol w="2032000"/>
                <a:gridCol w="2032000"/>
                <a:gridCol w="2032000"/>
              </a:tblGrid>
              <a:tr h="0">
                <a:tc>
                  <a:txBody>
                    <a:bodyPr/>
                    <a:lstStyle/>
                    <a:p>
                      <a:r>
                        <a:rPr lang="en-US" sz="4400" dirty="0" smtClean="0">
                          <a:latin typeface="NikoshBAN" panose="02000000000000000000" pitchFamily="2" charset="0"/>
                          <a:cs typeface="NikoshBAN" panose="02000000000000000000" pitchFamily="2" charset="0"/>
                        </a:rPr>
                        <a:t>ক-</a:t>
                      </a:r>
                      <a:r>
                        <a:rPr lang="en-US" sz="4400" dirty="0" err="1" smtClean="0">
                          <a:latin typeface="NikoshBAN" panose="02000000000000000000" pitchFamily="2" charset="0"/>
                          <a:cs typeface="NikoshBAN" panose="02000000000000000000" pitchFamily="2" charset="0"/>
                        </a:rPr>
                        <a:t>দল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খ</a:t>
                      </a:r>
                      <a:r>
                        <a:rPr lang="en-US" sz="4400" baseline="0" dirty="0" smtClean="0">
                          <a:latin typeface="NikoshBAN" panose="02000000000000000000" pitchFamily="2" charset="0"/>
                          <a:cs typeface="NikoshBAN" panose="02000000000000000000" pitchFamily="2" charset="0"/>
                        </a:rPr>
                        <a:t>-</a:t>
                      </a:r>
                      <a:r>
                        <a:rPr lang="en-US" sz="4400" baseline="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গ-</a:t>
                      </a:r>
                      <a:r>
                        <a:rPr lang="en-US" sz="4400" dirty="0" err="1" smtClean="0">
                          <a:latin typeface="NikoshBAN" panose="02000000000000000000" pitchFamily="2" charset="0"/>
                          <a:cs typeface="NikoshBAN" panose="02000000000000000000" pitchFamily="2" charset="0"/>
                        </a:rPr>
                        <a:t>দল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ঘ-</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r>
              <a:tr h="370840">
                <a:tc>
                  <a:txBody>
                    <a:bodyPr/>
                    <a:lstStyle/>
                    <a:p>
                      <a:r>
                        <a:rPr lang="as-IN" sz="2800" dirty="0" smtClean="0">
                          <a:latin typeface="NikoshBAN" panose="02000000000000000000" pitchFamily="2" charset="0"/>
                          <a:cs typeface="NikoshBAN" panose="02000000000000000000" pitchFamily="2" charset="0"/>
                        </a:rPr>
                        <a:t>যেসব কারণে রমজান মাসে রোজা ভঙ্গ করা যাবে কিন্তু পরে কাজা করতে হয় তা হচ্ছে</a:t>
                      </a:r>
                      <a:endParaRPr lang="en-US" sz="2800" dirty="0">
                        <a:latin typeface="NikoshBAN" panose="02000000000000000000" pitchFamily="2" charset="0"/>
                        <a:cs typeface="NikoshBAN" panose="02000000000000000000" pitchFamily="2" charset="0"/>
                      </a:endParaRPr>
                    </a:p>
                  </a:txBody>
                  <a:tcPr/>
                </a:tc>
                <a:tc>
                  <a:txBody>
                    <a:bodyPr/>
                    <a:lstStyle/>
                    <a:p>
                      <a:r>
                        <a:rPr lang="as-IN" sz="2800" dirty="0" smtClean="0">
                          <a:latin typeface="NikoshBAN" panose="02000000000000000000" pitchFamily="2" charset="0"/>
                          <a:cs typeface="NikoshBAN" panose="02000000000000000000" pitchFamily="2" charset="0"/>
                        </a:rPr>
                        <a:t>যেসব কারণে রমজান মাসে রোজা ভঙ্গ করা যাবে কিন্তু পরে কাজা করতে হয় তা হচ্ছে</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err="1" smtClean="0">
                          <a:latin typeface="NikoshBAN" panose="02000000000000000000" pitchFamily="2" charset="0"/>
                          <a:cs typeface="NikoshBAN" panose="02000000000000000000" pitchFamily="2" charset="0"/>
                        </a:rPr>
                        <a:t>কাদের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রাখা</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ফরজ</a:t>
                      </a:r>
                      <a:r>
                        <a:rPr lang="en-US"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err="1" smtClean="0">
                          <a:latin typeface="NikoshBAN" panose="02000000000000000000" pitchFamily="2" charset="0"/>
                          <a:cs typeface="NikoshBAN" panose="02000000000000000000" pitchFamily="2" charset="0"/>
                        </a:rPr>
                        <a:t>রোজার</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ওয়াজিব</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সমূহ</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কী</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কি</a:t>
                      </a:r>
                      <a:r>
                        <a:rPr lang="en-US"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34595023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7843" y="954157"/>
            <a:ext cx="506895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7200" dirty="0" err="1" smtClean="0">
                <a:latin typeface="NikoshBAN" panose="02000000000000000000" pitchFamily="2" charset="0"/>
                <a:cs typeface="NikoshBAN" panose="02000000000000000000" pitchFamily="2" charset="0"/>
              </a:rPr>
              <a:t>বাড়ির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কাজ</a:t>
            </a:r>
            <a:r>
              <a:rPr lang="en-US" sz="7200" dirty="0" smtClean="0">
                <a:latin typeface="NikoshBAN" panose="02000000000000000000" pitchFamily="2" charset="0"/>
                <a:cs typeface="NikoshBAN" panose="02000000000000000000" pitchFamily="2" charset="0"/>
              </a:rPr>
              <a:t> </a:t>
            </a:r>
            <a:endParaRPr lang="en-US" sz="7200" dirty="0">
              <a:latin typeface="NikoshBAN" panose="02000000000000000000" pitchFamily="2" charset="0"/>
              <a:cs typeface="NikoshBAN" panose="02000000000000000000" pitchFamily="2" charset="0"/>
            </a:endParaRPr>
          </a:p>
        </p:txBody>
      </p:sp>
      <p:sp>
        <p:nvSpPr>
          <p:cNvPr id="3" name="TextBox 2"/>
          <p:cNvSpPr txBox="1"/>
          <p:nvPr/>
        </p:nvSpPr>
        <p:spPr>
          <a:xfrm>
            <a:off x="2286000" y="3299791"/>
            <a:ext cx="8368748"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dirty="0" err="1" smtClean="0">
                <a:latin typeface="NikoshBAN" panose="02000000000000000000" pitchFamily="2" charset="0"/>
                <a:cs typeface="NikoshBAN" panose="02000000000000000000" pitchFamily="2" charset="0"/>
              </a:rPr>
              <a:t>কোরআন</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হাদিসের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আলোকে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রোজার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ফজিলত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বর্ণনা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09075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5526"/>
          <a:stretch/>
        </p:blipFill>
        <p:spPr>
          <a:xfrm>
            <a:off x="2162543" y="618980"/>
            <a:ext cx="7065863" cy="3981156"/>
          </a:xfrm>
          <a:prstGeom prst="rect">
            <a:avLst/>
          </a:prstGeom>
        </p:spPr>
      </p:pic>
      <p:sp>
        <p:nvSpPr>
          <p:cNvPr id="3" name="TextBox 2"/>
          <p:cNvSpPr txBox="1"/>
          <p:nvPr/>
        </p:nvSpPr>
        <p:spPr>
          <a:xfrm>
            <a:off x="3289898" y="4853354"/>
            <a:ext cx="4811151"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8000" b="1" dirty="0" err="1" smtClean="0">
                <a:latin typeface="NikoshBAN" panose="02000000000000000000" pitchFamily="2" charset="0"/>
                <a:cs typeface="NikoshBAN" panose="02000000000000000000" pitchFamily="2" charset="0"/>
              </a:rPr>
              <a:t>আল্লাহ</a:t>
            </a:r>
            <a:r>
              <a:rPr lang="en-US" sz="8000" b="1" dirty="0" smtClean="0">
                <a:latin typeface="NikoshBAN" panose="02000000000000000000" pitchFamily="2" charset="0"/>
                <a:cs typeface="NikoshBAN" panose="02000000000000000000" pitchFamily="2" charset="0"/>
              </a:rPr>
              <a:t> </a:t>
            </a:r>
            <a:r>
              <a:rPr lang="en-US" sz="8000" b="1" dirty="0" err="1" smtClean="0">
                <a:latin typeface="NikoshBAN" panose="02000000000000000000" pitchFamily="2" charset="0"/>
                <a:cs typeface="NikoshBAN" panose="02000000000000000000" pitchFamily="2" charset="0"/>
              </a:rPr>
              <a:t>হাফেজ</a:t>
            </a:r>
            <a:r>
              <a:rPr lang="en-US" sz="8000" b="1" dirty="0" smtClean="0">
                <a:latin typeface="NikoshBAN" panose="02000000000000000000" pitchFamily="2" charset="0"/>
                <a:cs typeface="NikoshBAN" panose="02000000000000000000" pitchFamily="2" charset="0"/>
              </a:rPr>
              <a:t> </a:t>
            </a:r>
            <a:endParaRPr lang="en-US" sz="8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70263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4465320" y="3352800"/>
            <a:ext cx="3703320" cy="369332"/>
          </a:xfrm>
          <a:prstGeom prst="rect">
            <a:avLst/>
          </a:prstGeom>
          <a:noFill/>
        </p:spPr>
        <p:txBody>
          <a:bodyPr wrap="square" rtlCol="0">
            <a:spAutoFit/>
          </a:bodyPr>
          <a:lstStyle/>
          <a:p>
            <a:r>
              <a:rPr lang="en-US" dirty="0">
                <a:hlinkClick r:id="rId2"/>
              </a:rPr>
              <a:t>https://youtu.be/x5Vb01kgvIA</a:t>
            </a:r>
            <a:endParaRPr lang="en-US" dirty="0"/>
          </a:p>
        </p:txBody>
      </p:sp>
      <p:sp>
        <p:nvSpPr>
          <p:cNvPr id="3" name="TextBox 2"/>
          <p:cNvSpPr txBox="1"/>
          <p:nvPr/>
        </p:nvSpPr>
        <p:spPr>
          <a:xfrm>
            <a:off x="3733800" y="1188720"/>
            <a:ext cx="539496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চল</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ভিডিও</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দেখি</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9739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184" y="899399"/>
            <a:ext cx="539113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আজকের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বিষয়</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7762560" y="1052422"/>
            <a:ext cx="3129321" cy="4331191"/>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2035832" y="2202354"/>
            <a:ext cx="3709359"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আল</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কোরআন</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6" name="TextBox 5"/>
          <p:cNvSpPr txBox="1"/>
          <p:nvPr/>
        </p:nvSpPr>
        <p:spPr>
          <a:xfrm>
            <a:off x="1846051" y="3505309"/>
            <a:ext cx="4088920"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dirty="0" err="1" smtClean="0">
                <a:latin typeface="NikoshBAN" panose="02000000000000000000" pitchFamily="2" charset="0"/>
                <a:cs typeface="NikoshBAN" panose="02000000000000000000" pitchFamily="2" charset="0"/>
              </a:rPr>
              <a:t>সুরাহ</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বাকারাহ</a:t>
            </a:r>
            <a:r>
              <a:rPr lang="en-US" sz="4400" dirty="0" smtClean="0">
                <a:latin typeface="NikoshBAN" panose="02000000000000000000" pitchFamily="2" charset="0"/>
                <a:cs typeface="NikoshBAN" panose="02000000000000000000" pitchFamily="2" charset="0"/>
              </a:rPr>
              <a:t> ,</a:t>
            </a:r>
          </a:p>
          <a:p>
            <a:r>
              <a:rPr lang="en-US" sz="4400" dirty="0" err="1" smtClean="0">
                <a:latin typeface="NikoshBAN" panose="02000000000000000000" pitchFamily="2" charset="0"/>
                <a:cs typeface="NikoshBAN" panose="02000000000000000000" pitchFamily="2" charset="0"/>
              </a:rPr>
              <a:t>আয়াত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২১৩;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6609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5359" y="753845"/>
            <a:ext cx="39399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শিরোনাম</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3102768" y="2246586"/>
            <a:ext cx="5028052" cy="2736894"/>
          </a:xfrm>
          <a:prstGeom prst="rect">
            <a:avLst/>
          </a:prstGeom>
        </p:spPr>
      </p:pic>
      <p:sp>
        <p:nvSpPr>
          <p:cNvPr id="4" name="TextBox 3"/>
          <p:cNvSpPr txBox="1"/>
          <p:nvPr/>
        </p:nvSpPr>
        <p:spPr>
          <a:xfrm>
            <a:off x="2284012" y="5288943"/>
            <a:ext cx="8001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800" b="1" dirty="0" smtClean="0">
                <a:latin typeface="NikoshBAN" panose="02000000000000000000" pitchFamily="2" charset="0"/>
                <a:cs typeface="NikoshBAN" panose="02000000000000000000" pitchFamily="2" charset="0"/>
              </a:rPr>
              <a:t>৯ম-১০ম </a:t>
            </a:r>
            <a:r>
              <a:rPr lang="en-US" sz="4800" b="1" dirty="0" err="1" smtClean="0">
                <a:latin typeface="NikoshBAN" panose="02000000000000000000" pitchFamily="2" charset="0"/>
                <a:cs typeface="NikoshBAN" panose="02000000000000000000" pitchFamily="2" charset="0"/>
              </a:rPr>
              <a:t>শ্রেণী</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বিষয়</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আল</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কোরআন</a:t>
            </a:r>
            <a:r>
              <a:rPr lang="en-US" sz="4800" b="1" dirty="0" smtClean="0"/>
              <a:t>;  </a:t>
            </a:r>
            <a:endParaRPr lang="en-US" sz="4800" b="1" dirty="0"/>
          </a:p>
        </p:txBody>
      </p:sp>
    </p:spTree>
    <p:extLst>
      <p:ext uri="{BB962C8B-B14F-4D97-AF65-F5344CB8AC3E}">
        <p14:creationId xmlns:p14="http://schemas.microsoft.com/office/powerpoint/2010/main" val="2298658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7374" y="914400"/>
            <a:ext cx="648706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dirty="0" err="1"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শিক্ষার্থীরা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জানবে</a:t>
            </a:r>
            <a:r>
              <a:rPr lang="en-US" sz="4800" dirty="0" smtClean="0">
                <a:latin typeface="NikoshBAN" panose="02000000000000000000" pitchFamily="2" charset="0"/>
                <a:cs typeface="NikoshBAN" panose="02000000000000000000" pitchFamily="2" charset="0"/>
              </a:rPr>
              <a:t>-</a:t>
            </a:r>
            <a:r>
              <a:rPr lang="en-US" sz="4800" b="1" dirty="0" smtClean="0">
                <a:latin typeface="NikoshBAN" panose="02000000000000000000" pitchFamily="2" charset="0"/>
                <a:cs typeface="NikoshBAN" panose="02000000000000000000" pitchFamily="2" charset="0"/>
              </a:rPr>
              <a:t>--</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2277374" y="2311879"/>
            <a:ext cx="683212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সাওম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শব্দের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সাওমের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প্রকারভেদ</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ইচ্ছাকৃত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ভঙ্গকারী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আদায়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রোজার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মুসলিম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জাহানের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5317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560" y="2256526"/>
            <a:ext cx="955548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AE" sz="1350" dirty="0"/>
              <a:t> </a:t>
            </a:r>
            <a:r>
              <a:rPr lang="ar-AE" sz="5400" dirty="0"/>
              <a:t>{يَا أَيُّهَا الَّذِينَ آمَنُوا كُتِبَ عَلَيْكُمُ الصِّيَامُ </a:t>
            </a:r>
            <a:endParaRPr lang="en-US" sz="5400" dirty="0"/>
          </a:p>
          <a:p>
            <a:r>
              <a:rPr lang="ar-AE" sz="5400" dirty="0"/>
              <a:t>كَمَا كُتِبَ عَلَى الَّذِينَ مِنْ قَبْلِكُمْ لَعَلَّكُمْ تَتَّقُو</a:t>
            </a:r>
            <a:r>
              <a:rPr lang="ar-AE" sz="3600" dirty="0"/>
              <a:t>نَ</a:t>
            </a:r>
            <a:endParaRPr lang="en-US" sz="3600" dirty="0"/>
          </a:p>
        </p:txBody>
      </p:sp>
      <p:sp>
        <p:nvSpPr>
          <p:cNvPr id="3" name="Rectangle 2"/>
          <p:cNvSpPr/>
          <p:nvPr/>
        </p:nvSpPr>
        <p:spPr>
          <a:xfrm>
            <a:off x="1432561" y="4480855"/>
            <a:ext cx="955547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dirty="0" err="1">
                <a:latin typeface="NikashBin"/>
              </a:rPr>
              <a:t>অর্থ</a:t>
            </a:r>
            <a:r>
              <a:rPr lang="en-US" sz="3600" dirty="0">
                <a:latin typeface="NikashBin"/>
              </a:rPr>
              <a:t>- </a:t>
            </a:r>
            <a:r>
              <a:rPr lang="as-IN" sz="3600" dirty="0">
                <a:latin typeface="NikashBin"/>
              </a:rPr>
              <a:t>হে মুমিনগণ, তোমাদের উপর সিয়াম ফরয করা হয়েছে, যেভাবে ফরয করা হয়েছিল</a:t>
            </a:r>
            <a:endParaRPr lang="en-US" sz="3600" dirty="0">
              <a:latin typeface="NikashBin"/>
            </a:endParaRPr>
          </a:p>
        </p:txBody>
      </p:sp>
      <p:sp>
        <p:nvSpPr>
          <p:cNvPr id="6" name="TextBox 5"/>
          <p:cNvSpPr txBox="1"/>
          <p:nvPr/>
        </p:nvSpPr>
        <p:spPr>
          <a:xfrm>
            <a:off x="3629466" y="844280"/>
            <a:ext cx="3882683"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500" dirty="0" err="1">
                <a:latin typeface="NikashBin"/>
              </a:rPr>
              <a:t>আজকের</a:t>
            </a:r>
            <a:r>
              <a:rPr lang="en-US" sz="4500" dirty="0">
                <a:latin typeface="NikashBin"/>
              </a:rPr>
              <a:t> </a:t>
            </a:r>
            <a:r>
              <a:rPr lang="en-US" sz="4500" dirty="0" err="1">
                <a:latin typeface="NikashBin"/>
              </a:rPr>
              <a:t>পাঠ</a:t>
            </a:r>
            <a:r>
              <a:rPr lang="en-US" sz="4500" dirty="0">
                <a:latin typeface="NikashBin"/>
              </a:rPr>
              <a:t> </a:t>
            </a:r>
          </a:p>
        </p:txBody>
      </p:sp>
    </p:spTree>
    <p:extLst>
      <p:ext uri="{BB962C8B-B14F-4D97-AF65-F5344CB8AC3E}">
        <p14:creationId xmlns:p14="http://schemas.microsoft.com/office/powerpoint/2010/main" val="3040180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277" y="2438552"/>
            <a:ext cx="10296939"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3600" dirty="0">
                <a:latin typeface="NikoshBAN" panose="02000000000000000000" pitchFamily="2" charset="0"/>
                <a:cs typeface="NikoshBAN" panose="02000000000000000000" pitchFamily="2" charset="0"/>
              </a:rPr>
              <a:t>রোজা শব্দের অর্থ হচ্ছে 'বিরত থাকা'। আর আরবিতে এর নাম সাওম, বহুবচনে সিয়াম। যার শাব্দিক অর্থ হচ্ছে কোনো কাজ থেকে বিরত থাকা। সুবহে সাদিক থেকে সূর্যাস্ত পর্যন্ত সকল প্রকার পানাহার,কামাচার, পাপাচার এবং সেই সাথে যাবতীয় ভোগ-বিলাস ও অপ্রয়োজনীয় কাজ থেকে বিরত থাকার নাম রোজা।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4276578" y="976825"/>
            <a:ext cx="3030415"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500" dirty="0" err="1">
                <a:latin typeface="NikoshBAN" panose="02000000000000000000" pitchFamily="2" charset="0"/>
                <a:cs typeface="NikoshBAN" panose="02000000000000000000" pitchFamily="2" charset="0"/>
              </a:rPr>
              <a:t>রোজার</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অর্থ</a:t>
            </a:r>
            <a:r>
              <a:rPr lang="en-US" sz="45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52041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220" y="2355629"/>
            <a:ext cx="8356209"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1500" dirty="0">
                <a:latin typeface="NikashBin"/>
              </a:rPr>
              <a:t> </a:t>
            </a:r>
            <a:r>
              <a:rPr lang="as-IN" sz="2400" dirty="0">
                <a:latin typeface="NikoshBAN" panose="02000000000000000000" pitchFamily="2" charset="0"/>
                <a:cs typeface="NikoshBAN" panose="02000000000000000000" pitchFamily="2" charset="0"/>
              </a:rPr>
              <a:t>রমজান শুরু হয়েছে তা নিশ্চিত হওয়া যাবে চাঁদ দেখার মাধ্যমে। যদি শাবান মাসের ঊনত্রিশ তারিখের সূর্যাস্তের পর চাঁদ দেখা যায় তাহলে এটাই হবে রমজান শুরুর নিশ্চিত দলিল। আর যদি এ দিন চাঁদ দেখা না যায় অথবা মেঘ, ধুলো অথবা ধোঁয়া ইত্যাদি চাঁদ দেখাকে বাধাগ্রস্ত করে, তবে শাবান মাস ত্রিশদিন পূর্ণ করতে হবে। হাদীসে এসেছে, রাসূলুল্লাহ সাল্লাল্লাহু আলাইহি ওয়া সাল্লাম বলেছেন,‘তোমরা চাঁদ দেখে রোজা রাখো এবং চাঁদ দেখে রোজা ভঙ্গ করো। আর যদি এ মাসের চাঁদ দেখা সম্ভব না হয় তবে শাবান মাস ত্রিশদিন হিসাব করো।</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1777220" y="1226526"/>
            <a:ext cx="8008035"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000" dirty="0" err="1">
                <a:latin typeface="NikashBin"/>
              </a:rPr>
              <a:t>রমজান</a:t>
            </a:r>
            <a:r>
              <a:rPr lang="en-US" sz="3000" dirty="0">
                <a:latin typeface="NikashBin"/>
              </a:rPr>
              <a:t> </a:t>
            </a:r>
            <a:r>
              <a:rPr lang="en-US" sz="3000" dirty="0" err="1">
                <a:latin typeface="NikashBin"/>
              </a:rPr>
              <a:t>শুরু</a:t>
            </a:r>
            <a:r>
              <a:rPr lang="en-US" sz="3000" dirty="0">
                <a:latin typeface="NikashBin"/>
              </a:rPr>
              <a:t> </a:t>
            </a:r>
            <a:r>
              <a:rPr lang="en-US" sz="3000" dirty="0" err="1">
                <a:latin typeface="NikashBin"/>
              </a:rPr>
              <a:t>হয়েছে</a:t>
            </a:r>
            <a:r>
              <a:rPr lang="en-US" sz="3000" dirty="0">
                <a:latin typeface="NikashBin"/>
              </a:rPr>
              <a:t> </a:t>
            </a:r>
            <a:r>
              <a:rPr lang="en-US" sz="3000" dirty="0" err="1">
                <a:latin typeface="NikashBin"/>
              </a:rPr>
              <a:t>কীভাবে</a:t>
            </a:r>
            <a:r>
              <a:rPr lang="en-US" sz="3000" dirty="0">
                <a:latin typeface="NikashBin"/>
              </a:rPr>
              <a:t> </a:t>
            </a:r>
            <a:r>
              <a:rPr lang="en-US" sz="3000" dirty="0" err="1">
                <a:latin typeface="NikashBin"/>
              </a:rPr>
              <a:t>নিশ্চিত</a:t>
            </a:r>
            <a:r>
              <a:rPr lang="en-US" sz="3000" dirty="0">
                <a:latin typeface="NikashBin"/>
              </a:rPr>
              <a:t> </a:t>
            </a:r>
            <a:r>
              <a:rPr lang="en-US" sz="3000" dirty="0" err="1">
                <a:latin typeface="NikashBin"/>
              </a:rPr>
              <a:t>হওয়া</a:t>
            </a:r>
            <a:r>
              <a:rPr lang="en-US" sz="3000" dirty="0">
                <a:latin typeface="NikashBin"/>
              </a:rPr>
              <a:t> </a:t>
            </a:r>
            <a:r>
              <a:rPr lang="en-US" sz="3000" dirty="0" err="1">
                <a:latin typeface="NikashBin"/>
              </a:rPr>
              <a:t>যাবে</a:t>
            </a:r>
            <a:r>
              <a:rPr lang="en-US" sz="3000" dirty="0">
                <a:latin typeface="NikashBin"/>
              </a:rPr>
              <a:t>;</a:t>
            </a:r>
          </a:p>
        </p:txBody>
      </p:sp>
    </p:spTree>
    <p:extLst>
      <p:ext uri="{BB962C8B-B14F-4D97-AF65-F5344CB8AC3E}">
        <p14:creationId xmlns:p14="http://schemas.microsoft.com/office/powerpoint/2010/main" val="2755604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426</TotalTime>
  <Words>1078</Words>
  <Application>Microsoft Office PowerPoint</Application>
  <PresentationFormat>Widescreen</PresentationFormat>
  <Paragraphs>92</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Garamond</vt:lpstr>
      <vt:lpstr>NikashBin</vt:lpstr>
      <vt:lpstr>NikoshBAN</vt:lpstr>
      <vt:lpstr>Times New Roman</vt:lpstr>
      <vt:lpstr>Vrinda</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Principal KMA Hannan</dc:creator>
  <cp:lastModifiedBy>Principal KMA Hannan</cp:lastModifiedBy>
  <cp:revision>63</cp:revision>
  <dcterms:created xsi:type="dcterms:W3CDTF">2020-04-21T13:10:09Z</dcterms:created>
  <dcterms:modified xsi:type="dcterms:W3CDTF">2020-04-22T14:40:19Z</dcterms:modified>
</cp:coreProperties>
</file>