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353" r:id="rId4"/>
    <p:sldId id="273" r:id="rId5"/>
    <p:sldId id="338" r:id="rId6"/>
    <p:sldId id="362" r:id="rId7"/>
    <p:sldId id="368" r:id="rId8"/>
    <p:sldId id="369" r:id="rId9"/>
    <p:sldId id="370" r:id="rId10"/>
    <p:sldId id="366" r:id="rId11"/>
    <p:sldId id="342" r:id="rId12"/>
    <p:sldId id="360" r:id="rId13"/>
    <p:sldId id="346" r:id="rId14"/>
    <p:sldId id="349" r:id="rId15"/>
    <p:sldId id="347" r:id="rId16"/>
    <p:sldId id="371" r:id="rId17"/>
    <p:sldId id="372" r:id="rId18"/>
    <p:sldId id="314" r:id="rId19"/>
    <p:sldId id="315" r:id="rId20"/>
    <p:sldId id="373" r:id="rId21"/>
    <p:sldId id="339" r:id="rId22"/>
    <p:sldId id="340" r:id="rId23"/>
    <p:sldId id="341" r:id="rId24"/>
  </p:sldIdLst>
  <p:sldSz cx="11430000" cy="6858000"/>
  <p:notesSz cx="6858000" cy="9144000"/>
  <p:defaultTextStyle>
    <a:defPPr>
      <a:defRPr lang="en-US"/>
    </a:defPPr>
    <a:lvl1pPr marL="0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278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2556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8834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5112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1390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7668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3945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0223" algn="l" defTabSz="9725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8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AB6"/>
    <a:srgbClr val="C6FF25"/>
    <a:srgbClr val="CC0099"/>
    <a:srgbClr val="009900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1" autoAdjust="0"/>
    <p:restoredTop sz="94660"/>
  </p:normalViewPr>
  <p:slideViewPr>
    <p:cSldViewPr>
      <p:cViewPr>
        <p:scale>
          <a:sx n="75" d="100"/>
          <a:sy n="75" d="100"/>
        </p:scale>
        <p:origin x="0" y="-7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73">
    <p:pos x="6768" y="1152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61">
    <p:pos x="6768" y="1152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5">
    <p:pos x="6768" y="1152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6">
    <p:pos x="6768" y="1152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27">
    <p:pos x="6768" y="1152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28">
    <p:pos x="6768" y="1152"/>
    <p:text/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8">
    <p:pos x="6768" y="1152"/>
    <p:text/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53">
    <p:pos x="6768" y="1152"/>
    <p:text/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54">
    <p:pos x="6768" y="1152"/>
    <p:text/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55">
    <p:pos x="6768" y="1152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1">
    <p:pos x="6768" y="1152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2">
    <p:pos x="6768" y="1152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83">
    <p:pos x="6768" y="1152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79">
    <p:pos x="6768" y="1152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56">
    <p:pos x="6768" y="1152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71">
    <p:pos x="6768" y="1152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60">
    <p:pos x="6768" y="1152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1T07:10:29.343" idx="63">
    <p:pos x="6768" y="1152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8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8437" y="274641"/>
            <a:ext cx="32146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6" y="274641"/>
            <a:ext cx="94535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3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600203"/>
            <a:ext cx="633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600203"/>
            <a:ext cx="633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3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3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3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8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9.xml"/><Relationship Id="rId4" Type="http://schemas.openxmlformats.org/officeDocument/2006/relationships/image" Target="../media/image2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0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2.xml"/><Relationship Id="rId4" Type="http://schemas.openxmlformats.org/officeDocument/2006/relationships/image" Target="../media/image2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comments" Target="../comments/comment18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4.xml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6750" y="647700"/>
            <a:ext cx="10096500" cy="990600"/>
          </a:xfrm>
          <a:prstGeom prst="round2Diag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السلام عليكم ورحمة الله وبركاته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أيها الأحباب الكرام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91000" y="1863971"/>
            <a:ext cx="3048000" cy="3546231"/>
          </a:xfrm>
          <a:prstGeom prst="wedgeRoundRectCallou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endParaRPr lang="ar-SA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rtl="1"/>
            <a:r>
              <a:rPr lang="ar-MA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أهلا وسهلا و</a:t>
            </a:r>
            <a:r>
              <a:rPr lang="ar-SA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مرحبا بكم جميعا في هذا </a:t>
            </a:r>
            <a:endParaRPr lang="en-US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  <a:p>
            <a:pPr algn="ctr" rtl="1"/>
            <a:r>
              <a:rPr lang="ar-SA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اللقاء المبارك</a:t>
            </a:r>
            <a:endParaRPr lang="en-US" sz="4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  <a:p>
            <a:pPr algn="ctr"/>
            <a:endParaRPr lang="en-US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4300" b="1" dirty="0">
              <a:ln w="38100" cmpd="sng">
                <a:solidFill>
                  <a:srgbClr val="FFFFFF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G:\ICT\Abdul Alim-\www.flower gif - Google সার্চ_files\images_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828800"/>
            <a:ext cx="3143250" cy="40386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ICT\Abdul Alim-\www.flower gif - Google সার্চ_files\images_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828800"/>
            <a:ext cx="3238500" cy="40386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" y="0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52500" y="59817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47800" y="609600"/>
            <a:ext cx="8382000" cy="685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العمل الوحدي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62634"/>
            <a:ext cx="4876800" cy="320936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Down Arrow 3"/>
          <p:cNvSpPr/>
          <p:nvPr/>
        </p:nvSpPr>
        <p:spPr>
          <a:xfrm>
            <a:off x="1162050" y="1524000"/>
            <a:ext cx="2114550" cy="17526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14400" y="3429000"/>
            <a:ext cx="2571750" cy="2362200"/>
          </a:xfrm>
          <a:prstGeom prst="star12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Horizontal Scroll 47"/>
          <p:cNvSpPr/>
          <p:nvPr/>
        </p:nvSpPr>
        <p:spPr>
          <a:xfrm>
            <a:off x="3886200" y="4724400"/>
            <a:ext cx="6477000" cy="1244600"/>
          </a:xfrm>
          <a:prstGeom prst="horizontalScroll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اكتب معنى الإخلاص مع أربعة جمل مفيدة إثنان من الإخلاص وإثنان من </a:t>
            </a:r>
            <a:r>
              <a:rPr lang="ar-MA" sz="3200" b="1" dirty="0" smtClean="0"/>
              <a:t>الرياء</a:t>
            </a:r>
            <a:r>
              <a:rPr lang="en-US" sz="3200" b="1" dirty="0" smtClean="0"/>
              <a:t> </a:t>
            </a:r>
            <a:r>
              <a:rPr lang="ar-MA" sz="3200" b="1" dirty="0" smtClean="0"/>
              <a:t>والسمعة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0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55259" y="3657601"/>
            <a:ext cx="1055541" cy="111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نصر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36059" y="3657601"/>
            <a:ext cx="1078998" cy="1117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نفس الكلمة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9155259" y="28194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7936059" y="2832100"/>
            <a:ext cx="1078998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16859" y="3657601"/>
            <a:ext cx="1055541" cy="111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ع  ب  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97659" y="3657601"/>
            <a:ext cx="1055541" cy="111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6716859" y="28194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5497659" y="28321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4202259" y="2870200"/>
            <a:ext cx="1143000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02259" y="3657601"/>
            <a:ext cx="1143000" cy="1117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الخضوع/ التذلل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9220199" y="1600200"/>
            <a:ext cx="1447801" cy="99060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rgbClr val="2B0AB6"/>
                </a:solidFill>
              </a:rPr>
              <a:t>العبادة</a:t>
            </a:r>
            <a:endParaRPr lang="en-US" sz="3200" b="1" dirty="0">
              <a:solidFill>
                <a:srgbClr val="2B0AB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3721101"/>
            <a:ext cx="3200399" cy="1054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200" b="1" dirty="0" smtClean="0"/>
              <a:t>الانقياد والخضوع لله</a:t>
            </a:r>
            <a:r>
              <a:rPr lang="en-US" sz="2200" b="1" dirty="0" smtClean="0"/>
              <a:t> </a:t>
            </a:r>
            <a:r>
              <a:rPr lang="ar-MA" sz="2200" b="1" dirty="0" smtClean="0"/>
              <a:t>تعالى على وجه التقرب إليه بما شرع  مع المحبة</a:t>
            </a:r>
            <a:endParaRPr lang="en-US" sz="2200" b="1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838201" y="2895600"/>
            <a:ext cx="3200398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وفي الاصطلاح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95400" y="609600"/>
            <a:ext cx="8839200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معنى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rgbClr val="2B0AB6"/>
                </a:solidFill>
              </a:rPr>
              <a:t>ال</a:t>
            </a:r>
            <a:r>
              <a:rPr lang="ar-MA" sz="3200" b="1" dirty="0">
                <a:solidFill>
                  <a:srgbClr val="2B0AB6"/>
                </a:solidFill>
              </a:rPr>
              <a:t>عبادة </a:t>
            </a:r>
            <a:r>
              <a:rPr lang="ar-MA" sz="3200" b="1" dirty="0">
                <a:solidFill>
                  <a:schemeClr val="tx1"/>
                </a:solidFill>
              </a:rPr>
              <a:t>بالأمثلة مع بيان الصفة اللازمة </a:t>
            </a:r>
            <a:r>
              <a:rPr lang="ar-MA" sz="3200" b="1" dirty="0" smtClean="0">
                <a:solidFill>
                  <a:schemeClr val="tx1"/>
                </a:solidFill>
              </a:rPr>
              <a:t>للمسلم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4889500"/>
            <a:ext cx="9296400" cy="1054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  </a:t>
            </a:r>
            <a:r>
              <a:rPr lang="ar-MA" sz="2400" b="1" dirty="0">
                <a:solidFill>
                  <a:schemeClr val="tx1"/>
                </a:solidFill>
              </a:rPr>
              <a:t>قال الله  تعالى : </a:t>
            </a:r>
            <a:r>
              <a:rPr lang="ar-MA" sz="2400" b="1" dirty="0" smtClean="0">
                <a:solidFill>
                  <a:schemeClr val="tx1"/>
                </a:solidFill>
              </a:rPr>
              <a:t>َمَا </a:t>
            </a:r>
            <a:r>
              <a:rPr lang="ar-MA" sz="2400" b="1" dirty="0">
                <a:solidFill>
                  <a:schemeClr val="tx1"/>
                </a:solidFill>
              </a:rPr>
              <a:t>أُمِرُوا إِلَّا </a:t>
            </a:r>
            <a:r>
              <a:rPr lang="ar-MA" sz="2800" b="1" dirty="0">
                <a:solidFill>
                  <a:srgbClr val="2B0AB6"/>
                </a:solidFill>
              </a:rPr>
              <a:t>لِيَعْبُدُوا اللَّهَ مُخْلِصِينَ</a:t>
            </a:r>
            <a:r>
              <a:rPr lang="ar-MA" sz="3200" b="1" dirty="0">
                <a:solidFill>
                  <a:srgbClr val="2B0AB6"/>
                </a:solidFill>
              </a:rPr>
              <a:t> </a:t>
            </a:r>
            <a:r>
              <a:rPr lang="ar-MA" sz="2400" b="1" dirty="0">
                <a:solidFill>
                  <a:schemeClr val="tx1"/>
                </a:solidFill>
              </a:rPr>
              <a:t>لَهُ الدِّينَ حُنَفَاءَ </a:t>
            </a:r>
            <a:r>
              <a:rPr lang="ar-MA" sz="2800" b="1" dirty="0">
                <a:solidFill>
                  <a:srgbClr val="2B0AB6"/>
                </a:solidFill>
              </a:rPr>
              <a:t>وَيُقِيمُوا الصَّلَاةَ وَيُؤْتُوا الزَّكَاةَ </a:t>
            </a:r>
            <a:r>
              <a:rPr lang="ar-MA" sz="2400" b="1" dirty="0">
                <a:solidFill>
                  <a:schemeClr val="tx1"/>
                </a:solidFill>
              </a:rPr>
              <a:t>ۚ </a:t>
            </a:r>
            <a:r>
              <a:rPr lang="ar-MA" sz="2400" b="1" dirty="0" smtClean="0">
                <a:solidFill>
                  <a:schemeClr val="tx1"/>
                </a:solidFill>
              </a:rPr>
              <a:t>وَذَٰلِكَ دِينُ الْقَيِّمَةِ 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74" grpId="0" animBg="1"/>
      <p:bldP spid="75" grpId="0" animBg="1"/>
      <p:bldP spid="76" grpId="0" animBg="1"/>
      <p:bldP spid="77" grpId="0" animBg="1"/>
      <p:bldP spid="39" grpId="0" animBg="1"/>
      <p:bldP spid="40" grpId="0" animBg="1"/>
      <p:bldP spid="47" grpId="0" animBg="1"/>
      <p:bldP spid="32" grpId="0" animBg="1"/>
      <p:bldP spid="33" grpId="0" animBg="1"/>
      <p:bldP spid="3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>
          <a:xfrm>
            <a:off x="5815148" y="1816100"/>
            <a:ext cx="4876800" cy="344170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1785611"/>
            <a:ext cx="4876800" cy="347219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143000" y="609600"/>
            <a:ext cx="89916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لأن أمر الله نبيه أن </a:t>
            </a:r>
            <a:r>
              <a:rPr lang="ar-MA" sz="3200" b="1" dirty="0" smtClean="0">
                <a:solidFill>
                  <a:srgbClr val="2B0AB6"/>
                </a:solidFill>
              </a:rPr>
              <a:t>يعبده</a:t>
            </a:r>
            <a:r>
              <a:rPr lang="ar-MA" sz="3200" b="1" dirty="0" smtClean="0">
                <a:solidFill>
                  <a:schemeClr val="tx1"/>
                </a:solidFill>
              </a:rPr>
              <a:t> في حال كونه </a:t>
            </a:r>
            <a:r>
              <a:rPr lang="ar-MA" sz="3200" b="1" dirty="0" smtClean="0">
                <a:solidFill>
                  <a:srgbClr val="2B0AB6"/>
                </a:solidFill>
              </a:rPr>
              <a:t>مخلصاً له في عبادته</a:t>
            </a:r>
            <a:r>
              <a:rPr lang="ar-MA" sz="3200" b="1" dirty="0" smtClean="0">
                <a:solidFill>
                  <a:schemeClr val="tx1"/>
                </a:solidFill>
              </a:rPr>
              <a:t>، من جميع أنواع الشرك صغيرها وكبيرها ...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373366"/>
            <a:ext cx="88392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لماذا السملون يؤدون فريضة الحج والزكاة بالإخلاص ؟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1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47800" y="609600"/>
            <a:ext cx="84582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لأن الإخلاص صفة لازمة للمسلم إذا كان </a:t>
            </a:r>
            <a:r>
              <a:rPr lang="ar-MA" sz="3200" b="1" dirty="0" smtClean="0">
                <a:solidFill>
                  <a:srgbClr val="2B0AB6"/>
                </a:solidFill>
              </a:rPr>
              <a:t>عاملا ويتقن في عمله </a:t>
            </a:r>
            <a:r>
              <a:rPr lang="ar-MA" sz="3200" b="1" dirty="0" smtClean="0">
                <a:solidFill>
                  <a:schemeClr val="tx1"/>
                </a:solidFill>
              </a:rPr>
              <a:t>لأن </a:t>
            </a:r>
            <a:r>
              <a:rPr lang="ar-MA" sz="3200" b="1" dirty="0" smtClean="0">
                <a:solidFill>
                  <a:schemeClr val="tx1"/>
                </a:solidFill>
              </a:rPr>
              <a:t>الله تعالى أمر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بإتقان العمل...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32" y="1752600"/>
            <a:ext cx="4893268" cy="3723621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4900748" cy="3723620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295400" y="5449566"/>
            <a:ext cx="88392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لماذا هؤلاء العمال يؤدون واجباتهم بكل جد واجتهاد ؟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4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47800" y="609600"/>
            <a:ext cx="84582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التاجر </a:t>
            </a:r>
            <a:r>
              <a:rPr lang="ar-MA" sz="3200" b="1" dirty="0" smtClean="0">
                <a:solidFill>
                  <a:srgbClr val="2B0AB6"/>
                </a:solidFill>
              </a:rPr>
              <a:t>يتقي الله </a:t>
            </a:r>
            <a:r>
              <a:rPr lang="ar-MA" sz="3200" b="1" dirty="0" smtClean="0">
                <a:solidFill>
                  <a:schemeClr val="tx1"/>
                </a:solidFill>
              </a:rPr>
              <a:t>تعالى في تجارته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فلا يغالي على </a:t>
            </a:r>
            <a:r>
              <a:rPr lang="ar-MA" sz="3200" b="1" dirty="0" smtClean="0">
                <a:solidFill>
                  <a:schemeClr val="tx1"/>
                </a:solidFill>
              </a:rPr>
              <a:t>الناس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إنما يطلب </a:t>
            </a:r>
            <a:r>
              <a:rPr lang="ar-MA" sz="3200" b="1" dirty="0">
                <a:solidFill>
                  <a:srgbClr val="2B0AB6"/>
                </a:solidFill>
              </a:rPr>
              <a:t>الربح الحلال </a:t>
            </a:r>
            <a:r>
              <a:rPr lang="ar-MA" sz="3200" b="1" dirty="0" smtClean="0">
                <a:solidFill>
                  <a:schemeClr val="tx1"/>
                </a:solidFill>
              </a:rPr>
              <a:t>دائما...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1752600"/>
            <a:ext cx="4724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5" y="1752600"/>
            <a:ext cx="5015041" cy="35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95400" y="5334000"/>
            <a:ext cx="88392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يجب على التجار في معاملة الإنسان ؟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0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47800" y="647700"/>
            <a:ext cx="8458200" cy="9245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الطالب إذا </a:t>
            </a:r>
            <a:r>
              <a:rPr lang="ar-MA" sz="3200" b="1" dirty="0" smtClean="0">
                <a:solidFill>
                  <a:srgbClr val="2B0AB6"/>
                </a:solidFill>
              </a:rPr>
              <a:t>يجتهد</a:t>
            </a:r>
            <a:r>
              <a:rPr lang="ar-MA" sz="3200" b="1" dirty="0" smtClean="0">
                <a:solidFill>
                  <a:schemeClr val="tx1"/>
                </a:solidFill>
              </a:rPr>
              <a:t> في مذاكرته وتحصيل دروسه </a:t>
            </a:r>
            <a:r>
              <a:rPr lang="ar-MA" sz="3200" b="1" dirty="0">
                <a:solidFill>
                  <a:schemeClr val="tx1"/>
                </a:solidFill>
              </a:rPr>
              <a:t>وهو يبتغي </a:t>
            </a:r>
            <a:r>
              <a:rPr lang="ar-MA" sz="3200" b="1" dirty="0">
                <a:solidFill>
                  <a:srgbClr val="2B0AB6"/>
                </a:solidFill>
              </a:rPr>
              <a:t>مرضاة </a:t>
            </a:r>
            <a:r>
              <a:rPr lang="ar-MA" sz="3200" b="1" dirty="0" smtClean="0">
                <a:solidFill>
                  <a:srgbClr val="2B0AB6"/>
                </a:solidFill>
              </a:rPr>
              <a:t>الله </a:t>
            </a:r>
            <a:r>
              <a:rPr lang="ar-MA" sz="3200" b="1" dirty="0">
                <a:solidFill>
                  <a:schemeClr val="tx1"/>
                </a:solidFill>
              </a:rPr>
              <a:t>ويبتغي نفع المسلمين بهذا </a:t>
            </a:r>
            <a:r>
              <a:rPr lang="ar-MA" sz="3200" b="1" dirty="0" smtClean="0">
                <a:solidFill>
                  <a:schemeClr val="tx1"/>
                </a:solidFill>
              </a:rPr>
              <a:t>العلم...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69" y="1752599"/>
            <a:ext cx="4922520" cy="36969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1752599"/>
            <a:ext cx="4922520" cy="3696967"/>
          </a:xfrm>
          <a:prstGeom prst="rect">
            <a:avLst/>
          </a:prstGeom>
          <a:ln w="28575">
            <a:solidFill>
              <a:srgbClr val="C6FF2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95400" y="5449566"/>
            <a:ext cx="88392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متى يستفيد المسلمون من طلاب العلم ؟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2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1600" y="609600"/>
            <a:ext cx="8686800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العمل في أزواج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4495800" y="1524000"/>
            <a:ext cx="4953000" cy="3276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4267200" y="5054600"/>
            <a:ext cx="59436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bg1"/>
                </a:solidFill>
              </a:rPr>
              <a:t>اكتب معنى العبادة مع خمس جمل مفيدة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rtl="1"/>
            <a:r>
              <a:rPr lang="ar-MA" sz="2800" b="1" dirty="0" smtClean="0">
                <a:solidFill>
                  <a:schemeClr val="bg1"/>
                </a:solidFill>
              </a:rPr>
              <a:t>عن أوصاف المسلم الخالص من </a:t>
            </a:r>
            <a:r>
              <a:rPr lang="ar-MA" sz="2800" b="1" dirty="0" smtClean="0">
                <a:solidFill>
                  <a:schemeClr val="bg1"/>
                </a:solidFill>
              </a:rPr>
              <a:t>الرياء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ar-MA" sz="2800" b="1" dirty="0" smtClean="0">
                <a:solidFill>
                  <a:schemeClr val="bg1"/>
                </a:solidFill>
              </a:rPr>
              <a:t>والسمعة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149350" y="1524000"/>
            <a:ext cx="2114550" cy="17526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914400" y="3429000"/>
            <a:ext cx="2571750" cy="2362200"/>
          </a:xfrm>
          <a:prstGeom prst="star12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9" y="1828801"/>
            <a:ext cx="4748711" cy="351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447800" y="609600"/>
            <a:ext cx="84582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16102"/>
            <a:ext cx="4876800" cy="3547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09800" y="5486400"/>
            <a:ext cx="8763000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 smtClean="0"/>
              <a:t>هل توفر الشروط لقبول عمل المرأة المسلمة وهي تعطي</a:t>
            </a:r>
            <a:r>
              <a:rPr lang="ar-MA" sz="2800" b="1" dirty="0"/>
              <a:t>ن</a:t>
            </a:r>
            <a:r>
              <a:rPr lang="ar-MA" sz="2800" b="1" dirty="0" smtClean="0"/>
              <a:t> الإفطار للصائم ؟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5440279"/>
            <a:ext cx="6019800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 smtClean="0"/>
              <a:t>ماذا كان الواجب على الرجال وهم يسجدون للقبر ؟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762000"/>
            <a:ext cx="60198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>
                <a:solidFill>
                  <a:schemeClr val="bg1"/>
                </a:solidFill>
              </a:rPr>
              <a:t>الشروط والواجب لقبول </a:t>
            </a:r>
            <a:r>
              <a:rPr lang="ar-MA" sz="3200" b="1" dirty="0" smtClean="0">
                <a:solidFill>
                  <a:schemeClr val="bg1"/>
                </a:solidFill>
              </a:rPr>
              <a:t>العبادة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33400"/>
            <a:ext cx="8026400" cy="104791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>
                <a:solidFill>
                  <a:schemeClr val="bg1"/>
                </a:solidFill>
              </a:rPr>
              <a:t>على المسلم أن يخلص النية في كل عمل يقوم به حتى يتقبله الله منه، لأن الأعمال لا تقبل إلا بشرطين: </a:t>
            </a:r>
            <a:r>
              <a:rPr lang="ar-MA" sz="2800" b="1" dirty="0">
                <a:solidFill>
                  <a:srgbClr val="2B0AB6"/>
                </a:solidFill>
              </a:rPr>
              <a:t>الإخلاص والمتابعة </a:t>
            </a:r>
            <a:r>
              <a:rPr lang="ar-MA" sz="2800" b="1" dirty="0">
                <a:solidFill>
                  <a:schemeClr val="bg1"/>
                </a:solidFill>
              </a:rPr>
              <a:t>...</a:t>
            </a:r>
            <a:endParaRPr lang="en-US" sz="28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  <p:bldP spid="16" grpId="0"/>
      <p:bldP spid="16" grpId="1"/>
      <p:bldP spid="19" grpId="0"/>
      <p:bldP spid="19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8800"/>
            <a:ext cx="3124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2B0AB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1104900" y="622300"/>
            <a:ext cx="9182100" cy="10541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3200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58044" y="5373366"/>
            <a:ext cx="9505156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 smtClean="0"/>
              <a:t>لماذا لا يتقبل الله العبادة من هؤلاء الإنسان؟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276600" cy="354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6FF25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2743200" y="762000"/>
            <a:ext cx="60198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>
                <a:solidFill>
                  <a:schemeClr val="bg1"/>
                </a:solidFill>
              </a:rPr>
              <a:t>الشروط والواجب لقبول </a:t>
            </a:r>
            <a:r>
              <a:rPr lang="ar-MA" sz="3200" b="1" dirty="0" smtClean="0">
                <a:solidFill>
                  <a:schemeClr val="bg1"/>
                </a:solidFill>
              </a:rPr>
              <a:t>العبادة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"/>
            <a:ext cx="8026400" cy="104791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 smtClean="0">
                <a:solidFill>
                  <a:schemeClr val="bg1"/>
                </a:solidFill>
              </a:rPr>
              <a:t>لأن أمر </a:t>
            </a:r>
            <a:r>
              <a:rPr lang="ar-MA" sz="2800" b="1" dirty="0">
                <a:solidFill>
                  <a:schemeClr val="bg1"/>
                </a:solidFill>
              </a:rPr>
              <a:t>الله نبيه أن يعبده في حال كونه مخلصاً له في عبادته، من جميع </a:t>
            </a:r>
            <a:r>
              <a:rPr lang="ar-MA" sz="2800" b="1" dirty="0">
                <a:solidFill>
                  <a:srgbClr val="2B0AB6"/>
                </a:solidFill>
              </a:rPr>
              <a:t>أنواع الشرك صغيرها وكبيرها </a:t>
            </a:r>
            <a:r>
              <a:rPr lang="ar-MA" sz="2800" b="1" dirty="0" smtClean="0">
                <a:solidFill>
                  <a:schemeClr val="bg1"/>
                </a:solidFill>
              </a:rPr>
              <a:t>...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1" y="1828800"/>
            <a:ext cx="3071947" cy="3505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1104900" y="609600"/>
            <a:ext cx="91821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rgbClr val="2B0AB6"/>
              </a:solidFill>
              <a:latin typeface="SutonnyMJ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79600"/>
            <a:ext cx="3124198" cy="3302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C0099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3400"/>
            <a:ext cx="3097347" cy="3530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447800" y="5440279"/>
            <a:ext cx="8458200" cy="579521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 smtClean="0">
                <a:ln w="11430"/>
                <a:solidFill>
                  <a:schemeClr val="tx1"/>
                </a:solidFill>
              </a:rPr>
              <a:t>ما هي الشروط الناقصة في عبادة هؤلاء الإنسان ؟</a:t>
            </a:r>
            <a:r>
              <a:rPr 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ar-MA" sz="2800" b="1" dirty="0" smtClean="0">
                <a:ln w="11430"/>
                <a:solidFill>
                  <a:schemeClr val="tx1"/>
                </a:solidFill>
              </a:rPr>
              <a:t>وما هي النتيجة؟</a:t>
            </a:r>
            <a:endParaRPr lang="en-US" sz="2800" b="1" dirty="0">
              <a:ln w="11430"/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52287"/>
            <a:ext cx="8820150" cy="1047913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الشروط الناقصة في عبادة هؤلاء الإنسان: </a:t>
            </a:r>
            <a:r>
              <a:rPr lang="ar-MA" sz="2800" b="1" dirty="0">
                <a:solidFill>
                  <a:srgbClr val="2B0AB6"/>
                </a:solidFill>
              </a:rPr>
              <a:t>الإخلاص والمتابعة للرسول صلى الله عليه </a:t>
            </a:r>
            <a:r>
              <a:rPr lang="ar-MA" sz="2800" b="1" dirty="0" smtClean="0">
                <a:solidFill>
                  <a:srgbClr val="2B0AB6"/>
                </a:solidFill>
              </a:rPr>
              <a:t>وسلم. </a:t>
            </a:r>
            <a:r>
              <a:rPr lang="ar-MA" sz="2800" b="1" dirty="0" smtClean="0">
                <a:solidFill>
                  <a:schemeClr val="tx1"/>
                </a:solidFill>
              </a:rPr>
              <a:t>عبادتهم مرفوضة لعدم وجود شروط قبول العبادة ... </a:t>
            </a:r>
            <a:endParaRPr lang="en-US" sz="2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762000"/>
            <a:ext cx="6019800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1"/>
            <a:r>
              <a:rPr lang="ar-MA" sz="3200" b="1" dirty="0">
                <a:solidFill>
                  <a:schemeClr val="bg1"/>
                </a:solidFill>
              </a:rPr>
              <a:t>الشروط والواجب لقبول </a:t>
            </a:r>
            <a:r>
              <a:rPr lang="ar-MA" sz="3200" b="1" dirty="0" smtClean="0">
                <a:solidFill>
                  <a:schemeClr val="bg1"/>
                </a:solidFill>
              </a:rPr>
              <a:t>العبادة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5" grpId="0"/>
      <p:bldP spid="15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838200"/>
            <a:ext cx="1714500" cy="21336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ft-Right Arrow 5"/>
          <p:cNvSpPr/>
          <p:nvPr/>
        </p:nvSpPr>
        <p:spPr>
          <a:xfrm>
            <a:off x="4381500" y="685800"/>
            <a:ext cx="2667000" cy="1066800"/>
          </a:xfrm>
          <a:prstGeom prst="leftRightArrow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3200" b="1" dirty="0">
                <a:solidFill>
                  <a:schemeClr val="bg2">
                    <a:lumMod val="10000"/>
                  </a:schemeClr>
                </a:solidFill>
              </a:rPr>
              <a:t>التعريف</a:t>
            </a:r>
            <a:endParaRPr lang="en-US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0" y="3124200"/>
            <a:ext cx="4572000" cy="272003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عبد العليم</a:t>
            </a: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محاضر اللغة العربية</a:t>
            </a: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فتاري فاضل مدرسة</a:t>
            </a: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سفاهر، نوغاؤن</a:t>
            </a: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رقم الجوال : </a:t>
            </a:r>
            <a:r>
              <a:rPr lang="en-US" sz="2100" b="1" dirty="0">
                <a:ln>
                  <a:solidFill>
                    <a:srgbClr val="00206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01749-94 44 18</a:t>
            </a:r>
            <a:endParaRPr lang="ar-MA" sz="2100" b="1" dirty="0">
              <a:ln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MA" sz="2400" b="1" dirty="0">
                <a:solidFill>
                  <a:schemeClr val="bg2">
                    <a:lumMod val="10000"/>
                  </a:schemeClr>
                </a:solidFill>
              </a:rPr>
              <a:t>العنوان الالكتروني :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en-US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600" b="1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3124200"/>
            <a:ext cx="4572000" cy="2720038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الصف : التاسع من الداخل</a:t>
            </a:r>
          </a:p>
          <a:p>
            <a:pPr algn="ctr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المادة : اللغة العربية الاتصالية</a:t>
            </a:r>
          </a:p>
          <a:p>
            <a:pPr algn="ctr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الوحدة : الأولى</a:t>
            </a:r>
          </a:p>
          <a:p>
            <a:pPr algn="ctr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الدرس : الأول</a:t>
            </a: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الوقت : </a:t>
            </a: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40 </a:t>
            </a:r>
            <a:r>
              <a:rPr lang="ar-MA" sz="2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دقيقة</a:t>
            </a:r>
            <a:endParaRPr lang="ar-MA" sz="2600" b="1" dirty="0">
              <a:ln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التاريخ : </a:t>
            </a:r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21</a:t>
            </a:r>
            <a:r>
              <a:rPr lang="ar-MA" sz="2600" b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</a:rPr>
              <a:t>04</a:t>
            </a:r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</a:rPr>
              <a:t>2020</a:t>
            </a:r>
            <a:r>
              <a:rPr lang="ar-MA" sz="2600" b="1" dirty="0">
                <a:solidFill>
                  <a:schemeClr val="bg2">
                    <a:lumMod val="10000"/>
                  </a:schemeClr>
                </a:solidFill>
              </a:rPr>
              <a:t>م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838200"/>
            <a:ext cx="1724025" cy="216135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>
        <p14:prism isContent="1"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1600" y="609600"/>
            <a:ext cx="8686800" cy="762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العمل الجماعي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3505200" y="1676400"/>
            <a:ext cx="3505200" cy="1752600"/>
          </a:xfrm>
          <a:prstGeom prst="round2DiagRect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u="sng" dirty="0">
                <a:solidFill>
                  <a:srgbClr val="002060"/>
                </a:solidFill>
              </a:rPr>
              <a:t>العمل لفريق الأحمر:</a:t>
            </a:r>
          </a:p>
          <a:p>
            <a:pPr algn="ctr" rtl="1"/>
            <a:r>
              <a:rPr lang="ar-MA" sz="2800" b="1" dirty="0">
                <a:solidFill>
                  <a:schemeClr val="tx1"/>
                </a:solidFill>
              </a:rPr>
              <a:t>اثبت أن العبادة لا تقبل إلا </a:t>
            </a:r>
            <a:r>
              <a:rPr lang="ar-MA" sz="2800" b="1" dirty="0" smtClean="0">
                <a:solidFill>
                  <a:schemeClr val="tx1"/>
                </a:solidFill>
              </a:rPr>
              <a:t>بالإخلاص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ar-MA" sz="2800" b="1" dirty="0" smtClean="0">
                <a:solidFill>
                  <a:schemeClr val="tx1"/>
                </a:solidFill>
              </a:rPr>
              <a:t>والمتابعة </a:t>
            </a:r>
            <a:r>
              <a:rPr lang="ar-MA" sz="2800" b="1" dirty="0">
                <a:solidFill>
                  <a:schemeClr val="tx1"/>
                </a:solidFill>
              </a:rPr>
              <a:t>للرسول </a:t>
            </a:r>
            <a:r>
              <a:rPr lang="ar-MA" sz="2800" b="1" dirty="0" smtClean="0">
                <a:solidFill>
                  <a:schemeClr val="tx1"/>
                </a:solidFill>
              </a:rPr>
              <a:t>بالأدلة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505200" y="4038600"/>
            <a:ext cx="3505200" cy="1752600"/>
          </a:xfrm>
          <a:prstGeom prst="round2DiagRect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u="sng" dirty="0">
                <a:solidFill>
                  <a:srgbClr val="002060"/>
                </a:solidFill>
              </a:rPr>
              <a:t>العمل لفريق الأخضر:</a:t>
            </a:r>
          </a:p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رد لفريق الأحمر واثبت أن عبادة الأوثان والنار والمخلوق وغيرها مقبولة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57250" y="1524000"/>
            <a:ext cx="2114550" cy="17526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609600" y="3429000"/>
            <a:ext cx="2571750" cy="2362200"/>
          </a:xfrm>
          <a:prstGeom prst="star12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عشر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81200"/>
            <a:ext cx="3505200" cy="32766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9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1524000" y="685800"/>
            <a:ext cx="8305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  <a:latin typeface="SutonnyMJ" pitchFamily="2" charset="0"/>
              </a:rPr>
              <a:t>التقييم</a:t>
            </a:r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38250" y="16764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1</a:t>
            </a:r>
            <a:r>
              <a:rPr lang="ar-MA" sz="2800" dirty="0" smtClean="0"/>
              <a:t>. ما </a:t>
            </a:r>
            <a:r>
              <a:rPr lang="ar-MA" sz="2800" dirty="0"/>
              <a:t>هو </a:t>
            </a:r>
            <a:r>
              <a:rPr lang="ar-MA" sz="2800" dirty="0" smtClean="0"/>
              <a:t>الإخلاص</a:t>
            </a:r>
            <a:r>
              <a:rPr lang="en-US" sz="2800" dirty="0" smtClean="0"/>
              <a:t> </a:t>
            </a:r>
            <a:r>
              <a:rPr lang="ar-MA" sz="2800" dirty="0" smtClean="0"/>
              <a:t>العبادة؟ </a:t>
            </a:r>
            <a:endParaRPr lang="ar-MA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1257300" y="23622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2</a:t>
            </a:r>
            <a:r>
              <a:rPr lang="ar-MA" sz="2800" dirty="0" smtClean="0"/>
              <a:t>.</a:t>
            </a:r>
            <a:r>
              <a:rPr lang="en-US" sz="2800" dirty="0" smtClean="0"/>
              <a:t> </a:t>
            </a:r>
            <a:r>
              <a:rPr lang="ar-MA" sz="2800" dirty="0" smtClean="0"/>
              <a:t>ما </a:t>
            </a:r>
            <a:r>
              <a:rPr lang="ar-MA" sz="2800" dirty="0"/>
              <a:t>هما شرطان لقبول العبادة</a:t>
            </a:r>
            <a:r>
              <a:rPr lang="ar-MA" sz="2800" dirty="0" smtClean="0"/>
              <a:t>؟ </a:t>
            </a:r>
            <a:endParaRPr lang="ar-MA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1238250" y="30480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3</a:t>
            </a:r>
            <a:r>
              <a:rPr lang="ar-MA" sz="2800" dirty="0" smtClean="0"/>
              <a:t>.</a:t>
            </a:r>
            <a:r>
              <a:rPr lang="en-US" sz="2800" dirty="0" smtClean="0"/>
              <a:t> </a:t>
            </a:r>
            <a:r>
              <a:rPr lang="ar-MA" sz="2800" dirty="0" smtClean="0"/>
              <a:t>ماذا </a:t>
            </a:r>
            <a:r>
              <a:rPr lang="ar-MA" sz="2800" dirty="0"/>
              <a:t>أمر الله تعالى نبيه صلى الله عليه وسلم</a:t>
            </a:r>
            <a:r>
              <a:rPr lang="ar-MA" sz="2800" dirty="0" smtClean="0"/>
              <a:t>؟ </a:t>
            </a:r>
            <a:endParaRPr lang="ar-MA" sz="2800" dirty="0"/>
          </a:p>
        </p:txBody>
      </p:sp>
      <p:sp>
        <p:nvSpPr>
          <p:cNvPr id="31" name="Rounded Rectangle 30"/>
          <p:cNvSpPr/>
          <p:nvPr/>
        </p:nvSpPr>
        <p:spPr>
          <a:xfrm>
            <a:off x="1257300" y="37338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/>
              <a:t>4</a:t>
            </a:r>
            <a:r>
              <a:rPr lang="ar-MA" sz="2800" dirty="0" smtClean="0"/>
              <a:t>. اذكر دليل الشروط لقبول العبادة. </a:t>
            </a:r>
            <a:endParaRPr lang="ar-MA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1219200" y="44196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5</a:t>
            </a:r>
            <a:r>
              <a:rPr lang="ar-MA" sz="2800" dirty="0" smtClean="0"/>
              <a:t>. هل الرياء والسمعة والسجود للقبر من العبادة؟ </a:t>
            </a:r>
            <a:endParaRPr lang="ar-MA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1238250" y="5105400"/>
            <a:ext cx="89535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dirty="0" smtClean="0"/>
              <a:t>6</a:t>
            </a:r>
            <a:r>
              <a:rPr lang="ar-MA" sz="2800" dirty="0" smtClean="0"/>
              <a:t>. ماذا لا يوجد في عبادة الأوثان والشجرة والنار وغيرها؟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2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1600200" y="609600"/>
            <a:ext cx="82296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latin typeface="SutonnyMJ" pitchFamily="2" charset="0"/>
              </a:rPr>
              <a:t>الواجب المنزلي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r="7109" b="18951"/>
          <a:stretch/>
        </p:blipFill>
        <p:spPr>
          <a:xfrm>
            <a:off x="1295400" y="1600200"/>
            <a:ext cx="9067800" cy="436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295400" y="1600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MA" sz="3200" b="1" u="sng" dirty="0">
                <a:solidFill>
                  <a:srgbClr val="CC0099"/>
                </a:solidFill>
              </a:rPr>
              <a:t>اعمل </a:t>
            </a:r>
            <a:r>
              <a:rPr lang="ar-MA" sz="3200" b="1" u="sng" dirty="0" smtClean="0">
                <a:solidFill>
                  <a:srgbClr val="CC0099"/>
                </a:solidFill>
              </a:rPr>
              <a:t>خطة </a:t>
            </a:r>
            <a:r>
              <a:rPr lang="ar-MA" sz="3200" b="1" u="sng" dirty="0">
                <a:solidFill>
                  <a:srgbClr val="CC0099"/>
                </a:solidFill>
              </a:rPr>
              <a:t>والصقها في صفك عن</a:t>
            </a:r>
            <a:r>
              <a:rPr lang="en-US" sz="3200" b="1" u="sng" dirty="0">
                <a:solidFill>
                  <a:srgbClr val="CC0099"/>
                </a:solidFill>
              </a:rPr>
              <a:t> </a:t>
            </a:r>
            <a:r>
              <a:rPr lang="ar-MA" sz="3200" b="1" u="sng" dirty="0">
                <a:solidFill>
                  <a:srgbClr val="CC0099"/>
                </a:solidFill>
              </a:rPr>
              <a:t>المطلوب الآتي </a:t>
            </a:r>
            <a:r>
              <a:rPr lang="ar-MA" sz="3200" b="1" u="sng" dirty="0" smtClean="0">
                <a:solidFill>
                  <a:srgbClr val="CC0099"/>
                </a:solidFill>
              </a:rPr>
              <a:t>:</a:t>
            </a:r>
          </a:p>
          <a:p>
            <a:pPr algn="just" rtl="1"/>
            <a:endParaRPr lang="ar-MA" sz="400" b="1" u="sng" dirty="0">
              <a:solidFill>
                <a:srgbClr val="CC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209800"/>
            <a:ext cx="906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MA" sz="400" b="1" u="sng" dirty="0">
              <a:solidFill>
                <a:srgbClr val="CC0099"/>
              </a:solidFill>
            </a:endParaRPr>
          </a:p>
          <a:p>
            <a:pPr algn="just" rtl="1"/>
            <a:r>
              <a:rPr lang="ar-MA" sz="3200" b="1" dirty="0" smtClean="0">
                <a:solidFill>
                  <a:srgbClr val="2B0AB6"/>
                </a:solidFill>
              </a:rPr>
              <a:t>اكتب عن المجتمع الذي تسكن فيه من الناحية الاجتماعية والدينية على ضوء الدرس على الأقل خمسة عشر نقاط. </a:t>
            </a:r>
            <a:endParaRPr lang="ar-MA" sz="3200" b="1" dirty="0">
              <a:solidFill>
                <a:srgbClr val="2B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38201"/>
            <a:ext cx="4724400" cy="48768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838201"/>
            <a:ext cx="4724402" cy="48768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363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57400" y="609600"/>
            <a:ext cx="7239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  <a:latin typeface="SutonnyMJ" pitchFamily="2" charset="0"/>
              </a:rPr>
              <a:t>ماذا لاحظتم في الصورتين الجميلتين الآتيتين ؟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0499"/>
            <a:ext cx="4857750" cy="379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50" y="1447800"/>
            <a:ext cx="48323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685800" y="5430992"/>
            <a:ext cx="49530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يصلي الإنسان ليراه الناس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8050" y="5410200"/>
            <a:ext cx="475615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البنت تدعو الله بعد تلاوة القرآن الكريم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5000">
        <p14:prism isContent="1"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19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 Alim\Desktop\New folder\Pic\C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9677400" cy="4521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371600" y="622300"/>
            <a:ext cx="84582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  <a:latin typeface="SutonnyMJ" pitchFamily="2" charset="0"/>
              </a:rPr>
              <a:t>إعلان </a:t>
            </a:r>
            <a:r>
              <a:rPr lang="ar-MA" sz="3200" b="1" dirty="0" smtClean="0">
                <a:solidFill>
                  <a:schemeClr val="tx1"/>
                </a:solidFill>
                <a:latin typeface="SutonnyMJ" pitchFamily="2" charset="0"/>
              </a:rPr>
              <a:t>درس </a:t>
            </a:r>
            <a:r>
              <a:rPr lang="ar-MA" sz="3200" b="1" dirty="0">
                <a:solidFill>
                  <a:schemeClr val="tx1"/>
                </a:solidFill>
                <a:latin typeface="SutonnyMJ" pitchFamily="2" charset="0"/>
              </a:rPr>
              <a:t>اليوم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" y="1524000"/>
            <a:ext cx="742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8800" b="1" dirty="0">
                <a:solidFill>
                  <a:srgbClr val="FFFF00"/>
                </a:solidFill>
              </a:rPr>
              <a:t>عبادة الله </a:t>
            </a:r>
            <a:r>
              <a:rPr lang="ar-MA" sz="8800" b="1" dirty="0" smtClean="0">
                <a:solidFill>
                  <a:srgbClr val="FFFF00"/>
                </a:solidFill>
              </a:rPr>
              <a:t>بالإخلاص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/>
        </p:nvSpPr>
        <p:spPr>
          <a:xfrm>
            <a:off x="3352800" y="609600"/>
            <a:ext cx="4191000" cy="838200"/>
          </a:xfrm>
          <a:prstGeom prst="flowChartOffpageConnector">
            <a:avLst/>
          </a:prstGeom>
          <a:ln w="12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endParaRPr lang="ar-SA" sz="13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32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النتائج من الدرس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19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Heart 1"/>
          <p:cNvSpPr/>
          <p:nvPr/>
        </p:nvSpPr>
        <p:spPr>
          <a:xfrm>
            <a:off x="9096601" y="2479677"/>
            <a:ext cx="544286" cy="532311"/>
          </a:xfrm>
          <a:prstGeom prst="heart">
            <a:avLst/>
          </a:prstGeom>
          <a:solidFill>
            <a:srgbClr val="C00000"/>
          </a:solidFill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676402"/>
            <a:ext cx="3932228" cy="570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lvl="0" algn="ctr" rtl="1"/>
            <a:r>
              <a:rPr lang="ar-S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الدرس...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1981200" y="2250532"/>
            <a:ext cx="6980228" cy="990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r" rtl="1"/>
            <a:r>
              <a:rPr lang="ar-SA" sz="2600" b="1" dirty="0">
                <a:solidFill>
                  <a:schemeClr val="tx1"/>
                </a:solidFill>
              </a:rPr>
              <a:t>يفسر </a:t>
            </a:r>
            <a:r>
              <a:rPr lang="ar-MA" sz="2600" b="1" dirty="0" smtClean="0">
                <a:solidFill>
                  <a:schemeClr val="tx1"/>
                </a:solidFill>
              </a:rPr>
              <a:t>معنى</a:t>
            </a:r>
            <a:r>
              <a:rPr lang="ar-SA" sz="2600" b="1" dirty="0" smtClean="0">
                <a:solidFill>
                  <a:schemeClr val="tx1"/>
                </a:solidFill>
              </a:rPr>
              <a:t> الإخلاص</a:t>
            </a:r>
            <a:r>
              <a:rPr lang="ar-MA" sz="2600" b="1" dirty="0" smtClean="0">
                <a:solidFill>
                  <a:schemeClr val="tx1"/>
                </a:solidFill>
              </a:rPr>
              <a:t> بالأمثلة،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Heart 26"/>
          <p:cNvSpPr/>
          <p:nvPr/>
        </p:nvSpPr>
        <p:spPr>
          <a:xfrm>
            <a:off x="9093200" y="3662954"/>
            <a:ext cx="544286" cy="532311"/>
          </a:xfrm>
          <a:prstGeom prst="heart">
            <a:avLst/>
          </a:prstGeom>
          <a:solidFill>
            <a:srgbClr val="C00000"/>
          </a:solidFill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1983688" y="3429000"/>
            <a:ext cx="6995887" cy="990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r" rtl="1"/>
            <a:r>
              <a:rPr lang="ar-MA" sz="2600" b="1" dirty="0" smtClean="0">
                <a:solidFill>
                  <a:schemeClr val="tx1"/>
                </a:solidFill>
              </a:rPr>
              <a:t>يبين معنى</a:t>
            </a:r>
            <a:r>
              <a:rPr lang="ar-SA" sz="2600" b="1" dirty="0" smtClean="0">
                <a:solidFill>
                  <a:schemeClr val="tx1"/>
                </a:solidFill>
              </a:rPr>
              <a:t> ال</a:t>
            </a:r>
            <a:r>
              <a:rPr lang="ar-MA" sz="2600" b="1" dirty="0" smtClean="0">
                <a:solidFill>
                  <a:schemeClr val="tx1"/>
                </a:solidFill>
              </a:rPr>
              <a:t>عبادة بالأمثلة مع بيان الصفة اللازمة للمسلم،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9" name="Heart 28"/>
          <p:cNvSpPr/>
          <p:nvPr/>
        </p:nvSpPr>
        <p:spPr>
          <a:xfrm>
            <a:off x="9109075" y="4878980"/>
            <a:ext cx="544286" cy="532311"/>
          </a:xfrm>
          <a:prstGeom prst="heart">
            <a:avLst/>
          </a:prstGeom>
          <a:solidFill>
            <a:srgbClr val="C00000"/>
          </a:solidFill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Left Arrow 29"/>
          <p:cNvSpPr/>
          <p:nvPr/>
        </p:nvSpPr>
        <p:spPr>
          <a:xfrm>
            <a:off x="1985929" y="4648200"/>
            <a:ext cx="7009974" cy="990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r" rtl="1"/>
            <a:r>
              <a:rPr lang="ar-MA" sz="2600" b="1" dirty="0" smtClean="0">
                <a:solidFill>
                  <a:schemeClr val="tx1"/>
                </a:solidFill>
              </a:rPr>
              <a:t>يعرف الشروط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ar-MA" sz="2600" b="1" dirty="0" smtClean="0">
                <a:solidFill>
                  <a:schemeClr val="tx1"/>
                </a:solidFill>
              </a:rPr>
              <a:t> والواجب لقبول العبادة.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</p:spTree>
    <p:extLst>
      <p:ext uri="{BB962C8B-B14F-4D97-AF65-F5344CB8AC3E}">
        <p14:creationId xmlns:p14="http://schemas.microsoft.com/office/powerpoint/2010/main" val="758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  <p:bldP spid="1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307659" y="3429001"/>
            <a:ext cx="1055541" cy="111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إفعال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88459" y="3429001"/>
            <a:ext cx="1078998" cy="1117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نفس الكلمة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9307659" y="25908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8088459" y="2603500"/>
            <a:ext cx="1078998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69259" y="3429001"/>
            <a:ext cx="1055541" cy="111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خ ل 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650059" y="3429001"/>
            <a:ext cx="1055541" cy="111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صحيح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6869259" y="25908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ular Callout 76"/>
          <p:cNvSpPr/>
          <p:nvPr/>
        </p:nvSpPr>
        <p:spPr>
          <a:xfrm>
            <a:off x="5650059" y="2603500"/>
            <a:ext cx="1055541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4354659" y="2641600"/>
            <a:ext cx="1143000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9220199" y="1600200"/>
            <a:ext cx="1447801" cy="76200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2B0AB6"/>
                </a:solidFill>
              </a:rPr>
              <a:t>الإخلاص</a:t>
            </a:r>
            <a:endParaRPr lang="en-US" sz="2400" b="1" dirty="0">
              <a:solidFill>
                <a:srgbClr val="2B0AB6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066800" y="2667000"/>
            <a:ext cx="3124199" cy="6096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وفي الاصطلاح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4659" y="3429001"/>
            <a:ext cx="1143000" cy="1117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dirty="0" smtClean="0">
                <a:solidFill>
                  <a:schemeClr val="tx1"/>
                </a:solidFill>
              </a:rPr>
              <a:t>صفاء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6800" y="3492501"/>
            <a:ext cx="3124199" cy="1054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200" b="1" dirty="0" smtClean="0"/>
              <a:t>هو أن يجعل المسلم كل أعماله لله ابتغاء مرضاته وليس طلبا للرياء والسمعة</a:t>
            </a:r>
            <a:endParaRPr lang="en-US" sz="2200" dirty="0"/>
          </a:p>
        </p:txBody>
      </p:sp>
      <p:sp>
        <p:nvSpPr>
          <p:cNvPr id="28" name="Rounded Rectangle 27"/>
          <p:cNvSpPr/>
          <p:nvPr/>
        </p:nvSpPr>
        <p:spPr>
          <a:xfrm>
            <a:off x="1295400" y="609600"/>
            <a:ext cx="8839200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معنى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rgbClr val="2B0AB6"/>
                </a:solidFill>
              </a:rPr>
              <a:t>الإخلاص</a:t>
            </a:r>
            <a:r>
              <a:rPr lang="ar-MA" sz="3200" b="1" dirty="0" smtClean="0">
                <a:solidFill>
                  <a:schemeClr val="tx1"/>
                </a:solidFill>
              </a:rPr>
              <a:t> بالأمثلة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737100"/>
            <a:ext cx="9296400" cy="1054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قال الله تعالى قال : َمَا </a:t>
            </a:r>
            <a:r>
              <a:rPr lang="ar-MA" sz="2400" b="1" dirty="0">
                <a:solidFill>
                  <a:schemeClr val="tx1"/>
                </a:solidFill>
              </a:rPr>
              <a:t>أُمِرُوا إِلَّا لِيَعْبُدُوا اللَّهَ </a:t>
            </a:r>
            <a:r>
              <a:rPr lang="ar-MA" sz="2800" b="1" dirty="0">
                <a:solidFill>
                  <a:srgbClr val="2B0AB6"/>
                </a:solidFill>
              </a:rPr>
              <a:t>مُخْلِصِينَ </a:t>
            </a:r>
            <a:r>
              <a:rPr lang="ar-MA" sz="2400" b="1" dirty="0">
                <a:solidFill>
                  <a:schemeClr val="tx1"/>
                </a:solidFill>
              </a:rPr>
              <a:t>لَهُ الدِّينَ حُنَفَاءَ وَيُقِيمُوا الصَّلَاةَ وَيُؤْتُوا الزَّكَاةَ ۚ </a:t>
            </a:r>
            <a:r>
              <a:rPr lang="ar-MA" sz="2400" b="1" dirty="0" smtClean="0">
                <a:solidFill>
                  <a:schemeClr val="tx1"/>
                </a:solidFill>
              </a:rPr>
              <a:t>وَذَٰلِكَ دِينُ الْقَيِّمَةِ 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74" grpId="0" animBg="1"/>
      <p:bldP spid="75" grpId="0" animBg="1"/>
      <p:bldP spid="76" grpId="0" animBg="1"/>
      <p:bldP spid="77" grpId="0" animBg="1"/>
      <p:bldP spid="39" grpId="0" animBg="1"/>
      <p:bldP spid="47" grpId="0" animBg="1"/>
      <p:bldP spid="33" grpId="0" animBg="1"/>
      <p:bldP spid="25" grpId="0" animBg="1"/>
      <p:bldP spid="26" grpId="0" animBg="1"/>
      <p:bldP spid="2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38600" cy="383079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rgbClr val="CC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4038600" cy="3830792"/>
          </a:xfrm>
          <a:prstGeom prst="roundRect">
            <a:avLst>
              <a:gd name="adj" fmla="val 16667"/>
            </a:avLst>
          </a:prstGeom>
          <a:ln w="28575">
            <a:solidFill>
              <a:srgbClr val="2B0AB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Left Arrow 28"/>
          <p:cNvSpPr/>
          <p:nvPr/>
        </p:nvSpPr>
        <p:spPr>
          <a:xfrm>
            <a:off x="9067800" y="1803401"/>
            <a:ext cx="1637212" cy="3530599"/>
          </a:xfrm>
          <a:prstGeom prst="leftArrow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ماذا تشاهدون في الصورة؟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430992"/>
            <a:ext cx="49530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محبة الرجل لزوجته في حالة الشيخوخة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507192"/>
            <a:ext cx="43434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الدعاء لمن تحب في الله حاضرا وغائبا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609600"/>
            <a:ext cx="8839200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معنى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rgbClr val="2B0AB6"/>
                </a:solidFill>
              </a:rPr>
              <a:t>الإخلاص</a:t>
            </a:r>
            <a:r>
              <a:rPr lang="ar-MA" sz="3200" b="1" dirty="0" smtClean="0">
                <a:solidFill>
                  <a:schemeClr val="tx1"/>
                </a:solidFill>
              </a:rPr>
              <a:t> بالأمثلة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14" grpId="0"/>
      <p:bldP spid="14" grpId="1"/>
      <p:bldP spid="16" grpId="0"/>
      <p:bldP spid="16" grpId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436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648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581400" cy="36576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Left Arrow 17"/>
          <p:cNvSpPr/>
          <p:nvPr/>
        </p:nvSpPr>
        <p:spPr>
          <a:xfrm>
            <a:off x="9259388" y="1930401"/>
            <a:ext cx="1484812" cy="4013199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إلى أي شيئ تشير الصورة؟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486400"/>
            <a:ext cx="41148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تؤدي المسلمة الزكاة لمستحقها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5507192"/>
            <a:ext cx="47244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يتوضأ المسلم وتصلين المسلمة الصلاة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0" y="609600"/>
            <a:ext cx="8382000" cy="990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تشير إلى </a:t>
            </a:r>
            <a:r>
              <a:rPr lang="ar-MA" sz="3200" b="1" dirty="0" smtClean="0">
                <a:solidFill>
                  <a:srgbClr val="2B0AB6"/>
                </a:solidFill>
              </a:rPr>
              <a:t>الإخلاص</a:t>
            </a:r>
            <a:r>
              <a:rPr lang="ar-MA" sz="3200" b="1" dirty="0" smtClean="0">
                <a:solidFill>
                  <a:schemeClr val="tx1"/>
                </a:solidFill>
              </a:rPr>
              <a:t> هو أن يجعل المسلم كل أعماله لله سبحانه وتعالى ابتغاء مرضاته، وليس طلباً للرياء والسمعة...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19" grpId="0"/>
      <p:bldP spid="19" grpId="1"/>
      <p:bldP spid="20" grpId="0"/>
      <p:bldP spid="20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2" y="5487"/>
            <a:ext cx="11446694" cy="6863098"/>
            <a:chOff x="0" y="5487"/>
            <a:chExt cx="9157355" cy="6863098"/>
          </a:xfrm>
        </p:grpSpPr>
        <p:pic>
          <p:nvPicPr>
            <p:cNvPr id="8" name="Picture 4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7"/>
              <a:ext cx="9144000" cy="527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390215"/>
              <a:ext cx="9144000" cy="47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988378" y="3231821"/>
              <a:ext cx="5867399" cy="4705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Program Files (x86)\Microsoft Office\MEDIA\CAGCAT10\j015799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96341" y="3247256"/>
              <a:ext cx="5867400" cy="439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952500" y="5969000"/>
            <a:ext cx="962025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Abdul </a:t>
            </a:r>
            <a:r>
              <a:rPr lang="en-US" sz="1700" b="1" dirty="0" err="1">
                <a:solidFill>
                  <a:schemeClr val="tx1"/>
                </a:solidFill>
              </a:rPr>
              <a:t>Alim</a:t>
            </a:r>
            <a:r>
              <a:rPr lang="en-US" sz="1700" b="1" dirty="0">
                <a:solidFill>
                  <a:schemeClr val="tx1"/>
                </a:solidFill>
              </a:rPr>
              <a:t>, Lecturer (Arabic), </a:t>
            </a:r>
            <a:r>
              <a:rPr lang="en-US" sz="1700" b="1" dirty="0" err="1">
                <a:solidFill>
                  <a:schemeClr val="tx1"/>
                </a:solidFill>
              </a:rPr>
              <a:t>Patari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Fazil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Madrasha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Sapahar</a:t>
            </a:r>
            <a:r>
              <a:rPr lang="en-US" sz="1700" b="1" dirty="0">
                <a:solidFill>
                  <a:schemeClr val="tx1"/>
                </a:solidFill>
              </a:rPr>
              <a:t>, </a:t>
            </a:r>
            <a:r>
              <a:rPr lang="en-US" sz="1700" b="1" dirty="0" err="1">
                <a:solidFill>
                  <a:schemeClr val="tx1"/>
                </a:solidFill>
              </a:rPr>
              <a:t>Naogaon</a:t>
            </a:r>
            <a:r>
              <a:rPr lang="en-US" sz="17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0" y="609600"/>
            <a:ext cx="8382000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الإخلاص هو أن يجعل المسلم كل أعماله لله سبحانه وتعالى ابتغاء مرضاته، وليس طلباً </a:t>
            </a:r>
            <a:r>
              <a:rPr lang="ar-MA" sz="3200" b="1" dirty="0" smtClean="0">
                <a:solidFill>
                  <a:srgbClr val="2B0AB6"/>
                </a:solidFill>
              </a:rPr>
              <a:t>للرياء والسمعة</a:t>
            </a:r>
            <a:r>
              <a:rPr lang="ar-MA" sz="3200" b="1" dirty="0" smtClean="0">
                <a:solidFill>
                  <a:schemeClr val="tx1"/>
                </a:solidFill>
              </a:rPr>
              <a:t>...</a:t>
            </a:r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9100"/>
            <a:ext cx="4114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14500"/>
            <a:ext cx="4114800" cy="369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Left Arrow 11"/>
          <p:cNvSpPr/>
          <p:nvPr/>
        </p:nvSpPr>
        <p:spPr>
          <a:xfrm>
            <a:off x="9259388" y="1676400"/>
            <a:ext cx="1484812" cy="4229099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bg1"/>
                </a:solidFill>
              </a:rPr>
              <a:t>إلى أي شيئ تشير الصورة؟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45720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رمي الجمار في الحج لأجل الرياء والسمعة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507192"/>
            <a:ext cx="4724400" cy="512608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 rtl="1"/>
            <a:r>
              <a:rPr lang="ar-M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الصدقة لأجل الرياء والسمعة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9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build="p" animBg="1"/>
      <p:bldP spid="13" grpId="0"/>
      <p:bldP spid="13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5905</TotalTime>
  <Words>1090</Words>
  <Application>Microsoft Office PowerPoint</Application>
  <PresentationFormat>Custom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1391</cp:revision>
  <dcterms:created xsi:type="dcterms:W3CDTF">2006-08-16T00:00:00Z</dcterms:created>
  <dcterms:modified xsi:type="dcterms:W3CDTF">2020-04-21T16:23:11Z</dcterms:modified>
</cp:coreProperties>
</file>