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72" r:id="rId2"/>
    <p:sldId id="373" r:id="rId3"/>
    <p:sldId id="418" r:id="rId4"/>
    <p:sldId id="405" r:id="rId5"/>
    <p:sldId id="404" r:id="rId6"/>
    <p:sldId id="412" r:id="rId7"/>
    <p:sldId id="417" r:id="rId8"/>
    <p:sldId id="413" r:id="rId9"/>
    <p:sldId id="414" r:id="rId10"/>
    <p:sldId id="406" r:id="rId11"/>
    <p:sldId id="411" r:id="rId12"/>
    <p:sldId id="415" r:id="rId13"/>
    <p:sldId id="416" r:id="rId14"/>
    <p:sldId id="410" r:id="rId15"/>
    <p:sldId id="397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E35A"/>
    <a:srgbClr val="C2290A"/>
    <a:srgbClr val="4F19E7"/>
    <a:srgbClr val="F33B5A"/>
    <a:srgbClr val="DFF12F"/>
    <a:srgbClr val="D73217"/>
    <a:srgbClr val="D6DA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7" autoAdjust="0"/>
    <p:restoredTop sz="94803" autoAdjust="0"/>
  </p:normalViewPr>
  <p:slideViewPr>
    <p:cSldViewPr>
      <p:cViewPr varScale="1">
        <p:scale>
          <a:sx n="70" d="100"/>
          <a:sy n="70" d="100"/>
        </p:scale>
        <p:origin x="141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82F85D4-6163-4C75-8297-5CF6B5A1F86A}" type="datetimeFigureOut">
              <a:rPr lang="en-US"/>
              <a:pPr>
                <a:defRPr/>
              </a:pPr>
              <a:t>4/21/2020</a:t>
            </a:fld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D9D0BF9-4589-43A2-AA29-C85A585FAC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3901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9D0BF9-4589-43A2-AA29-C85A585FAC8E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542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9D0BF9-4589-43A2-AA29-C85A585FAC8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054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9D0BF9-4589-43A2-AA29-C85A585FAC8E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290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8A3D09-18DA-4EC4-8B60-E6DF34DD04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B785D-5174-4CCD-884C-6AE1FEBEC4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BE9019-1B46-447D-9BE7-BCB9F85EB4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EC979-04BD-4DBD-B990-AFDF119C1E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4176B-44D3-485E-ADED-910C7E22EA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C3BD87-BBDA-4DB9-ADE6-05FBB244FA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07EB0D-0B0D-400D-97F9-3E1A27285A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C4C47E-BBCA-4F03-9666-8A3284CC5C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945DE5-9ED4-48AE-91CB-72EDDA92E2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B4CA8A-638A-4C73-B6CA-F23EB805AD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315A12-FE19-4545-9EE9-8359C23A33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8DBE83C-AC71-4CE5-B60F-42FE8C90CB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"/>
          <p:cNvSpPr txBox="1"/>
          <p:nvPr/>
        </p:nvSpPr>
        <p:spPr>
          <a:xfrm>
            <a:off x="723900" y="214312"/>
            <a:ext cx="7924800" cy="510778"/>
          </a:xfrm>
          <a:prstGeom prst="flowChartAlternateProcess">
            <a:avLst/>
          </a:prstGeom>
          <a:solidFill>
            <a:srgbClr val="C00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ক্লাসের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শুভেচ্ছা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990600"/>
            <a:ext cx="8458200" cy="5638800"/>
          </a:xfrm>
          <a:prstGeom prst="rect">
            <a:avLst/>
          </a:prstGeom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0-Point Star 2"/>
          <p:cNvSpPr/>
          <p:nvPr/>
        </p:nvSpPr>
        <p:spPr>
          <a:xfrm>
            <a:off x="2514600" y="457200"/>
            <a:ext cx="2535936" cy="1006316"/>
          </a:xfrm>
          <a:prstGeom prst="star10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একক কাজ ০২মিঃ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57200" y="2286000"/>
            <a:ext cx="8382000" cy="1752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hangingPunct="0"/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bn-BD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টেলিমেডিসিন বলতে কী বুঝ? </a:t>
            </a:r>
            <a:endParaRPr lang="en-US" sz="4000" dirty="0">
              <a:solidFill>
                <a:schemeClr val="tx1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bn-IN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250112"/>
            <a:ext cx="1682642" cy="142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567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 descr="Bouquet"/>
          <p:cNvSpPr>
            <a:spLocks noChangeArrowheads="1"/>
          </p:cNvSpPr>
          <p:nvPr/>
        </p:nvSpPr>
        <p:spPr bwMode="auto">
          <a:xfrm>
            <a:off x="2819400" y="533400"/>
            <a:ext cx="3043238" cy="806450"/>
          </a:xfrm>
          <a:prstGeom prst="roundRect">
            <a:avLst>
              <a:gd name="adj" fmla="val 16667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38100" algn="ctr">
            <a:noFill/>
            <a:round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4343400"/>
            <a:ext cx="8686800" cy="19812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hangingPunct="0"/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১। চিকিৎসা কাজে ব্যবহৃত যন্ত্রপাতিগুলুর একটি তালিকা কর। </a:t>
            </a:r>
            <a:b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</a:b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1676400"/>
            <a:ext cx="2528468" cy="2149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6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2590800"/>
            <a:ext cx="8077200" cy="156966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lvl="0"/>
            <a:r>
              <a:rPr lang="bn-BD" sz="3200" dirty="0">
                <a:latin typeface="NikoshBAN" pitchFamily="2" charset="0"/>
                <a:cs typeface="NikoshBAN" pitchFamily="2" charset="0"/>
              </a:rPr>
              <a:t>১। “ সনাতন ও আধুনিক চিকিৎসা পদ্ধতির মধ্যে এক বিশাল  পার্থক্য”  ব্যাখ্যা কর । </a:t>
            </a:r>
            <a:br>
              <a:rPr lang="bn-BD" sz="3200" dirty="0">
                <a:latin typeface="NikoshBAN" pitchFamily="2" charset="0"/>
                <a:cs typeface="NikoshBAN" pitchFamily="2" charset="0"/>
              </a:rPr>
            </a:br>
            <a:endParaRPr lang="en-US" sz="3200" dirty="0"/>
          </a:p>
        </p:txBody>
      </p:sp>
      <p:sp>
        <p:nvSpPr>
          <p:cNvPr id="3" name="Down Ribbon 2"/>
          <p:cNvSpPr/>
          <p:nvPr/>
        </p:nvSpPr>
        <p:spPr>
          <a:xfrm>
            <a:off x="838200" y="200025"/>
            <a:ext cx="7620000" cy="838200"/>
          </a:xfrm>
          <a:prstGeom prst="ribbon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13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905000"/>
            <a:ext cx="8763000" cy="44196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১। কীভাবে শিশু মৃত্যু হার কমানো যায়? </a:t>
            </a:r>
            <a:br>
              <a:rPr lang="bn-BD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২। সনাতন চিকিৎসা পদ্ধতি বলতে কী বুঝ? </a:t>
            </a:r>
            <a:br>
              <a:rPr lang="bn-BD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৩। আধুনিক চিকিৎসা পদ্ধতি কাকে বলে? </a:t>
            </a:r>
            <a:br>
              <a:rPr lang="bn-BD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৪। জিনোম কী? </a:t>
            </a:r>
            <a:br>
              <a:rPr lang="bn-BD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৫। পজিট্টন এমিশন টমোগ্রাফি যন্ত্রের মাধ্যমে কি করা যায়? </a:t>
            </a:r>
            <a:br>
              <a:rPr lang="bn-BD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</a:br>
            <a:endParaRPr lang="bn-IN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75491" y="304800"/>
            <a:ext cx="1271502" cy="646331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মূল্যায়ণ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897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que 1"/>
          <p:cNvSpPr/>
          <p:nvPr/>
        </p:nvSpPr>
        <p:spPr>
          <a:xfrm>
            <a:off x="152400" y="381000"/>
            <a:ext cx="6678592" cy="914400"/>
          </a:xfrm>
          <a:prstGeom prst="plaqu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 কাজ – ০৫মিঃ </a:t>
            </a:r>
            <a:endParaRPr lang="en-US" sz="36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 descr="images ncc-0017   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531144"/>
            <a:ext cx="7620000" cy="211794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Rounded Rectangle 5"/>
          <p:cNvSpPr/>
          <p:nvPr/>
        </p:nvSpPr>
        <p:spPr>
          <a:xfrm>
            <a:off x="142875" y="3846731"/>
            <a:ext cx="8839200" cy="2514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auto">
              <a:spcAft>
                <a:spcPts val="0"/>
              </a:spcAft>
              <a:defRPr/>
            </a:pPr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১। “ আধুনিক চিকিৎসা পদ্ধতি মানুষের জিনোম রহস্য ভেদ করেছে”  বিশ্লেষণ কর । 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499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28575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ound Single Corner Rectangle 4"/>
          <p:cNvSpPr/>
          <p:nvPr/>
        </p:nvSpPr>
        <p:spPr>
          <a:xfrm>
            <a:off x="609600" y="227739"/>
            <a:ext cx="6716423" cy="495300"/>
          </a:xfrm>
          <a:prstGeom prst="flowChartAlternateProcess">
            <a:avLst/>
          </a:prstGeom>
          <a:pattFill prst="pct5">
            <a:fgClr>
              <a:schemeClr val="bg1"/>
            </a:fgClr>
            <a:bgClr>
              <a:schemeClr val="bg1"/>
            </a:bgClr>
          </a:pattFill>
          <a:ln w="38100">
            <a:solidFill>
              <a:schemeClr val="tx1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ক্লাসের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জানিয়ে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শেষ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করছি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0600" y="954958"/>
            <a:ext cx="7543800" cy="186204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bn-BD" sz="115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8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817006"/>
            <a:ext cx="7696200" cy="3651094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38100"/>
          <a:effectLst>
            <a:glow rad="228600">
              <a:schemeClr val="accent4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lowchart: Alternate Process 2"/>
          <p:cNvSpPr/>
          <p:nvPr/>
        </p:nvSpPr>
        <p:spPr>
          <a:xfrm>
            <a:off x="2590800" y="457200"/>
            <a:ext cx="4267200" cy="533400"/>
          </a:xfrm>
          <a:prstGeom prst="flowChartAlternateProcess">
            <a:avLst/>
          </a:prstGeom>
          <a:solidFill>
            <a:srgbClr val="00B0F0"/>
          </a:solidFill>
          <a:ln>
            <a:solidFill>
              <a:srgbClr val="FFFF00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96410" y="1905000"/>
            <a:ext cx="3297506" cy="2677656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বিষয়ঃ তথ্য ও যোগাযোগ প্রযুক্তি</a:t>
            </a:r>
          </a:p>
          <a:p>
            <a:pPr algn="ctr"/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শ্রেণিঃ 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8ম</a:t>
            </a:r>
          </a:p>
          <a:p>
            <a:pPr algn="ctr"/>
            <a:endParaRPr lang="bn-BD" sz="2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-৬</a:t>
            </a:r>
          </a:p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শিরোনামঃ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চিকিৎসা</a:t>
            </a:r>
            <a:endParaRPr lang="en-US" sz="32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সময়ঃ 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30</a:t>
            </a:r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মিনিট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CF26BE-E41E-45C4-BBCA-4DA7B09D3B35}" type="datetime5">
              <a:rPr lang="en-US" smtClean="0"/>
              <a:t>21-Apr-20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75397" y="2083749"/>
            <a:ext cx="4038600" cy="267765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bn-IN" sz="2400" dirty="0"/>
              <a:t>মোঃ হাবিবুর রহমান</a:t>
            </a:r>
          </a:p>
          <a:p>
            <a:r>
              <a:rPr lang="bn-IN" sz="2400" dirty="0"/>
              <a:t>সহকারি অধ্যাপক(পদার্থ বিজ্ঞান)</a:t>
            </a:r>
          </a:p>
          <a:p>
            <a:r>
              <a:rPr lang="bn-IN" sz="2400" dirty="0"/>
              <a:t>হরিনাদী ফাযিল মাদ্রাসা</a:t>
            </a:r>
          </a:p>
          <a:p>
            <a:r>
              <a:rPr lang="bn-IN" sz="2400" dirty="0"/>
              <a:t>ফুলপুর,ময়মনসিং হ</a:t>
            </a:r>
          </a:p>
          <a:p>
            <a:r>
              <a:rPr lang="bn-IN" sz="2400" dirty="0"/>
              <a:t>মোবাইল-০১৯৮৯২১৯৪৫২</a:t>
            </a:r>
          </a:p>
          <a:p>
            <a:r>
              <a:rPr lang="bn-IN" sz="2400" dirty="0"/>
              <a:t>ইমেইল-</a:t>
            </a:r>
            <a:r>
              <a:rPr lang="en-US" sz="2400" dirty="0"/>
              <a:t>hrf20t@gmail.com</a:t>
            </a:r>
            <a:endParaRPr lang="en-US" sz="2400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295399"/>
            <a:ext cx="2667000" cy="23826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295400"/>
            <a:ext cx="2904058" cy="23729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" y="4114800"/>
            <a:ext cx="3073447" cy="24281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343400"/>
            <a:ext cx="3040929" cy="21799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" y="200025"/>
            <a:ext cx="7848600" cy="83099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নিচের ছবিগুলো লক্ষ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800" dirty="0" smtClean="0">
                <a:latin typeface="NikoshBAN" pitchFamily="2" charset="0"/>
                <a:cs typeface="NikoshBAN" pitchFamily="2" charset="0"/>
              </a:rPr>
              <a:t>এবং বল ?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----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853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Terminator 2"/>
          <p:cNvSpPr/>
          <p:nvPr/>
        </p:nvSpPr>
        <p:spPr>
          <a:xfrm>
            <a:off x="287746" y="378261"/>
            <a:ext cx="8275899" cy="925974"/>
          </a:xfrm>
          <a:prstGeom prst="flowChartTerminator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পাঠ</a:t>
            </a:r>
            <a:endParaRPr lang="en-US" sz="36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28600" y="2895600"/>
            <a:ext cx="7772400" cy="147002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kumimoji="0" lang="bn-BD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চিকিৎসা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53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457200"/>
            <a:ext cx="6520405" cy="73628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আজকের পাঠ শেষে শিক্ষার্থীরা -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" y="1905000"/>
            <a:ext cx="8763000" cy="4191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bn-BD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টেলিমেডিসিন কী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তা </a:t>
            </a:r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ব্যাখ্যা করতে </a:t>
            </a:r>
            <a:r>
              <a:rPr lang="bn-BD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পারবে।</a:t>
            </a:r>
            <a:endParaRPr lang="en-US" sz="4000" dirty="0">
              <a:solidFill>
                <a:schemeClr val="tx1"/>
              </a:solidFill>
            </a:endParaRPr>
          </a:p>
          <a:p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২।</a:t>
            </a:r>
            <a:r>
              <a:rPr lang="bn-BD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চিকিৎসার কাজে ব্যবহৃত যন্ত্রপাতির একটা তালিকা করতে পারবে।</a:t>
            </a:r>
            <a:endParaRPr lang="en-US" sz="4000" dirty="0">
              <a:solidFill>
                <a:schemeClr val="tx1"/>
              </a:solidFill>
            </a:endParaRPr>
          </a:p>
          <a:p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৩।</a:t>
            </a:r>
            <a:r>
              <a:rPr lang="bn-BD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। সনাতন ও আধুনিক চিকিৎসা পদ্ধতির পার্থক্য ব্যাখ্যা করতে পারবে। </a:t>
            </a:r>
            <a:endParaRPr lang="en-US" sz="4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</a:t>
            </a:r>
            <a:r>
              <a:rPr lang="bn-BD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মানুষের জিনোম সম্পর্কে বিশ্লেষণ করতে পারবে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89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83" y="304800"/>
            <a:ext cx="4111067" cy="38861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1383" y="4653409"/>
            <a:ext cx="4038600" cy="107721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চিকিৎসায় আধুনিক যন্ত্রপাতি পুরোপুরি তথ্যপযুক্তি নির্ভর</a:t>
            </a:r>
            <a:r>
              <a:rPr lang="bn-BD" sz="3200" dirty="0" smtClean="0"/>
              <a:t>। 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1" y="304800"/>
            <a:ext cx="4648512" cy="38861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19601" y="4407188"/>
            <a:ext cx="4357459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নিউরোসার্জারির জন্য প্রস্তুত একটি আধুনিক টেলিমেডিসিন কেন্দ্র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58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98333"/>
            <a:ext cx="4191000" cy="331166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4800" y="4141113"/>
            <a:ext cx="3962400" cy="181588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পজিট্রন এমিশন টমোগ্রাফি যন্ত্র ব্যবহার করে রোগীর শরীরের ভেতরের ত্রিমাত্রিক ছবি তৈরী করতে পারে।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98333"/>
            <a:ext cx="3748086" cy="33116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86287" y="4572000"/>
            <a:ext cx="4267199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মানুষের মস্তিষ্কের ভেতর কোন অংশ  উজ্জীবিত, এখন বাইরে থেকেই বলে দেওয়া সম্ভব।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692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" y="381000"/>
            <a:ext cx="4114800" cy="3810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800600" y="381000"/>
            <a:ext cx="4038600" cy="3810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00050" y="4724400"/>
            <a:ext cx="7467600" cy="120032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টেলিফোন কলের মাধ্যমে যে চিকিৎসা গ্রহন করা হয় তাকে টেলিমেডিসিন বলে।</a:t>
            </a:r>
            <a:r>
              <a:rPr lang="bn-BD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732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52400" y="228600"/>
            <a:ext cx="7772400" cy="147002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সনাতন</a:t>
            </a:r>
            <a:r>
              <a:rPr kumimoji="0" lang="bn-BD" sz="6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bn-BD" sz="6000" dirty="0" smtClean="0">
                <a:solidFill>
                  <a:schemeClr val="tx1"/>
                </a:solidFill>
                <a:latin typeface="NikoshBAN" pitchFamily="2" charset="0"/>
                <a:ea typeface="+mj-ea"/>
                <a:cs typeface="NikoshBAN" pitchFamily="2" charset="0"/>
              </a:rPr>
              <a:t>চিকিৎসা পদ্ধতি</a:t>
            </a:r>
            <a:endParaRPr lang="en-US" sz="6000" dirty="0">
              <a:solidFill>
                <a:schemeClr val="tx1"/>
              </a:solidFill>
              <a:latin typeface="NikoshBAN" pitchFamily="2" charset="0"/>
              <a:ea typeface="+mj-ea"/>
              <a:cs typeface="NikoshBAN" pitchFamily="2" charset="0"/>
            </a:endParaRPr>
          </a:p>
        </p:txBody>
      </p:sp>
      <p:pic>
        <p:nvPicPr>
          <p:cNvPr id="4" name="Content Placeholder 6" descr="2012-09-06-14-15-40-5048b00c97144-untitled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433" y="2753519"/>
            <a:ext cx="4099089" cy="2809081"/>
          </a:xfrm>
          <a:prstGeom prst="rect">
            <a:avLst/>
          </a:prstGeom>
        </p:spPr>
      </p:pic>
      <p:pic>
        <p:nvPicPr>
          <p:cNvPr id="5" name="Content Placeholder 7" descr="তেল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2667000"/>
            <a:ext cx="3581400" cy="2895600"/>
          </a:xfrm>
          <a:prstGeom prst="rect">
            <a:avLst/>
          </a:prstGeom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408095" y="5715000"/>
            <a:ext cx="8229600" cy="1143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kern="0" smtClean="0">
                <a:latin typeface="NikoshBAN" pitchFamily="2" charset="0"/>
                <a:cs typeface="NikoshBAN" pitchFamily="2" charset="0"/>
              </a:rPr>
              <a:t>অনুমান নির্ভর চিকিৎসা ব্যবস্থা</a:t>
            </a:r>
            <a:endParaRPr lang="en-US" kern="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182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3109</TotalTime>
  <Words>239</Words>
  <Application>Microsoft Office PowerPoint</Application>
  <PresentationFormat>On-screen Show (4:3)</PresentationFormat>
  <Paragraphs>45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NikoshBAN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HARUNSIR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HARUNSIR</dc:creator>
  <cp:lastModifiedBy>habibur rahman</cp:lastModifiedBy>
  <cp:revision>361</cp:revision>
  <dcterms:created xsi:type="dcterms:W3CDTF">2015-05-05T06:43:27Z</dcterms:created>
  <dcterms:modified xsi:type="dcterms:W3CDTF">2020-04-21T11:19:11Z</dcterms:modified>
</cp:coreProperties>
</file>