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303" r:id="rId2"/>
    <p:sldId id="305" r:id="rId3"/>
    <p:sldId id="306" r:id="rId4"/>
    <p:sldId id="308" r:id="rId5"/>
    <p:sldId id="264" r:id="rId6"/>
    <p:sldId id="292" r:id="rId7"/>
    <p:sldId id="293" r:id="rId8"/>
    <p:sldId id="294" r:id="rId9"/>
    <p:sldId id="296" r:id="rId10"/>
    <p:sldId id="297" r:id="rId11"/>
    <p:sldId id="295" r:id="rId12"/>
    <p:sldId id="299" r:id="rId13"/>
    <p:sldId id="300" r:id="rId14"/>
    <p:sldId id="298" r:id="rId15"/>
    <p:sldId id="301" r:id="rId16"/>
    <p:sldId id="274" r:id="rId17"/>
    <p:sldId id="287" r:id="rId18"/>
    <p:sldId id="288" r:id="rId19"/>
    <p:sldId id="30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79" autoAdjust="0"/>
    <p:restoredTop sz="94660"/>
  </p:normalViewPr>
  <p:slideViewPr>
    <p:cSldViewPr>
      <p:cViewPr varScale="1">
        <p:scale>
          <a:sx n="73" d="100"/>
          <a:sy n="73" d="100"/>
        </p:scale>
        <p:origin x="-11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6F50D3-F4BB-4A7A-B89E-33E538B5FA39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A1A913-E844-470B-8BF0-31DC16181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178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A1A913-E844-470B-8BF0-31DC1618184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2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1197-1E28-4769-9FE0-EAFFFC1937BA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31BA6-9491-44C9-97F4-B76D37725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200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1197-1E28-4769-9FE0-EAFFFC1937BA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31BA6-9491-44C9-97F4-B76D37725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168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1197-1E28-4769-9FE0-EAFFFC1937BA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31BA6-9491-44C9-97F4-B76D37725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371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1197-1E28-4769-9FE0-EAFFFC1937BA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31BA6-9491-44C9-97F4-B76D37725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551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1197-1E28-4769-9FE0-EAFFFC1937BA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31BA6-9491-44C9-97F4-B76D37725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682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1197-1E28-4769-9FE0-EAFFFC1937BA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31BA6-9491-44C9-97F4-B76D37725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161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1197-1E28-4769-9FE0-EAFFFC1937BA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31BA6-9491-44C9-97F4-B76D37725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982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1197-1E28-4769-9FE0-EAFFFC1937BA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31BA6-9491-44C9-97F4-B76D37725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167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1197-1E28-4769-9FE0-EAFFFC1937BA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31BA6-9491-44C9-97F4-B76D37725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097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1197-1E28-4769-9FE0-EAFFFC1937BA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31BA6-9491-44C9-97F4-B76D37725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413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1197-1E28-4769-9FE0-EAFFFC1937BA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31BA6-9491-44C9-97F4-B76D37725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78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51197-1E28-4769-9FE0-EAFFFC1937BA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31BA6-9491-44C9-97F4-B76D37725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032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431979" y="631237"/>
            <a:ext cx="8280043" cy="5595526"/>
            <a:chOff x="431979" y="631237"/>
            <a:chExt cx="8280043" cy="5595526"/>
          </a:xfrm>
        </p:grpSpPr>
        <p:sp>
          <p:nvSpPr>
            <p:cNvPr id="3" name="TextBox 1"/>
            <p:cNvSpPr txBox="1"/>
            <p:nvPr/>
          </p:nvSpPr>
          <p:spPr>
            <a:xfrm>
              <a:off x="431979" y="631237"/>
              <a:ext cx="7543800" cy="37548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bn-BD" sz="7200" dirty="0" smtClean="0">
                  <a:latin typeface="NikoshBAN" pitchFamily="2" charset="0"/>
                  <a:cs typeface="NikoshBAN" pitchFamily="2" charset="0"/>
                </a:rPr>
                <a:t>আজকের পাঠে সবাই কে </a:t>
              </a:r>
              <a:r>
                <a:rPr lang="bn-BD" sz="16600" dirty="0" smtClean="0">
                  <a:solidFill>
                    <a:srgbClr val="00B050"/>
                  </a:solidFill>
                  <a:latin typeface="NikoshBAN" pitchFamily="2" charset="0"/>
                  <a:cs typeface="NikoshBAN" pitchFamily="2" charset="0"/>
                </a:rPr>
                <a:t>শুভেচ্ছা</a:t>
              </a:r>
              <a:r>
                <a:rPr lang="bn-BD" sz="7200" dirty="0" smtClean="0">
                  <a:latin typeface="NikoshBAN" pitchFamily="2" charset="0"/>
                  <a:cs typeface="NikoshBAN" pitchFamily="2" charset="0"/>
                </a:rPr>
                <a:t> </a:t>
              </a:r>
              <a:endParaRPr lang="en-US" sz="7200" dirty="0">
                <a:latin typeface="NikoshBAN" pitchFamily="2" charset="0"/>
                <a:cs typeface="NikoshBAN" pitchFamily="2" charset="0"/>
              </a:endParaRPr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13579" y="3951683"/>
              <a:ext cx="3098443" cy="227508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97889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মুক্ত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শীকল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জৈব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যৌগ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অসম্পৃক্ত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হাইড্রকার্বন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)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3200400" cy="83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প্রান্ত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খোলা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04800" y="4038600"/>
            <a:ext cx="3200400" cy="838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কার্বন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কার্বনের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দ্বি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ত্রিবন্ধন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বিদ্যমান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362200"/>
            <a:ext cx="32766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 flipH="1">
            <a:off x="4290145" y="2624667"/>
            <a:ext cx="381000" cy="0"/>
          </a:xfrm>
          <a:prstGeom prst="straightConnector1">
            <a:avLst/>
          </a:prstGeom>
          <a:ln w="571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8200686" y="2667000"/>
            <a:ext cx="352425" cy="0"/>
          </a:xfrm>
          <a:prstGeom prst="straightConnector1">
            <a:avLst/>
          </a:prstGeom>
          <a:ln w="571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2050" idx="2"/>
          </p:cNvCxnSpPr>
          <p:nvPr/>
        </p:nvCxnSpPr>
        <p:spPr>
          <a:xfrm>
            <a:off x="6438900" y="2943225"/>
            <a:ext cx="0" cy="738187"/>
          </a:xfrm>
          <a:prstGeom prst="straightConnector1">
            <a:avLst/>
          </a:prstGeom>
          <a:ln w="57150"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038600" y="3115733"/>
            <a:ext cx="11224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মুক্ত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প্রান্ত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744353" y="3190270"/>
            <a:ext cx="11224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মুক্ত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প্রান্ত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03575" y="3709987"/>
            <a:ext cx="10406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দ্বি-বন্ধন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4874418"/>
            <a:ext cx="25050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5" name="Straight Arrow Connector 14"/>
          <p:cNvCxnSpPr/>
          <p:nvPr/>
        </p:nvCxnSpPr>
        <p:spPr>
          <a:xfrm>
            <a:off x="5874050" y="5334000"/>
            <a:ext cx="0" cy="738187"/>
          </a:xfrm>
          <a:prstGeom prst="straightConnector1">
            <a:avLst/>
          </a:prstGeom>
          <a:ln w="57150"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345700" y="6072187"/>
            <a:ext cx="10567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ত্রি-বন্ধন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491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/>
      <p:bldP spid="6" grpId="0"/>
      <p:bldP spid="10" grpId="0"/>
      <p:bldP spid="11" grpId="0"/>
      <p:bldP spid="12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74719"/>
            <a:ext cx="8229600" cy="27432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bn-BD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</a:t>
            </a:r>
            <a:r>
              <a:rPr lang="bn-BD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ম্পৃক্ত ও অসম্পৃক্ত জৈব যৌগ নির্ণয়।</a:t>
            </a:r>
          </a:p>
          <a:p>
            <a:pPr marL="0" indent="0">
              <a:buNone/>
            </a:pPr>
            <a:r>
              <a:rPr lang="bn-BD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১।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-CH</a:t>
            </a:r>
            <a:r>
              <a:rPr lang="en-US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-CH</a:t>
            </a:r>
            <a:r>
              <a:rPr lang="en-US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-CH</a:t>
            </a:r>
            <a:r>
              <a:rPr lang="en-US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-CH</a:t>
            </a:r>
            <a:r>
              <a:rPr lang="en-US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marL="0" indent="0">
              <a:buNone/>
            </a:pPr>
            <a:r>
              <a:rPr lang="bn-BD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২।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-CH=CH-CH</a:t>
            </a:r>
            <a:r>
              <a:rPr lang="en-US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-CH</a:t>
            </a:r>
            <a:r>
              <a:rPr lang="en-US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marL="0" indent="0">
              <a:buNone/>
            </a:pPr>
            <a:r>
              <a:rPr lang="bn-BD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৩।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-CH</a:t>
            </a:r>
            <a:r>
              <a:rPr lang="en-US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-C  C-CH</a:t>
            </a:r>
            <a:r>
              <a:rPr lang="en-US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bn-BD" sz="2800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8800" baseline="-25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Minus 3"/>
          <p:cNvSpPr/>
          <p:nvPr/>
        </p:nvSpPr>
        <p:spPr>
          <a:xfrm>
            <a:off x="2895600" y="5638800"/>
            <a:ext cx="304800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Minus 6"/>
          <p:cNvSpPr/>
          <p:nvPr/>
        </p:nvSpPr>
        <p:spPr>
          <a:xfrm>
            <a:off x="2895600" y="5694315"/>
            <a:ext cx="304800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Minus 7"/>
          <p:cNvSpPr/>
          <p:nvPr/>
        </p:nvSpPr>
        <p:spPr>
          <a:xfrm>
            <a:off x="2895600" y="5740034"/>
            <a:ext cx="304800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436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8229600" cy="1143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অ্যালিসাইক্লিক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জৈব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যৌগ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4495800" cy="3733800"/>
          </a:xfrm>
        </p:spPr>
        <p:txBody>
          <a:bodyPr>
            <a:normAutofit fontScale="77500" lnSpcReduction="20000"/>
          </a:bodyPr>
          <a:lstStyle/>
          <a:p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কার্বন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হাইড্রোজেন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গঠিত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কার্বন-কার্বন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বন্ধন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বিদ্যমান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দ্বি-বন্ধন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থাকলেও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একান্তর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নয়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বা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4n+2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সংখ্যক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ইলেকট্রন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marL="0" indent="0">
              <a:buNone/>
            </a:pP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466975"/>
            <a:ext cx="2133600" cy="164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1286" y="4648200"/>
            <a:ext cx="2119313" cy="1384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Arrow Connector 4"/>
          <p:cNvCxnSpPr>
            <a:stCxn id="6" idx="2"/>
          </p:cNvCxnSpPr>
          <p:nvPr/>
        </p:nvCxnSpPr>
        <p:spPr>
          <a:xfrm>
            <a:off x="5946850" y="2671465"/>
            <a:ext cx="1215950" cy="61942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724400" y="2209800"/>
            <a:ext cx="24449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কার্বন-কার্বন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বন্ধন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5638800" y="5249749"/>
            <a:ext cx="1421954" cy="40055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810000" y="5340589"/>
            <a:ext cx="21403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একান্তর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দ্বিবন্ধন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কিন্তু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পাই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ইলেকট্রন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কম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5715000" y="5105400"/>
            <a:ext cx="1676400" cy="14434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3141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  <p:bldP spid="6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অ্যারোমেটিক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জৈব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যৌগ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953000" cy="4571999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১।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মুল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চক্রে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কার্বন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ও </a:t>
            </a:r>
          </a:p>
          <a:p>
            <a:pPr marL="0" indent="0" algn="just">
              <a:buNone/>
            </a:pP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হাইড্রোজেন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বিদ্যমান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marL="0" indent="0" algn="just">
              <a:buNone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২।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একান্তর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দ্বি-বন্ধন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বিদ্যমান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marL="0" indent="0" algn="just">
              <a:buNone/>
            </a:pPr>
            <a:r>
              <a:rPr lang="bn-BD" sz="4000" dirty="0" smtClean="0">
                <a:latin typeface="NikoshBAN" pitchFamily="2" charset="0"/>
                <a:cs typeface="NikoshBAN" pitchFamily="2" charset="0"/>
                <a:sym typeface="Wingdings"/>
              </a:rPr>
              <a:t>৩।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4n+2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সংখ্যক	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সঞ্চারণশীল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পাই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ইলেকট্রন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বিদ্যমান</a:t>
            </a:r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pPr marL="0" indent="0" algn="just">
              <a:buNone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৪।৫,৬ কিংবা ৭ সদস্যের সমতলীয় যৌগ।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074" name="Picture 2" descr="E:\Arun Sir\IMAGE\images-3 (2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804707"/>
            <a:ext cx="2362200" cy="4062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2707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হেটারো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অ্যালিসাইক্লিক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জৈব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যৌগ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4837"/>
            <a:ext cx="4572000" cy="4525963"/>
          </a:xfrm>
        </p:spPr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চক্রে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কার্বন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হাইড্রোজেন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ছাড়াও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অন্য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মৌল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থাকতে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অ্যালিসাইক্লিক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যৌগের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মতো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ধর্ম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প্রদর্শন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এরা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সম্পৃক্ত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অসম্পৃক্ত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উভয়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600200"/>
            <a:ext cx="2438400" cy="151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886200"/>
            <a:ext cx="27432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Arrow Connector 5"/>
          <p:cNvCxnSpPr>
            <a:stCxn id="8" idx="3"/>
          </p:cNvCxnSpPr>
          <p:nvPr/>
        </p:nvCxnSpPr>
        <p:spPr>
          <a:xfrm>
            <a:off x="6595267" y="1861810"/>
            <a:ext cx="719933" cy="43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264453" y="1600200"/>
            <a:ext cx="13308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ভিন্ন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মৌল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7315200" y="2895600"/>
            <a:ext cx="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6248400" y="3581400"/>
            <a:ext cx="1066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257800" y="3429000"/>
            <a:ext cx="9348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সম্পৃক্ত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6996660" y="5257800"/>
            <a:ext cx="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5929860" y="5943600"/>
            <a:ext cx="1066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939260" y="5791200"/>
            <a:ext cx="11496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অসম্পৃক্ত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3544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8" grpId="0"/>
      <p:bldP spid="14" grpId="0"/>
      <p:bldP spid="1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হেটারো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অ্যারোমেটিক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জৈব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যৌগ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57400"/>
            <a:ext cx="4343400" cy="3733800"/>
          </a:xfrm>
        </p:spPr>
        <p:txBody>
          <a:bodyPr>
            <a:no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চক্রে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কার্বন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হাইড্রোজেন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অন্য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মৌল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থাকতে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অ্যারোমেটিক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যৌগের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ধর্ম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প্রদর্শন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সবাই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অসম্পৃক্ত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8325" y="2152650"/>
            <a:ext cx="2809875" cy="310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 flipV="1">
            <a:off x="7036211" y="4953000"/>
            <a:ext cx="0" cy="6780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376222" y="5631006"/>
            <a:ext cx="13199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ভিন্ন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মৌল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4815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077200" cy="1143000"/>
          </a:xfrm>
          <a:ln w="762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593"/>
          <a:stretch/>
        </p:blipFill>
        <p:spPr>
          <a:xfrm>
            <a:off x="457200" y="1371600"/>
            <a:ext cx="8305800" cy="2209800"/>
          </a:xfr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3" t="36652" r="1868" b="29598"/>
          <a:stretch/>
        </p:blipFill>
        <p:spPr>
          <a:xfrm>
            <a:off x="627017" y="3429000"/>
            <a:ext cx="7563394" cy="164592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066800" y="5486400"/>
            <a:ext cx="68580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কোন ধরণের জৈব যৌগ নির্ণয় কর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64042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799"/>
            <a:ext cx="8229600" cy="1143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32766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857250" indent="-857250">
              <a:buFont typeface="+mj-lt"/>
              <a:buAutoNum type="romanUcPeriod"/>
            </a:pPr>
            <a:r>
              <a:rPr lang="en-US" sz="40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  <a:sym typeface="Wingdings"/>
              </a:rPr>
              <a:t>হাইড্রোকার্বন কি?</a:t>
            </a:r>
          </a:p>
          <a:p>
            <a:pPr marL="857250" indent="-857250">
              <a:buFont typeface="+mj-lt"/>
              <a:buAutoNum type="romanUcPeriod"/>
            </a:pPr>
            <a:r>
              <a:rPr lang="bn-BD" sz="40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জৈব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যৌগ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 marL="857250" indent="-857250">
              <a:buFont typeface="+mj-lt"/>
              <a:buAutoNum type="romanUcPeriod"/>
            </a:pPr>
            <a:r>
              <a:rPr lang="en-US" sz="40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জৈব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যৌগ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?  </a:t>
            </a:r>
          </a:p>
          <a:p>
            <a:pPr marL="857250" indent="-857250">
              <a:buFont typeface="+mj-lt"/>
              <a:buAutoNum type="romanUcPeriod"/>
            </a:pPr>
            <a:r>
              <a:rPr lang="en-US" sz="4000" dirty="0" smtClean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অ্যরোমেটিক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যৌগ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?  </a:t>
            </a:r>
          </a:p>
          <a:p>
            <a:pPr marL="0" indent="0">
              <a:buNone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9614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371600"/>
            <a:ext cx="8686800" cy="5334000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bn-BD" sz="2800" dirty="0" smtClean="0"/>
          </a:p>
          <a:p>
            <a:pPr marL="0" indent="0">
              <a:buNone/>
            </a:pPr>
            <a:endParaRPr lang="bn-BD" sz="2800" dirty="0"/>
          </a:p>
          <a:p>
            <a:pPr marL="0" indent="0">
              <a:buNone/>
            </a:pPr>
            <a:r>
              <a:rPr lang="bn-BD" sz="2800" dirty="0" smtClean="0"/>
              <a:t>উপরের চিত্র দুটির মধ্যে কোনটি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অ্যরোমেটিক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যৌগ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এবং কেন?ব্যাখ্যা কর।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/>
          </a:p>
        </p:txBody>
      </p:sp>
      <p:sp>
        <p:nvSpPr>
          <p:cNvPr id="5" name="Hexagon 4"/>
          <p:cNvSpPr/>
          <p:nvPr/>
        </p:nvSpPr>
        <p:spPr>
          <a:xfrm rot="5400000">
            <a:off x="1371600" y="2324100"/>
            <a:ext cx="2209800" cy="1981200"/>
          </a:xfrm>
          <a:prstGeom prst="hexagon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Hexagon 5"/>
          <p:cNvSpPr/>
          <p:nvPr/>
        </p:nvSpPr>
        <p:spPr>
          <a:xfrm rot="5400000">
            <a:off x="3848100" y="2095500"/>
            <a:ext cx="2209800" cy="1981200"/>
          </a:xfrm>
          <a:prstGeom prst="hexagon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152900" y="2305050"/>
            <a:ext cx="1600200" cy="156210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Hexagon 10"/>
          <p:cNvSpPr/>
          <p:nvPr/>
        </p:nvSpPr>
        <p:spPr>
          <a:xfrm rot="5400000">
            <a:off x="5829300" y="2121626"/>
            <a:ext cx="2209800" cy="1981200"/>
          </a:xfrm>
          <a:prstGeom prst="hexagon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134100" y="2388326"/>
            <a:ext cx="1600200" cy="156210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485900" y="4572000"/>
            <a:ext cx="1981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চিত্র </a:t>
            </a:r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4" name="Hexagon 13"/>
          <p:cNvSpPr/>
          <p:nvPr/>
        </p:nvSpPr>
        <p:spPr>
          <a:xfrm rot="5400000">
            <a:off x="1371600" y="2324100"/>
            <a:ext cx="2209800" cy="1981200"/>
          </a:xfrm>
          <a:prstGeom prst="hexagon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048250" y="4495800"/>
            <a:ext cx="2190750" cy="6531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চিত্র </a:t>
            </a:r>
            <a:r>
              <a:rPr lang="en-US" dirty="0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143111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Public\Pictures\oooooo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87"/>
          <a:stretch/>
        </p:blipFill>
        <p:spPr bwMode="auto">
          <a:xfrm>
            <a:off x="76201" y="457200"/>
            <a:ext cx="8991599" cy="594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3483429" y="457200"/>
            <a:ext cx="5373329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800" b="1" cap="none" spc="0" dirty="0" smtClean="0">
                <a:ln/>
                <a:solidFill>
                  <a:schemeClr val="accent3"/>
                </a:solidFill>
                <a:effectLst/>
              </a:rPr>
              <a:t>Thanks</a:t>
            </a:r>
            <a:endParaRPr lang="en-US" sz="138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7032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75143" y="16902"/>
            <a:ext cx="9402257" cy="7222098"/>
            <a:chOff x="198943" y="93102"/>
            <a:chExt cx="9402257" cy="7222098"/>
          </a:xfrm>
        </p:grpSpPr>
        <p:sp>
          <p:nvSpPr>
            <p:cNvPr id="3" name="TextBox 1"/>
            <p:cNvSpPr txBox="1"/>
            <p:nvPr/>
          </p:nvSpPr>
          <p:spPr>
            <a:xfrm>
              <a:off x="198943" y="3898880"/>
              <a:ext cx="4953000" cy="34163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bn-BD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সাইফুল হক </a:t>
              </a:r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en-US" sz="32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সহকারী</a:t>
              </a:r>
              <a:r>
                <a: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শিক্ষক</a:t>
              </a:r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bn-BD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সোনারগাঁও </a:t>
              </a:r>
              <a:r>
                <a: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উচ্চ</a:t>
              </a:r>
              <a:r>
                <a: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বিদ্যালয়</a:t>
              </a:r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bn-BD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রাংগুনিয়া </a:t>
              </a:r>
              <a:r>
                <a: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– </a:t>
              </a:r>
              <a:r>
                <a:rPr lang="bn-BD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চট্টগ্রাম </a:t>
              </a:r>
              <a:r>
                <a: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</a:p>
            <a:p>
              <a:r>
                <a:rPr lang="en-US" sz="32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মোবাইল</a:t>
              </a:r>
              <a:r>
                <a: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নং</a:t>
              </a:r>
              <a:r>
                <a: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০১</a:t>
              </a:r>
              <a:r>
                <a:rPr lang="bn-BD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৪০৫২৩২৫২ </a:t>
              </a:r>
            </a:p>
            <a:p>
              <a:r>
                <a:rPr lang="bn-BD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ই</a:t>
              </a:r>
              <a:r>
                <a:rPr lang="en-US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BD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মেইলঃ </a:t>
              </a:r>
              <a:r>
                <a:rPr lang="en-US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shaqueac252@gmail.com</a:t>
              </a:r>
            </a:p>
            <a:p>
              <a:endPara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373347" y="93102"/>
              <a:ext cx="4549996" cy="9848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bn-BD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শিক্ষক </a:t>
              </a:r>
              <a:r>
                <a:rPr lang="en-US" sz="40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পরিচিতি</a:t>
              </a:r>
              <a:endParaRPr lang="en-US" sz="4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endParaRPr lang="en-US" sz="1800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5931694" y="4157637"/>
              <a:ext cx="2919413" cy="255454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bn-BD" sz="3200" b="1" cap="none" spc="0" dirty="0" smtClean="0">
                  <a:ln w="11430"/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রসায়ন </a:t>
              </a:r>
              <a:r>
                <a:rPr lang="bn-BD" sz="3200" b="1" dirty="0">
                  <a:ln w="11430"/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endParaRPr lang="bn-BD" sz="32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  <a:p>
              <a:r>
                <a:rPr lang="en-US" sz="3200" dirty="0" smtClean="0">
                  <a:ln w="11430"/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10</a:t>
              </a:r>
              <a:r>
                <a:rPr lang="bn-BD" sz="3200" dirty="0" smtClean="0">
                  <a:ln w="11430"/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ম শ্রেণি</a:t>
              </a:r>
            </a:p>
            <a:p>
              <a:r>
                <a:rPr lang="bn-BD" sz="3200" dirty="0" smtClean="0">
                  <a:ln w="11430"/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শাখা</a:t>
              </a:r>
              <a:r>
                <a:rPr lang="en-US" sz="3200" dirty="0" smtClean="0">
                  <a:ln w="11430"/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:A+B</a:t>
              </a:r>
            </a:p>
            <a:p>
              <a:r>
                <a:rPr lang="bn-BD" sz="3200" dirty="0" smtClean="0">
                  <a:ln w="11430"/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শিক্ষার্থীঃ ৩৬ </a:t>
              </a:r>
              <a:endParaRPr lang="en-US" sz="320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  <a:p>
              <a:r>
                <a:rPr lang="bn-BD" sz="3200" cap="none" spc="0" dirty="0" smtClean="0">
                  <a:ln w="11430"/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তারিখঃ ০৯/৩/২০২০ </a:t>
              </a:r>
              <a:endParaRPr lang="en-US" sz="3200" cap="none" spc="0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9E8F2"/>
                </a:clrFrom>
                <a:clrTo>
                  <a:srgbClr val="F9E8F2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42544" y="822057"/>
              <a:ext cx="2403552" cy="3103717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000" t="13333" r="7838" b="65657"/>
            <a:stretch/>
          </p:blipFill>
          <p:spPr>
            <a:xfrm>
              <a:off x="351343" y="855312"/>
              <a:ext cx="2627610" cy="3070462"/>
            </a:xfrm>
            <a:prstGeom prst="rect">
              <a:avLst/>
            </a:prstGeom>
          </p:spPr>
        </p:pic>
        <p:sp>
          <p:nvSpPr>
            <p:cNvPr id="8" name="TextBox 4"/>
            <p:cNvSpPr txBox="1"/>
            <p:nvPr/>
          </p:nvSpPr>
          <p:spPr>
            <a:xfrm>
              <a:off x="4923343" y="132445"/>
              <a:ext cx="4677857" cy="9848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bn-BD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বিষয় </a:t>
              </a:r>
              <a:r>
                <a:rPr lang="en-US" sz="40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পরিচিতি</a:t>
              </a:r>
              <a:endParaRPr lang="en-US" sz="4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endParaRPr lang="en-US" sz="1800" dirty="0"/>
            </a:p>
          </p:txBody>
        </p:sp>
      </p:grpSp>
    </p:spTree>
    <p:extLst>
      <p:ext uri="{BB962C8B-B14F-4D97-AF65-F5344CB8AC3E}">
        <p14:creationId xmlns:p14="http://schemas.microsoft.com/office/powerpoint/2010/main" val="1010238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/>
        </p:nvSpPr>
        <p:spPr>
          <a:xfrm>
            <a:off x="457200" y="5032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5400" b="1" dirty="0" smtClean="0">
                <a:solidFill>
                  <a:srgbClr val="7030A0"/>
                </a:solidFill>
              </a:rPr>
              <a:t>পাঠ পরিচিতি </a:t>
            </a:r>
            <a:endParaRPr lang="en-US" sz="54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/>
        </p:nvSpPr>
        <p:spPr>
          <a:xfrm>
            <a:off x="457200" y="1828799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4000" dirty="0" smtClean="0"/>
              <a:t>বিষয়ঃ রসায়ন</a:t>
            </a:r>
          </a:p>
          <a:p>
            <a:r>
              <a:rPr lang="bn-BD" sz="4000" dirty="0" smtClean="0"/>
              <a:t>শ্রেণিঃ দশম   </a:t>
            </a:r>
          </a:p>
          <a:p>
            <a:r>
              <a:rPr lang="bn-BD" sz="4000" dirty="0" smtClean="0"/>
              <a:t>অধ্যায়ঃ একাদশ </a:t>
            </a:r>
          </a:p>
          <a:p>
            <a:r>
              <a:rPr lang="bn-BD" sz="4000" dirty="0" smtClean="0"/>
              <a:t>অধ্যায়ের নামঃ খনিজ সম্পদঃ জীবাশ্ম</a:t>
            </a:r>
          </a:p>
          <a:p>
            <a:r>
              <a:rPr lang="bn-BD" sz="4000" dirty="0" smtClean="0"/>
              <a:t>পাঠ শিরোনামঃ </a:t>
            </a:r>
            <a:r>
              <a:rPr lang="bn-BD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  <a:sym typeface="Wingdings"/>
              </a:rPr>
              <a:t>অ্যারোমেটিক হাইড্রোকার্বন </a:t>
            </a:r>
            <a:endParaRPr lang="bn-BD" sz="4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bn-BD" sz="4000" dirty="0" smtClean="0"/>
              <a:t>তারিখঃ০২/০৩/২০২০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70560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n-BD" sz="3200" dirty="0" smtClean="0">
                <a:solidFill>
                  <a:srgbClr val="00B050"/>
                </a:solidFill>
              </a:rPr>
              <a:t>পূর্ব জ্ঞান যাচাই </a:t>
            </a:r>
            <a:endParaRPr lang="en-US" sz="3200" dirty="0">
              <a:solidFill>
                <a:srgbClr val="00B050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1"/>
            <a:ext cx="5638800" cy="39624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bn-BD" sz="2400" dirty="0" smtClean="0"/>
              <a:t>১।চিত্রে কি দেখতে পাচ্ছি?</a:t>
            </a:r>
          </a:p>
          <a:p>
            <a:r>
              <a:rPr lang="bn-BD" sz="2400" dirty="0" smtClean="0"/>
              <a:t>২।কিসের ব্যবহারের ফলে আমাদের জীবন যাত্রার মান উন্নত হচ্ছে?</a:t>
            </a:r>
          </a:p>
          <a:p>
            <a:r>
              <a:rPr lang="bn-BD" sz="2400" dirty="0" smtClean="0"/>
              <a:t>৩।খাদ্যদ্রব্য পচনের হাত থেকে রক্ষার জন্য আমরা কি ব্যবহার করি? 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3886200"/>
            <a:ext cx="5638800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967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bn-BD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এই পাঠ শেষে </a:t>
            </a:r>
            <a:r>
              <a:rPr lang="en-US" sz="6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শিখব</a:t>
            </a:r>
            <a:endParaRPr lang="en-US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048000"/>
            <a:ext cx="8229600" cy="31242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857250" indent="-857250">
              <a:buFont typeface="+mj-lt"/>
              <a:buAutoNum type="romanUcPeriod"/>
            </a:pPr>
            <a:r>
              <a:rPr lang="bn-BD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  <a:sym typeface="Wingdings"/>
              </a:rPr>
              <a:t>হাইড্রোকার্বন কি তা বলতে পারবে।</a:t>
            </a:r>
          </a:p>
          <a:p>
            <a:pPr marL="857250" indent="-857250">
              <a:buFont typeface="+mj-lt"/>
              <a:buAutoNum type="romanUcPeriod"/>
            </a:pP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  <a:sym typeface="Wingdings"/>
              </a:rPr>
              <a:t>জৈব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  <a:sym typeface="Wingdings"/>
              </a:rPr>
              <a:t>যৌগ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  <a:sym typeface="Wingdings"/>
              </a:rPr>
              <a:t>কী</a:t>
            </a:r>
            <a:r>
              <a:rPr lang="bn-BD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bn-BD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  <a:sym typeface="Wingdings"/>
              </a:rPr>
              <a:t>তা লিখতে পারবে।</a:t>
            </a:r>
            <a:endParaRPr lang="en-US" sz="4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  <a:sym typeface="Wingdings"/>
            </a:endParaRPr>
          </a:p>
          <a:p>
            <a:pPr marL="857250" indent="-857250">
              <a:buFont typeface="+mj-lt"/>
              <a:buAutoNum type="romanUcPeriod"/>
            </a:pPr>
            <a:r>
              <a:rPr lang="bn-BD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  <a:sym typeface="Wingdings"/>
              </a:rPr>
              <a:t>জৈব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  <a:sym typeface="Wingdings"/>
              </a:rPr>
              <a:t>যৌগের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  <a:sym typeface="Wingdings"/>
              </a:rPr>
              <a:t>শ্রেণীবিভাগ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bn-BD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  <a:sym typeface="Wingdings"/>
              </a:rPr>
              <a:t>ব্যাখ্যা করতে পারবে।</a:t>
            </a:r>
          </a:p>
          <a:p>
            <a:pPr marL="857250" indent="-857250">
              <a:buFont typeface="+mj-lt"/>
              <a:buAutoNum type="romanUcPeriod"/>
            </a:pPr>
            <a:r>
              <a:rPr lang="bn-BD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bn-BD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  <a:sym typeface="Wingdings"/>
              </a:rPr>
              <a:t>অ্যারোমেটিক হাইড্রোকার্বন এর বৈশিষ্ট্য লিখতে পারবে।</a:t>
            </a:r>
            <a:endParaRPr lang="en-US" sz="4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206212187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জৈব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যৌগ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3637" y="1600200"/>
            <a:ext cx="87876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latin typeface="NikoshBAN" pitchFamily="2" charset="0"/>
                <a:cs typeface="NikoshBAN" pitchFamily="2" charset="0"/>
              </a:rPr>
              <a:t>C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83193" y="1600199"/>
            <a:ext cx="90441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latin typeface="NikoshBAN" pitchFamily="2" charset="0"/>
                <a:cs typeface="NikoshBAN" pitchFamily="2" charset="0"/>
              </a:rPr>
              <a:t>H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63993" y="1600200"/>
            <a:ext cx="76495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latin typeface="NikoshBAN" pitchFamily="2" charset="0"/>
                <a:cs typeface="NikoshBAN" pitchFamily="2" charset="0"/>
              </a:rPr>
              <a:t>+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373793" y="2200364"/>
            <a:ext cx="17526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278793" y="1953129"/>
            <a:ext cx="15520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হাইড্রোকার্বন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19944" y="3429000"/>
            <a:ext cx="87876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latin typeface="NikoshBAN" pitchFamily="2" charset="0"/>
                <a:cs typeface="NikoshBAN" pitchFamily="2" charset="0"/>
              </a:rPr>
              <a:t>C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87436" y="3428999"/>
            <a:ext cx="76495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latin typeface="NikoshBAN" pitchFamily="2" charset="0"/>
                <a:cs typeface="NikoshBAN" pitchFamily="2" charset="0"/>
              </a:rPr>
              <a:t>+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86357" y="3400508"/>
            <a:ext cx="90441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latin typeface="NikoshBAN" pitchFamily="2" charset="0"/>
                <a:cs typeface="NikoshBAN" pitchFamily="2" charset="0"/>
              </a:rPr>
              <a:t>H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39528" y="3658727"/>
            <a:ext cx="188865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অন্য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মৌল</a:t>
            </a:r>
            <a:endParaRPr lang="en-US" sz="105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92308" y="3443284"/>
            <a:ext cx="76495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latin typeface="NikoshBAN" pitchFamily="2" charset="0"/>
                <a:cs typeface="NikoshBAN" pitchFamily="2" charset="0"/>
              </a:rPr>
              <a:t>+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5928187" y="4000673"/>
            <a:ext cx="701213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781800" y="3739063"/>
            <a:ext cx="164019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হাইড্রোকার্বন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জাতক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84764" y="5486400"/>
            <a:ext cx="15520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হাইড্রোকার্বন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725310" y="5147845"/>
            <a:ext cx="6447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/>
              <a:t>+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467255" y="5270955"/>
            <a:ext cx="164019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হাইড্রোকার্বন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জাতক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5623387" y="5638800"/>
            <a:ext cx="701213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781800" y="5377190"/>
            <a:ext cx="15408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জৈব</a:t>
            </a:r>
            <a:r>
              <a:rPr lang="en-US" sz="3600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যৌগ</a:t>
            </a:r>
            <a:endParaRPr lang="en-US" sz="3600" dirty="0">
              <a:solidFill>
                <a:schemeClr val="accent4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1845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/>
      <p:bldP spid="6" grpId="0"/>
      <p:bldP spid="9" grpId="0"/>
      <p:bldP spid="10" grpId="0"/>
      <p:bldP spid="11" grpId="0"/>
      <p:bldP spid="12" grpId="0"/>
      <p:bldP spid="13" grpId="0"/>
      <p:bldP spid="14" grpId="0"/>
      <p:bldP spid="17" grpId="0"/>
      <p:bldP spid="18" grpId="0"/>
      <p:bldP spid="19" grpId="0"/>
      <p:bldP spid="20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জৈব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যৌগের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উদাহরণ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905000"/>
            <a:ext cx="2466975" cy="1857375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527"/>
          <a:stretch/>
        </p:blipFill>
        <p:spPr>
          <a:xfrm>
            <a:off x="533400" y="4154715"/>
            <a:ext cx="2266950" cy="1645194"/>
          </a:xfrm>
          <a:prstGeom prst="rect">
            <a:avLst/>
          </a:prstGeom>
        </p:spPr>
      </p:pic>
      <p:cxnSp>
        <p:nvCxnSpPr>
          <p:cNvPr id="9" name="Curved Connector 8"/>
          <p:cNvCxnSpPr/>
          <p:nvPr/>
        </p:nvCxnSpPr>
        <p:spPr>
          <a:xfrm>
            <a:off x="3505200" y="2773237"/>
            <a:ext cx="1371600" cy="533400"/>
          </a:xfrm>
          <a:prstGeom prst="curvedConnector3">
            <a:avLst/>
          </a:prstGeom>
          <a:ln w="571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800600" y="3080828"/>
            <a:ext cx="15520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হাইড্রোকার্বন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1" name="Curved Connector 10"/>
          <p:cNvCxnSpPr/>
          <p:nvPr/>
        </p:nvCxnSpPr>
        <p:spPr>
          <a:xfrm>
            <a:off x="3200400" y="4857750"/>
            <a:ext cx="1371600" cy="533400"/>
          </a:xfrm>
          <a:prstGeom prst="curvedConnector3">
            <a:avLst/>
          </a:prstGeom>
          <a:ln w="571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572000" y="4964094"/>
            <a:ext cx="164019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হাইড্রোকার্বন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জাতক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Left Brace 12"/>
          <p:cNvSpPr/>
          <p:nvPr/>
        </p:nvSpPr>
        <p:spPr>
          <a:xfrm flipH="1">
            <a:off x="6589668" y="3182427"/>
            <a:ext cx="685800" cy="2837373"/>
          </a:xfrm>
          <a:prstGeom prst="leftBrac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7275468" y="4334983"/>
            <a:ext cx="1540806" cy="64633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জৈব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যৌগ</a:t>
            </a:r>
            <a:endParaRPr lang="en-US" sz="36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1495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/>
      <p:bldP spid="12" grpId="0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জৈব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যৌগের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শ্রেণী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বিভাগের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ডায়াগ্রাম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486766" y="2627346"/>
            <a:ext cx="8222719" cy="3355430"/>
            <a:chOff x="460640" y="2185466"/>
            <a:chExt cx="8222719" cy="3355430"/>
          </a:xfrm>
        </p:grpSpPr>
        <p:sp>
          <p:nvSpPr>
            <p:cNvPr id="4" name="Freeform 3"/>
            <p:cNvSpPr/>
            <p:nvPr/>
          </p:nvSpPr>
          <p:spPr>
            <a:xfrm>
              <a:off x="7273568" y="4635058"/>
              <a:ext cx="133962" cy="58688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586881"/>
                  </a:lnTo>
                  <a:lnTo>
                    <a:pt x="133962" y="586881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" name="Freeform 4"/>
            <p:cNvSpPr/>
            <p:nvPr/>
          </p:nvSpPr>
          <p:spPr>
            <a:xfrm>
              <a:off x="7139606" y="4635058"/>
              <a:ext cx="133962" cy="58688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133962" y="0"/>
                  </a:moveTo>
                  <a:lnTo>
                    <a:pt x="133962" y="586881"/>
                  </a:lnTo>
                  <a:lnTo>
                    <a:pt x="0" y="586881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Freeform 6"/>
            <p:cNvSpPr/>
            <p:nvPr/>
          </p:nvSpPr>
          <p:spPr>
            <a:xfrm>
              <a:off x="5729814" y="3729219"/>
              <a:ext cx="905838" cy="58688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586881"/>
                  </a:lnTo>
                  <a:lnTo>
                    <a:pt x="905838" y="586881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Freeform 7"/>
            <p:cNvSpPr/>
            <p:nvPr/>
          </p:nvSpPr>
          <p:spPr>
            <a:xfrm>
              <a:off x="4186061" y="4635058"/>
              <a:ext cx="133962" cy="58688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586881"/>
                  </a:lnTo>
                  <a:lnTo>
                    <a:pt x="133962" y="586881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Freeform 8"/>
            <p:cNvSpPr/>
            <p:nvPr/>
          </p:nvSpPr>
          <p:spPr>
            <a:xfrm>
              <a:off x="4052099" y="4635058"/>
              <a:ext cx="133962" cy="58688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133962" y="0"/>
                  </a:moveTo>
                  <a:lnTo>
                    <a:pt x="133962" y="586881"/>
                  </a:lnTo>
                  <a:lnTo>
                    <a:pt x="0" y="586881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4823976" y="3729219"/>
              <a:ext cx="905838" cy="58688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905838" y="0"/>
                  </a:moveTo>
                  <a:lnTo>
                    <a:pt x="905838" y="586881"/>
                  </a:lnTo>
                  <a:lnTo>
                    <a:pt x="0" y="586881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3800123" y="2823380"/>
              <a:ext cx="1929691" cy="267924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33962"/>
                  </a:lnTo>
                  <a:lnTo>
                    <a:pt x="1929691" y="133962"/>
                  </a:lnTo>
                  <a:lnTo>
                    <a:pt x="1929691" y="267924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1870431" y="3729219"/>
              <a:ext cx="133962" cy="58688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586881"/>
                  </a:lnTo>
                  <a:lnTo>
                    <a:pt x="133962" y="586881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1736469" y="3729219"/>
              <a:ext cx="133962" cy="58688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133962" y="0"/>
                  </a:moveTo>
                  <a:lnTo>
                    <a:pt x="133962" y="586881"/>
                  </a:lnTo>
                  <a:lnTo>
                    <a:pt x="0" y="586881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1870431" y="2823380"/>
              <a:ext cx="1929691" cy="267924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1929691" y="0"/>
                  </a:moveTo>
                  <a:lnTo>
                    <a:pt x="1929691" y="133962"/>
                  </a:lnTo>
                  <a:lnTo>
                    <a:pt x="0" y="133962"/>
                  </a:lnTo>
                  <a:lnTo>
                    <a:pt x="0" y="267924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3162208" y="2185466"/>
              <a:ext cx="1275829" cy="637914"/>
            </a:xfrm>
            <a:custGeom>
              <a:avLst/>
              <a:gdLst>
                <a:gd name="connsiteX0" fmla="*/ 0 w 1275829"/>
                <a:gd name="connsiteY0" fmla="*/ 0 h 637914"/>
                <a:gd name="connsiteX1" fmla="*/ 1275829 w 1275829"/>
                <a:gd name="connsiteY1" fmla="*/ 0 h 637914"/>
                <a:gd name="connsiteX2" fmla="*/ 1275829 w 1275829"/>
                <a:gd name="connsiteY2" fmla="*/ 637914 h 637914"/>
                <a:gd name="connsiteX3" fmla="*/ 0 w 1275829"/>
                <a:gd name="connsiteY3" fmla="*/ 637914 h 637914"/>
                <a:gd name="connsiteX4" fmla="*/ 0 w 1275829"/>
                <a:gd name="connsiteY4" fmla="*/ 0 h 637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5829" h="637914">
                  <a:moveTo>
                    <a:pt x="0" y="0"/>
                  </a:moveTo>
                  <a:lnTo>
                    <a:pt x="1275829" y="0"/>
                  </a:lnTo>
                  <a:lnTo>
                    <a:pt x="1275829" y="637914"/>
                  </a:lnTo>
                  <a:lnTo>
                    <a:pt x="0" y="63791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err="1" smtClean="0"/>
                <a:t>জৈব</a:t>
              </a:r>
              <a:r>
                <a:rPr lang="en-US" sz="1400" kern="1200" dirty="0" smtClean="0"/>
                <a:t> </a:t>
              </a:r>
              <a:r>
                <a:rPr lang="en-US" sz="1400" kern="1200" dirty="0" err="1" smtClean="0"/>
                <a:t>যৌগ</a:t>
              </a:r>
              <a:endParaRPr lang="en-US" sz="1400" kern="1200" dirty="0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1299497" y="2957342"/>
              <a:ext cx="1275829" cy="637914"/>
            </a:xfrm>
            <a:custGeom>
              <a:avLst/>
              <a:gdLst>
                <a:gd name="connsiteX0" fmla="*/ 0 w 1275829"/>
                <a:gd name="connsiteY0" fmla="*/ 0 h 637914"/>
                <a:gd name="connsiteX1" fmla="*/ 1275829 w 1275829"/>
                <a:gd name="connsiteY1" fmla="*/ 0 h 637914"/>
                <a:gd name="connsiteX2" fmla="*/ 1275829 w 1275829"/>
                <a:gd name="connsiteY2" fmla="*/ 637914 h 637914"/>
                <a:gd name="connsiteX3" fmla="*/ 0 w 1275829"/>
                <a:gd name="connsiteY3" fmla="*/ 637914 h 637914"/>
                <a:gd name="connsiteX4" fmla="*/ 0 w 1275829"/>
                <a:gd name="connsiteY4" fmla="*/ 0 h 637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5829" h="637914">
                  <a:moveTo>
                    <a:pt x="0" y="0"/>
                  </a:moveTo>
                  <a:lnTo>
                    <a:pt x="1275829" y="0"/>
                  </a:lnTo>
                  <a:lnTo>
                    <a:pt x="1275829" y="637914"/>
                  </a:lnTo>
                  <a:lnTo>
                    <a:pt x="0" y="63791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err="1" smtClean="0"/>
                <a:t>মুক্তশীকল</a:t>
              </a:r>
              <a:endParaRPr lang="en-US" sz="1400" kern="1200" dirty="0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460640" y="3997143"/>
              <a:ext cx="1275829" cy="637914"/>
            </a:xfrm>
            <a:custGeom>
              <a:avLst/>
              <a:gdLst>
                <a:gd name="connsiteX0" fmla="*/ 0 w 1275829"/>
                <a:gd name="connsiteY0" fmla="*/ 0 h 637914"/>
                <a:gd name="connsiteX1" fmla="*/ 1275829 w 1275829"/>
                <a:gd name="connsiteY1" fmla="*/ 0 h 637914"/>
                <a:gd name="connsiteX2" fmla="*/ 1275829 w 1275829"/>
                <a:gd name="connsiteY2" fmla="*/ 637914 h 637914"/>
                <a:gd name="connsiteX3" fmla="*/ 0 w 1275829"/>
                <a:gd name="connsiteY3" fmla="*/ 637914 h 637914"/>
                <a:gd name="connsiteX4" fmla="*/ 0 w 1275829"/>
                <a:gd name="connsiteY4" fmla="*/ 0 h 637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5829" h="637914">
                  <a:moveTo>
                    <a:pt x="0" y="0"/>
                  </a:moveTo>
                  <a:lnTo>
                    <a:pt x="1275829" y="0"/>
                  </a:lnTo>
                  <a:lnTo>
                    <a:pt x="1275829" y="637914"/>
                  </a:lnTo>
                  <a:lnTo>
                    <a:pt x="0" y="63791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err="1" smtClean="0"/>
                <a:t>সম্পৃক্ত</a:t>
              </a:r>
              <a:endParaRPr lang="en-US" sz="1400" kern="1200" dirty="0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2004393" y="3997143"/>
              <a:ext cx="1275829" cy="637914"/>
            </a:xfrm>
            <a:custGeom>
              <a:avLst/>
              <a:gdLst>
                <a:gd name="connsiteX0" fmla="*/ 0 w 1275829"/>
                <a:gd name="connsiteY0" fmla="*/ 0 h 637914"/>
                <a:gd name="connsiteX1" fmla="*/ 1275829 w 1275829"/>
                <a:gd name="connsiteY1" fmla="*/ 0 h 637914"/>
                <a:gd name="connsiteX2" fmla="*/ 1275829 w 1275829"/>
                <a:gd name="connsiteY2" fmla="*/ 637914 h 637914"/>
                <a:gd name="connsiteX3" fmla="*/ 0 w 1275829"/>
                <a:gd name="connsiteY3" fmla="*/ 637914 h 637914"/>
                <a:gd name="connsiteX4" fmla="*/ 0 w 1275829"/>
                <a:gd name="connsiteY4" fmla="*/ 0 h 637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5829" h="637914">
                  <a:moveTo>
                    <a:pt x="0" y="0"/>
                  </a:moveTo>
                  <a:lnTo>
                    <a:pt x="1275829" y="0"/>
                  </a:lnTo>
                  <a:lnTo>
                    <a:pt x="1275829" y="637914"/>
                  </a:lnTo>
                  <a:lnTo>
                    <a:pt x="0" y="63791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err="1" smtClean="0"/>
                <a:t>অসম্পৃক্ত</a:t>
              </a:r>
              <a:endParaRPr lang="en-US" sz="1400" kern="1200" dirty="0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5091900" y="3091304"/>
              <a:ext cx="1275829" cy="637914"/>
            </a:xfrm>
            <a:custGeom>
              <a:avLst/>
              <a:gdLst>
                <a:gd name="connsiteX0" fmla="*/ 0 w 1275829"/>
                <a:gd name="connsiteY0" fmla="*/ 0 h 637914"/>
                <a:gd name="connsiteX1" fmla="*/ 1275829 w 1275829"/>
                <a:gd name="connsiteY1" fmla="*/ 0 h 637914"/>
                <a:gd name="connsiteX2" fmla="*/ 1275829 w 1275829"/>
                <a:gd name="connsiteY2" fmla="*/ 637914 h 637914"/>
                <a:gd name="connsiteX3" fmla="*/ 0 w 1275829"/>
                <a:gd name="connsiteY3" fmla="*/ 637914 h 637914"/>
                <a:gd name="connsiteX4" fmla="*/ 0 w 1275829"/>
                <a:gd name="connsiteY4" fmla="*/ 0 h 637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5829" h="637914">
                  <a:moveTo>
                    <a:pt x="0" y="0"/>
                  </a:moveTo>
                  <a:lnTo>
                    <a:pt x="1275829" y="0"/>
                  </a:lnTo>
                  <a:lnTo>
                    <a:pt x="1275829" y="637914"/>
                  </a:lnTo>
                  <a:lnTo>
                    <a:pt x="0" y="63791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err="1" smtClean="0"/>
                <a:t>বদ্ধশীকল</a:t>
              </a:r>
              <a:endParaRPr lang="en-US" sz="1400" kern="1200" dirty="0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3548147" y="3997143"/>
              <a:ext cx="1275829" cy="637914"/>
            </a:xfrm>
            <a:custGeom>
              <a:avLst/>
              <a:gdLst>
                <a:gd name="connsiteX0" fmla="*/ 0 w 1275829"/>
                <a:gd name="connsiteY0" fmla="*/ 0 h 637914"/>
                <a:gd name="connsiteX1" fmla="*/ 1275829 w 1275829"/>
                <a:gd name="connsiteY1" fmla="*/ 0 h 637914"/>
                <a:gd name="connsiteX2" fmla="*/ 1275829 w 1275829"/>
                <a:gd name="connsiteY2" fmla="*/ 637914 h 637914"/>
                <a:gd name="connsiteX3" fmla="*/ 0 w 1275829"/>
                <a:gd name="connsiteY3" fmla="*/ 637914 h 637914"/>
                <a:gd name="connsiteX4" fmla="*/ 0 w 1275829"/>
                <a:gd name="connsiteY4" fmla="*/ 0 h 637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5829" h="637914">
                  <a:moveTo>
                    <a:pt x="0" y="0"/>
                  </a:moveTo>
                  <a:lnTo>
                    <a:pt x="1275829" y="0"/>
                  </a:lnTo>
                  <a:lnTo>
                    <a:pt x="1275829" y="637914"/>
                  </a:lnTo>
                  <a:lnTo>
                    <a:pt x="0" y="63791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err="1" smtClean="0"/>
                <a:t>কার্বসাইক্লিক</a:t>
              </a:r>
              <a:endParaRPr lang="en-US" sz="1400" kern="1200" dirty="0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2776270" y="4902982"/>
              <a:ext cx="1275829" cy="637914"/>
            </a:xfrm>
            <a:custGeom>
              <a:avLst/>
              <a:gdLst>
                <a:gd name="connsiteX0" fmla="*/ 0 w 1275829"/>
                <a:gd name="connsiteY0" fmla="*/ 0 h 637914"/>
                <a:gd name="connsiteX1" fmla="*/ 1275829 w 1275829"/>
                <a:gd name="connsiteY1" fmla="*/ 0 h 637914"/>
                <a:gd name="connsiteX2" fmla="*/ 1275829 w 1275829"/>
                <a:gd name="connsiteY2" fmla="*/ 637914 h 637914"/>
                <a:gd name="connsiteX3" fmla="*/ 0 w 1275829"/>
                <a:gd name="connsiteY3" fmla="*/ 637914 h 637914"/>
                <a:gd name="connsiteX4" fmla="*/ 0 w 1275829"/>
                <a:gd name="connsiteY4" fmla="*/ 0 h 637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5829" h="637914">
                  <a:moveTo>
                    <a:pt x="0" y="0"/>
                  </a:moveTo>
                  <a:lnTo>
                    <a:pt x="1275829" y="0"/>
                  </a:lnTo>
                  <a:lnTo>
                    <a:pt x="1275829" y="637914"/>
                  </a:lnTo>
                  <a:lnTo>
                    <a:pt x="0" y="63791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err="1" smtClean="0"/>
                <a:t>অ্যালিসাইক্লিক</a:t>
              </a:r>
              <a:endParaRPr lang="en-US" sz="1400" kern="1200" dirty="0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4320023" y="4902982"/>
              <a:ext cx="1275829" cy="637914"/>
            </a:xfrm>
            <a:custGeom>
              <a:avLst/>
              <a:gdLst>
                <a:gd name="connsiteX0" fmla="*/ 0 w 1275829"/>
                <a:gd name="connsiteY0" fmla="*/ 0 h 637914"/>
                <a:gd name="connsiteX1" fmla="*/ 1275829 w 1275829"/>
                <a:gd name="connsiteY1" fmla="*/ 0 h 637914"/>
                <a:gd name="connsiteX2" fmla="*/ 1275829 w 1275829"/>
                <a:gd name="connsiteY2" fmla="*/ 637914 h 637914"/>
                <a:gd name="connsiteX3" fmla="*/ 0 w 1275829"/>
                <a:gd name="connsiteY3" fmla="*/ 637914 h 637914"/>
                <a:gd name="connsiteX4" fmla="*/ 0 w 1275829"/>
                <a:gd name="connsiteY4" fmla="*/ 0 h 637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5829" h="637914">
                  <a:moveTo>
                    <a:pt x="0" y="0"/>
                  </a:moveTo>
                  <a:lnTo>
                    <a:pt x="1275829" y="0"/>
                  </a:lnTo>
                  <a:lnTo>
                    <a:pt x="1275829" y="637914"/>
                  </a:lnTo>
                  <a:lnTo>
                    <a:pt x="0" y="63791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err="1" smtClean="0"/>
                <a:t>অ্যারোমেটিক</a:t>
              </a:r>
              <a:endParaRPr lang="en-US" sz="1400" kern="1200" dirty="0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6635653" y="3997143"/>
              <a:ext cx="1275829" cy="637914"/>
            </a:xfrm>
            <a:custGeom>
              <a:avLst/>
              <a:gdLst>
                <a:gd name="connsiteX0" fmla="*/ 0 w 1275829"/>
                <a:gd name="connsiteY0" fmla="*/ 0 h 637914"/>
                <a:gd name="connsiteX1" fmla="*/ 1275829 w 1275829"/>
                <a:gd name="connsiteY1" fmla="*/ 0 h 637914"/>
                <a:gd name="connsiteX2" fmla="*/ 1275829 w 1275829"/>
                <a:gd name="connsiteY2" fmla="*/ 637914 h 637914"/>
                <a:gd name="connsiteX3" fmla="*/ 0 w 1275829"/>
                <a:gd name="connsiteY3" fmla="*/ 637914 h 637914"/>
                <a:gd name="connsiteX4" fmla="*/ 0 w 1275829"/>
                <a:gd name="connsiteY4" fmla="*/ 0 h 637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5829" h="637914">
                  <a:moveTo>
                    <a:pt x="0" y="0"/>
                  </a:moveTo>
                  <a:lnTo>
                    <a:pt x="1275829" y="0"/>
                  </a:lnTo>
                  <a:lnTo>
                    <a:pt x="1275829" y="637914"/>
                  </a:lnTo>
                  <a:lnTo>
                    <a:pt x="0" y="63791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err="1" smtClean="0"/>
                <a:t>হেটারোসাইক্লিক</a:t>
              </a:r>
              <a:endParaRPr lang="en-US" sz="1400" kern="1200" dirty="0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5863776" y="4902982"/>
              <a:ext cx="1275829" cy="637914"/>
            </a:xfrm>
            <a:custGeom>
              <a:avLst/>
              <a:gdLst>
                <a:gd name="connsiteX0" fmla="*/ 0 w 1275829"/>
                <a:gd name="connsiteY0" fmla="*/ 0 h 637914"/>
                <a:gd name="connsiteX1" fmla="*/ 1275829 w 1275829"/>
                <a:gd name="connsiteY1" fmla="*/ 0 h 637914"/>
                <a:gd name="connsiteX2" fmla="*/ 1275829 w 1275829"/>
                <a:gd name="connsiteY2" fmla="*/ 637914 h 637914"/>
                <a:gd name="connsiteX3" fmla="*/ 0 w 1275829"/>
                <a:gd name="connsiteY3" fmla="*/ 637914 h 637914"/>
                <a:gd name="connsiteX4" fmla="*/ 0 w 1275829"/>
                <a:gd name="connsiteY4" fmla="*/ 0 h 637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5829" h="637914">
                  <a:moveTo>
                    <a:pt x="0" y="0"/>
                  </a:moveTo>
                  <a:lnTo>
                    <a:pt x="1275829" y="0"/>
                  </a:lnTo>
                  <a:lnTo>
                    <a:pt x="1275829" y="637914"/>
                  </a:lnTo>
                  <a:lnTo>
                    <a:pt x="0" y="63791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err="1" smtClean="0"/>
                <a:t>হেটারো</a:t>
              </a:r>
              <a:r>
                <a:rPr lang="en-US" sz="1400" kern="1200" dirty="0" smtClean="0"/>
                <a:t> </a:t>
              </a:r>
              <a:r>
                <a:rPr lang="en-US" sz="1400" kern="1200" dirty="0" err="1" smtClean="0"/>
                <a:t>অ্যালিসাইক্লক</a:t>
              </a:r>
              <a:endParaRPr lang="en-US" sz="1400" kern="1200" dirty="0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7407530" y="4902982"/>
              <a:ext cx="1275829" cy="637914"/>
            </a:xfrm>
            <a:custGeom>
              <a:avLst/>
              <a:gdLst>
                <a:gd name="connsiteX0" fmla="*/ 0 w 1275829"/>
                <a:gd name="connsiteY0" fmla="*/ 0 h 637914"/>
                <a:gd name="connsiteX1" fmla="*/ 1275829 w 1275829"/>
                <a:gd name="connsiteY1" fmla="*/ 0 h 637914"/>
                <a:gd name="connsiteX2" fmla="*/ 1275829 w 1275829"/>
                <a:gd name="connsiteY2" fmla="*/ 637914 h 637914"/>
                <a:gd name="connsiteX3" fmla="*/ 0 w 1275829"/>
                <a:gd name="connsiteY3" fmla="*/ 637914 h 637914"/>
                <a:gd name="connsiteX4" fmla="*/ 0 w 1275829"/>
                <a:gd name="connsiteY4" fmla="*/ 0 h 637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5829" h="637914">
                  <a:moveTo>
                    <a:pt x="0" y="0"/>
                  </a:moveTo>
                  <a:lnTo>
                    <a:pt x="1275829" y="0"/>
                  </a:lnTo>
                  <a:lnTo>
                    <a:pt x="1275829" y="637914"/>
                  </a:lnTo>
                  <a:lnTo>
                    <a:pt x="0" y="63791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err="1" smtClean="0"/>
                <a:t>হেটারো</a:t>
              </a:r>
              <a:r>
                <a:rPr lang="en-US" sz="1400" kern="1200" dirty="0" smtClean="0"/>
                <a:t> </a:t>
              </a:r>
              <a:r>
                <a:rPr lang="en-US" sz="1400" kern="1200" dirty="0" err="1" smtClean="0"/>
                <a:t>অ্যারোমেটিক</a:t>
              </a:r>
              <a:endParaRPr lang="en-US" sz="14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711184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মুক্ত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শীকল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জৈব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যৌগ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সম্পৃক্ত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হাইড্রকার্বন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)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3200400" cy="8382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3600" dirty="0" smtClean="0">
                <a:latin typeface="NikoshBAN" pitchFamily="2" charset="0"/>
                <a:cs typeface="NikoshBAN" pitchFamily="2" charset="0"/>
                <a:sym typeface="Wingdings"/>
              </a:rPr>
              <a:t>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প্রান্ত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খোলা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04800" y="4038600"/>
            <a:ext cx="3200400" cy="838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800" dirty="0">
                <a:latin typeface="NikoshBAN" pitchFamily="2" charset="0"/>
                <a:cs typeface="NikoshBAN" pitchFamily="2" charset="0"/>
                <a:sym typeface="Wingdings"/>
              </a:rPr>
              <a:t>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কার্বন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কার্বনের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বন্ধন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বিদ্যমান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2057400"/>
            <a:ext cx="3609975" cy="1828800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H="1">
            <a:off x="4042833" y="3386667"/>
            <a:ext cx="381000" cy="0"/>
          </a:xfrm>
          <a:prstGeom prst="straightConnector1">
            <a:avLst/>
          </a:prstGeom>
          <a:ln w="571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7953374" y="3429000"/>
            <a:ext cx="352425" cy="0"/>
          </a:xfrm>
          <a:prstGeom prst="straightConnector1">
            <a:avLst/>
          </a:prstGeom>
          <a:ln w="571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6148387" y="3200400"/>
            <a:ext cx="0" cy="1981200"/>
          </a:xfrm>
          <a:prstGeom prst="straightConnector1">
            <a:avLst/>
          </a:prstGeom>
          <a:ln w="57150"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791288" y="3877733"/>
            <a:ext cx="12650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মুক্ত</a:t>
            </a:r>
            <a:r>
              <a:rPr lang="en-US" sz="2800" dirty="0" smtClean="0"/>
              <a:t> </a:t>
            </a:r>
            <a:r>
              <a:rPr lang="en-US" sz="2800" dirty="0" err="1" smtClean="0"/>
              <a:t>প্রান্ত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7497041" y="3952270"/>
            <a:ext cx="12650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মুক্ত</a:t>
            </a:r>
            <a:r>
              <a:rPr lang="en-US" sz="2800" dirty="0" smtClean="0"/>
              <a:t> </a:t>
            </a:r>
            <a:r>
              <a:rPr lang="en-US" sz="2800" dirty="0" err="1" smtClean="0"/>
              <a:t>প্রান্ত</a:t>
            </a:r>
            <a:endParaRPr 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5515842" y="5334000"/>
            <a:ext cx="1670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একক</a:t>
            </a:r>
            <a:r>
              <a:rPr lang="en-US" sz="2800" dirty="0" smtClean="0"/>
              <a:t> </a:t>
            </a:r>
            <a:r>
              <a:rPr lang="en-US" sz="2800" dirty="0" err="1" smtClean="0"/>
              <a:t>বন্ধন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35358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4" grpId="0"/>
      <p:bldP spid="12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720</TotalTime>
  <Words>420</Words>
  <Application>Microsoft Office PowerPoint</Application>
  <PresentationFormat>On-screen Show (4:3)</PresentationFormat>
  <Paragraphs>132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PowerPoint Presentation</vt:lpstr>
      <vt:lpstr>PowerPoint Presentation</vt:lpstr>
      <vt:lpstr>পূর্ব জ্ঞান যাচাই </vt:lpstr>
      <vt:lpstr>এই পাঠ শেষে আমরা যা শিখব</vt:lpstr>
      <vt:lpstr>জৈব যৌগ কি?</vt:lpstr>
      <vt:lpstr>জৈব যৌগের উদাহরণ</vt:lpstr>
      <vt:lpstr>জৈব যৌগের শ্রেণী বিভাগের ডায়াগ্রাম</vt:lpstr>
      <vt:lpstr>মুক্ত শীকল জৈব যৌগ (সম্পৃক্ত হাইড্রকার্বন)</vt:lpstr>
      <vt:lpstr>মুক্ত শীকল জৈব যৌগ (অসম্পৃক্ত হাইড্রকার্বন)</vt:lpstr>
      <vt:lpstr>একক কাজ</vt:lpstr>
      <vt:lpstr>অ্যালিসাইক্লিক জৈব যৌগ</vt:lpstr>
      <vt:lpstr>অ্যারোমেটিক জৈব যৌগ</vt:lpstr>
      <vt:lpstr>হেটারো অ্যালিসাইক্লিক জৈব যৌগ</vt:lpstr>
      <vt:lpstr>হেটারো অ্যারোমেটিক জৈব যৌগ</vt:lpstr>
      <vt:lpstr>দলীয় কাজ</vt:lpstr>
      <vt:lpstr>মূল্যায়ন</vt:lpstr>
      <vt:lpstr>বাড়ীর কাজ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সবাইকে স্বাগতম</dc:title>
  <dc:creator>BHOLA</dc:creator>
  <cp:lastModifiedBy>SHAIFU </cp:lastModifiedBy>
  <cp:revision>182</cp:revision>
  <dcterms:created xsi:type="dcterms:W3CDTF">2016-04-19T00:53:25Z</dcterms:created>
  <dcterms:modified xsi:type="dcterms:W3CDTF">2020-04-21T22:09:16Z</dcterms:modified>
</cp:coreProperties>
</file>