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85" r:id="rId7"/>
    <p:sldId id="286" r:id="rId8"/>
    <p:sldId id="260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663300"/>
    <a:srgbClr val="800000"/>
    <a:srgbClr val="000066"/>
    <a:srgbClr val="170A7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bn-IN" sz="2000" smtClean="0"/>
            <a:t>সম্পদের দক্ষ ব্যবহার </a:t>
          </a:r>
          <a:endParaRPr lang="en-US" sz="2000" dirty="0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bn-IN" sz="2800" dirty="0" smtClean="0"/>
            <a:t>নির্বাচনের গুরুত্ব   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64D52-C294-49D2-8A61-70DA639635E8}">
      <dsp:nvSpPr>
        <dsp:cNvPr id="0" name=""/>
        <dsp:cNvSpPr/>
      </dsp:nvSpPr>
      <dsp:spPr>
        <a:xfrm>
          <a:off x="0" y="1211771"/>
          <a:ext cx="6212680" cy="68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smtClean="0"/>
            <a:t>সম্পদের দক্ষ ব্যবহার </a:t>
          </a:r>
          <a:endParaRPr lang="en-US" sz="2000" kern="1200" dirty="0"/>
        </a:p>
      </dsp:txBody>
      <dsp:txXfrm>
        <a:off x="33220" y="1244991"/>
        <a:ext cx="6146240" cy="614078"/>
      </dsp:txXfrm>
    </dsp:sp>
    <dsp:sp modelId="{7EA93DF6-8DCB-4872-AE9D-48FA271BB004}">
      <dsp:nvSpPr>
        <dsp:cNvPr id="0" name=""/>
        <dsp:cNvSpPr/>
      </dsp:nvSpPr>
      <dsp:spPr>
        <a:xfrm>
          <a:off x="0" y="702097"/>
          <a:ext cx="6212680" cy="90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702097"/>
        <a:ext cx="6212680" cy="909910"/>
      </dsp:txXfrm>
    </dsp:sp>
    <dsp:sp modelId="{7EF8F21D-BAFA-473E-BABD-9ACB1C344D70}">
      <dsp:nvSpPr>
        <dsp:cNvPr id="0" name=""/>
        <dsp:cNvSpPr/>
      </dsp:nvSpPr>
      <dsp:spPr>
        <a:xfrm>
          <a:off x="0" y="290515"/>
          <a:ext cx="6212680" cy="71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নির্বাচনের গুরুত্ব   </a:t>
          </a:r>
          <a:endParaRPr lang="en-US" sz="2800" kern="1200" dirty="0"/>
        </a:p>
      </dsp:txBody>
      <dsp:txXfrm>
        <a:off x="35134" y="325649"/>
        <a:ext cx="6142412" cy="649460"/>
      </dsp:txXfrm>
    </dsp:sp>
    <dsp:sp modelId="{E4C30E91-5680-483A-929A-2B3BB4966478}">
      <dsp:nvSpPr>
        <dsp:cNvPr id="0" name=""/>
        <dsp:cNvSpPr/>
      </dsp:nvSpPr>
      <dsp:spPr>
        <a:xfrm flipV="1">
          <a:off x="0" y="2331735"/>
          <a:ext cx="6212680" cy="61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 rot="10800000">
        <a:off x="0" y="2331735"/>
        <a:ext cx="6212680" cy="6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30288"/>
            <a:ext cx="5943599" cy="42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7337" y="3689747"/>
            <a:ext cx="10286999" cy="178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ashban"/>
              </a:rPr>
              <a:t>মৌলিক অর্থনৈতিক সমস্যা কি কি ? 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321845" y="3343275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780987661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ight Arrow 1"/>
          <p:cNvSpPr/>
          <p:nvPr/>
        </p:nvSpPr>
        <p:spPr>
          <a:xfrm>
            <a:off x="4262907" y="3934161"/>
            <a:ext cx="530550" cy="180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6" y="2110788"/>
            <a:ext cx="10224261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অধ্যায়ঃচতুর্থ</a:t>
            </a:r>
            <a:r>
              <a:rPr lang="en-US" sz="3200" dirty="0" smtClean="0">
                <a:latin typeface="Nikashban"/>
              </a:rPr>
              <a:t>(</a:t>
            </a:r>
            <a:r>
              <a:rPr lang="en-US" sz="3200" dirty="0" err="1" smtClean="0">
                <a:latin typeface="Nikashban"/>
              </a:rPr>
              <a:t>বাজার</a:t>
            </a:r>
            <a:r>
              <a:rPr lang="en-US" sz="3200" dirty="0" smtClean="0">
                <a:latin typeface="Nikashban"/>
              </a:rPr>
              <a:t>)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331470"/>
            <a:ext cx="4263390" cy="59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811530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5" y="1817370"/>
            <a:ext cx="9648755" cy="455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" y="662940"/>
            <a:ext cx="11067782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অর্থ</a:t>
            </a:r>
            <a:r>
              <a:rPr lang="bn-IN" sz="6000" dirty="0" smtClean="0">
                <a:latin typeface="Nikashban"/>
              </a:rPr>
              <a:t>নৈতিক সমস্যা </a:t>
            </a:r>
          </a:p>
          <a:p>
            <a:pPr algn="ctr"/>
            <a:r>
              <a:rPr lang="en-US" sz="6000" dirty="0" smtClean="0">
                <a:latin typeface="Nikashban"/>
              </a:rPr>
              <a:t>(Economics Problems)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1" y="493706"/>
            <a:ext cx="2498501" cy="1358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0654" y="306043"/>
            <a:ext cx="3438659" cy="1687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57580" y="280473"/>
            <a:ext cx="2498501" cy="1687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94813" y="294131"/>
            <a:ext cx="2897187" cy="1687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152" y="803735"/>
            <a:ext cx="24985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নৈতিক সমস্যা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88653" y="919369"/>
            <a:ext cx="21894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33519" y="370391"/>
            <a:ext cx="27366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 । অসীম অভাব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33519" y="803735"/>
            <a:ext cx="25266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 । সীমিত সম্পদ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6383" y="1173067"/>
            <a:ext cx="30394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 । সীমিত সম্পদের বিকল্প ব্যবহার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921509" y="328751"/>
            <a:ext cx="514708" cy="35469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96312" y="306043"/>
            <a:ext cx="21226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প্রয়োজনীয় অভাব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69474" y="779699"/>
            <a:ext cx="20168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আরামপ্রদ অভাব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6312" y="1301479"/>
            <a:ext cx="23471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বিলাস দ্রব্যের অভাব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8972963" y="312255"/>
            <a:ext cx="375804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265758" y="354516"/>
            <a:ext cx="29274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জীবনধারণের জন্য প্রয়োজন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43172" y="737587"/>
            <a:ext cx="26340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দক্ষতার জন্য প্রয়োজন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95469" y="1289313"/>
            <a:ext cx="24416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অভ্যাসজনিত প্রয়োজন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151525" y="1876017"/>
            <a:ext cx="375752" cy="572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621" y="2582697"/>
            <a:ext cx="5146483" cy="4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23363" y="2650001"/>
            <a:ext cx="50850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অর্থনৈতিক সমস্যার প্রকৃতি বিশ্লেষ্ণের ভিত্তিতে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2239617" y="3050111"/>
            <a:ext cx="225287" cy="4219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4070" y="3472070"/>
            <a:ext cx="4784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305507" y="3472070"/>
            <a:ext cx="237125" cy="345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022251" y="3472070"/>
            <a:ext cx="185853" cy="345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0151" y="3817545"/>
            <a:ext cx="1990440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1"/>
                </a:solidFill>
              </a:rPr>
              <a:t>দুষ্পাপ্রতা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96846" y="3817545"/>
            <a:ext cx="2160734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নির্বাচন</a:t>
            </a:r>
            <a:endParaRPr lang="en-US" dirty="0"/>
          </a:p>
        </p:txBody>
      </p:sp>
      <p:sp>
        <p:nvSpPr>
          <p:cNvPr id="37" name="Curved Right Arrow 36"/>
          <p:cNvSpPr/>
          <p:nvPr/>
        </p:nvSpPr>
        <p:spPr>
          <a:xfrm>
            <a:off x="16394" y="4399501"/>
            <a:ext cx="793902" cy="7731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Left Arrow 37"/>
          <p:cNvSpPr/>
          <p:nvPr/>
        </p:nvSpPr>
        <p:spPr>
          <a:xfrm>
            <a:off x="6254784" y="4422468"/>
            <a:ext cx="562063" cy="6207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34971" y="4538102"/>
            <a:ext cx="4995137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অধ্যাপক পি. এ . স্যামুয়েলস্ন – এর মৌলিক সমস্যা </a:t>
            </a:r>
            <a:endParaRPr lang="en-US" dirty="0"/>
          </a:p>
        </p:txBody>
      </p:sp>
      <p:sp>
        <p:nvSpPr>
          <p:cNvPr id="41" name="Bent Arrow 40"/>
          <p:cNvSpPr/>
          <p:nvPr/>
        </p:nvSpPr>
        <p:spPr>
          <a:xfrm flipV="1">
            <a:off x="5550274" y="5532015"/>
            <a:ext cx="1443876" cy="4294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994150" y="4538102"/>
            <a:ext cx="47373" cy="2140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235687" y="4638261"/>
            <a:ext cx="4601476" cy="534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 ) কী এবং কতটুকু উৎপাদন করা হবে ।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266199" y="5393635"/>
            <a:ext cx="4611027" cy="56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 ) কী উপায়ে উৎপাদন করা হবে ।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266199" y="6149009"/>
            <a:ext cx="4611027" cy="530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গ ) কার জন্য উৎপাদন করা হবে ।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15" y="2313079"/>
            <a:ext cx="3806884" cy="16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85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2" grpId="0" animBg="1"/>
      <p:bldP spid="23" grpId="0"/>
      <p:bldP spid="24" grpId="0" animBg="1"/>
      <p:bldP spid="27" grpId="0" animBg="1"/>
      <p:bldP spid="28" grpId="0" animBg="1"/>
      <p:bldP spid="30" grpId="0" animBg="1"/>
      <p:bldP spid="31" grpId="0" animBg="1"/>
      <p:bldP spid="37" grpId="0" animBg="1"/>
      <p:bldP spid="38" grpId="0" animBg="1"/>
      <p:bldP spid="39" grpId="0" animBg="1"/>
      <p:bldP spid="41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3" y="373487"/>
            <a:ext cx="2756080" cy="1075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দুষ্পাপ্রাপ্যতা ( </a:t>
            </a:r>
            <a:r>
              <a:rPr lang="en-US" sz="3600" dirty="0" smtClean="0"/>
              <a:t>Scarcity )</a:t>
            </a:r>
            <a:r>
              <a:rPr lang="bn-IN" sz="3600" dirty="0" smtClean="0"/>
              <a:t>   </a:t>
            </a:r>
            <a:endParaRPr lang="en-US" sz="3600" dirty="0"/>
          </a:p>
        </p:txBody>
      </p:sp>
      <p:sp>
        <p:nvSpPr>
          <p:cNvPr id="3" name="Down Arrow 2"/>
          <p:cNvSpPr/>
          <p:nvPr/>
        </p:nvSpPr>
        <p:spPr>
          <a:xfrm>
            <a:off x="2137893" y="1448873"/>
            <a:ext cx="321972" cy="27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547" y="1719329"/>
            <a:ext cx="6040192" cy="462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মানবজীবনে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প্রত্যাশা</a:t>
            </a:r>
            <a:r>
              <a:rPr lang="en-US" sz="2800" dirty="0" smtClean="0"/>
              <a:t> , </a:t>
            </a:r>
            <a:r>
              <a:rPr lang="en-US" sz="2800" dirty="0" err="1" smtClean="0"/>
              <a:t>অভাব</a:t>
            </a:r>
            <a:r>
              <a:rPr lang="en-US" sz="2800" dirty="0" smtClean="0"/>
              <a:t> ,</a:t>
            </a:r>
            <a:r>
              <a:rPr lang="en-US" sz="2800" dirty="0" err="1" smtClean="0"/>
              <a:t>চাওয়া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আকাঙ্ক্ষা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অসীম</a:t>
            </a:r>
            <a:r>
              <a:rPr lang="en-US" sz="2800" dirty="0" smtClean="0"/>
              <a:t>  </a:t>
            </a:r>
            <a:r>
              <a:rPr lang="en-US" sz="2800" dirty="0" err="1" smtClean="0"/>
              <a:t>কিন্তু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অসীম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পূরণের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সীমিত</a:t>
            </a:r>
            <a:r>
              <a:rPr lang="en-US" sz="2800" dirty="0" smtClean="0"/>
              <a:t> ।  </a:t>
            </a:r>
            <a:r>
              <a:rPr lang="en-US" sz="2800" dirty="0" err="1" smtClean="0"/>
              <a:t>তাই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সমস্যার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রয়েছে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দুষ্পাপ্রতা</a:t>
            </a:r>
            <a:r>
              <a:rPr lang="en-US" sz="2800" dirty="0" smtClean="0"/>
              <a:t> ।  </a:t>
            </a:r>
            <a:r>
              <a:rPr lang="en-US" sz="2800" dirty="0" err="1" smtClean="0"/>
              <a:t>তাই</a:t>
            </a:r>
            <a:r>
              <a:rPr lang="en-US" sz="2800" dirty="0" smtClean="0"/>
              <a:t> 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পূরণের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</a:t>
            </a:r>
            <a:r>
              <a:rPr lang="en-US" sz="2800" dirty="0" smtClean="0"/>
              <a:t> , </a:t>
            </a:r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প্রকৃতিতে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সরবরাহ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নেই</a:t>
            </a:r>
            <a:r>
              <a:rPr lang="en-US" sz="2800" dirty="0" smtClean="0"/>
              <a:t> । এ </a:t>
            </a:r>
            <a:r>
              <a:rPr lang="en-US" sz="2800" dirty="0" err="1" smtClean="0"/>
              <a:t>প্রয়োজনীয়</a:t>
            </a:r>
            <a:r>
              <a:rPr lang="en-US" sz="2800" dirty="0" smtClean="0"/>
              <a:t>  </a:t>
            </a:r>
            <a:r>
              <a:rPr lang="en-US" sz="2800" dirty="0" err="1" smtClean="0"/>
              <a:t>সম্পদের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অর্থনীতিতে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দুষ্পাপ্রতা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।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023535" y="257577"/>
            <a:ext cx="2575775" cy="1075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নির্বাচন </a:t>
            </a:r>
            <a:r>
              <a:rPr lang="en-US" sz="3200" dirty="0" smtClean="0"/>
              <a:t>           </a:t>
            </a:r>
            <a:r>
              <a:rPr lang="bn-IN" sz="3200" dirty="0" smtClean="0"/>
              <a:t>( </a:t>
            </a:r>
            <a:r>
              <a:rPr lang="en-US" sz="3200" dirty="0" smtClean="0"/>
              <a:t>Choice )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9272786" y="1332963"/>
            <a:ext cx="334851" cy="373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81103" y="1706450"/>
            <a:ext cx="5383365" cy="4572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মানুষের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জীবনে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অফুরান্ত</a:t>
            </a:r>
            <a:r>
              <a:rPr lang="en-US" sz="3200" dirty="0" smtClean="0"/>
              <a:t> , </a:t>
            </a:r>
            <a:r>
              <a:rPr lang="en-US" sz="3200" dirty="0" err="1" smtClean="0"/>
              <a:t>তেমনি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r>
              <a:rPr lang="en-US" sz="3200" dirty="0" smtClean="0"/>
              <a:t> </a:t>
            </a:r>
            <a:r>
              <a:rPr lang="en-US" sz="3200" dirty="0" err="1" smtClean="0"/>
              <a:t>সীমিত</a:t>
            </a:r>
            <a:r>
              <a:rPr lang="en-US" sz="3200" dirty="0" smtClean="0"/>
              <a:t> । এ </a:t>
            </a:r>
            <a:r>
              <a:rPr lang="en-US" sz="3200" dirty="0" err="1" smtClean="0"/>
              <a:t>অফুরান্ত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সব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গুরু</a:t>
            </a:r>
            <a:r>
              <a:rPr lang="bn-IN" sz="3200" dirty="0" smtClean="0"/>
              <a:t>ত্ব সমান নয় । তাই অভাবের গুরুত্ব ও সম্পদের বিকল্প ব্যবহারও নির্ধারণ করতে হয় । এ কারণে প্প্রোয়জন হয় নির্বাচনের ।  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2536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ashban"/>
              </a:rPr>
              <a:t>        ১</a:t>
            </a:r>
            <a:r>
              <a:rPr lang="bn-IN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। দুষ্পাপ্যতা </a:t>
            </a:r>
          </a:p>
          <a:p>
            <a:pPr algn="ctr"/>
            <a:r>
              <a:rPr lang="bn-IN" sz="3200" dirty="0" smtClean="0">
                <a:latin typeface="Nikashban"/>
              </a:rPr>
              <a:t>   </a:t>
            </a:r>
            <a:r>
              <a:rPr lang="bn-IN" sz="3200" dirty="0" smtClean="0">
                <a:latin typeface="Nikashban"/>
              </a:rPr>
              <a:t>২ </a:t>
            </a:r>
            <a:r>
              <a:rPr lang="bn-IN" sz="3200" dirty="0" smtClean="0">
                <a:latin typeface="Nikashban"/>
              </a:rPr>
              <a:t>। </a:t>
            </a:r>
            <a:r>
              <a:rPr lang="bn-IN" sz="3200" dirty="0" smtClean="0">
                <a:latin typeface="Nikashban"/>
              </a:rPr>
              <a:t>নির্বাচন</a:t>
            </a:r>
            <a:endParaRPr lang="en-US" sz="32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দুষ্পাপ্র্যতা ও নির্বাচন </a:t>
            </a:r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বলতে কি বোঝ ? 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1796</TotalTime>
  <Words>246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265</cp:revision>
  <dcterms:created xsi:type="dcterms:W3CDTF">2019-12-01T22:28:59Z</dcterms:created>
  <dcterms:modified xsi:type="dcterms:W3CDTF">2020-04-15T04:44:54Z</dcterms:modified>
</cp:coreProperties>
</file>