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256" r:id="rId3"/>
    <p:sldId id="257" r:id="rId4"/>
    <p:sldId id="288" r:id="rId5"/>
    <p:sldId id="259" r:id="rId6"/>
    <p:sldId id="260" r:id="rId7"/>
    <p:sldId id="272" r:id="rId8"/>
    <p:sldId id="298" r:id="rId9"/>
    <p:sldId id="299" r:id="rId10"/>
    <p:sldId id="301" r:id="rId11"/>
    <p:sldId id="302" r:id="rId12"/>
    <p:sldId id="268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800080"/>
    <a:srgbClr val="660066"/>
    <a:srgbClr val="663300"/>
    <a:srgbClr val="800000"/>
    <a:srgbClr val="000066"/>
    <a:srgbClr val="170A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6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868630-1F3E-4838-B0DE-86EFFEB2CFF6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5E54E7-5A05-4026-B8FA-42B9F644E317}">
      <dgm:prSet phldrT="[Text]"/>
      <dgm:spPr>
        <a:solidFill>
          <a:srgbClr val="663300"/>
        </a:solidFill>
      </dgm:spPr>
      <dgm:t>
        <a:bodyPr/>
        <a:lstStyle/>
        <a:p>
          <a:r>
            <a:rPr lang="en-US" dirty="0" err="1" smtClean="0"/>
            <a:t>অনুমিত</a:t>
          </a:r>
          <a:r>
            <a:rPr lang="en-US" dirty="0" smtClean="0"/>
            <a:t> </a:t>
          </a:r>
          <a:r>
            <a:rPr lang="en-US" dirty="0" err="1" smtClean="0"/>
            <a:t>শর্তসমূহ</a:t>
          </a:r>
          <a:endParaRPr lang="en-US" dirty="0"/>
        </a:p>
      </dgm:t>
    </dgm:pt>
    <dgm:pt modelId="{79BE76FA-4774-4D92-B138-1E2B60D81CF1}" type="parTrans" cxnId="{84D2BEF8-89AA-496C-B11D-9E5CA6EF1CD1}">
      <dgm:prSet/>
      <dgm:spPr/>
      <dgm:t>
        <a:bodyPr/>
        <a:lstStyle/>
        <a:p>
          <a:endParaRPr lang="en-US"/>
        </a:p>
      </dgm:t>
    </dgm:pt>
    <dgm:pt modelId="{C413A9A2-F326-407F-B192-D5BB9EC6EE39}" type="sibTrans" cxnId="{84D2BEF8-89AA-496C-B11D-9E5CA6EF1CD1}">
      <dgm:prSet/>
      <dgm:spPr/>
      <dgm:t>
        <a:bodyPr/>
        <a:lstStyle/>
        <a:p>
          <a:endParaRPr lang="en-US"/>
        </a:p>
      </dgm:t>
    </dgm:pt>
    <dgm:pt modelId="{643B1B3C-6E13-4FD6-83FB-4D795DA2454C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IN" sz="2000" dirty="0" smtClean="0"/>
            <a:t>১।</a:t>
          </a:r>
          <a:r>
            <a:rPr lang="en-US" sz="2000" dirty="0" smtClean="0"/>
            <a:t> </a:t>
          </a:r>
          <a:r>
            <a:rPr lang="en-US" sz="2000" dirty="0" err="1" smtClean="0"/>
            <a:t>তিন</a:t>
          </a:r>
          <a:r>
            <a:rPr lang="en-US" sz="2000" dirty="0" smtClean="0"/>
            <a:t> </a:t>
          </a:r>
          <a:r>
            <a:rPr lang="en-US" sz="2000" dirty="0" err="1" smtClean="0"/>
            <a:t>খাতবিশিষ্ঠ</a:t>
          </a:r>
          <a:r>
            <a:rPr lang="en-US" sz="2000" dirty="0" smtClean="0"/>
            <a:t> </a:t>
          </a:r>
          <a:r>
            <a:rPr lang="en-US" sz="2000" dirty="0" err="1" smtClean="0"/>
            <a:t>অর্থনীতি</a:t>
          </a:r>
          <a:r>
            <a:rPr lang="en-US" sz="2000" dirty="0" smtClean="0"/>
            <a:t> </a:t>
          </a:r>
          <a:r>
            <a:rPr lang="en-US" sz="2000" dirty="0" err="1" smtClean="0"/>
            <a:t>বিবেচ্য</a:t>
          </a:r>
          <a:r>
            <a:rPr lang="en-US" sz="2000" dirty="0" smtClean="0"/>
            <a:t> </a:t>
          </a:r>
          <a:endParaRPr lang="en-US" sz="2000" dirty="0"/>
        </a:p>
      </dgm:t>
    </dgm:pt>
    <dgm:pt modelId="{8D7C3BA7-8FE2-48F9-9CD1-C119D203959B}" type="parTrans" cxnId="{037EA8F2-8FC7-422A-B519-88590062F1DE}">
      <dgm:prSet/>
      <dgm:spPr/>
      <dgm:t>
        <a:bodyPr/>
        <a:lstStyle/>
        <a:p>
          <a:endParaRPr lang="en-US"/>
        </a:p>
      </dgm:t>
    </dgm:pt>
    <dgm:pt modelId="{0844F664-823A-4676-8FE8-D86C35C37749}" type="sibTrans" cxnId="{037EA8F2-8FC7-422A-B519-88590062F1DE}">
      <dgm:prSet/>
      <dgm:spPr/>
      <dgm:t>
        <a:bodyPr/>
        <a:lstStyle/>
        <a:p>
          <a:endParaRPr lang="en-US"/>
        </a:p>
      </dgm:t>
    </dgm:pt>
    <dgm:pt modelId="{0F9B0421-912D-45CD-BC4E-9018FE0AB96F}">
      <dgm:prSet phldrT="[Text]" custT="1"/>
      <dgm:spPr>
        <a:solidFill>
          <a:srgbClr val="800080"/>
        </a:solidFill>
      </dgm:spPr>
      <dgm:t>
        <a:bodyPr/>
        <a:lstStyle/>
        <a:p>
          <a:r>
            <a:rPr lang="bn-IN" sz="2000" dirty="0" smtClean="0"/>
            <a:t>২।</a:t>
          </a:r>
          <a:r>
            <a:rPr lang="en-US" sz="2000" dirty="0" smtClean="0"/>
            <a:t> </a:t>
          </a:r>
          <a:r>
            <a:rPr lang="en-US" sz="2000" dirty="0" err="1" smtClean="0"/>
            <a:t>স্বল্পকাল</a:t>
          </a:r>
          <a:r>
            <a:rPr lang="en-US" sz="2000" dirty="0" smtClean="0"/>
            <a:t> </a:t>
          </a:r>
          <a:r>
            <a:rPr lang="en-US" sz="2000" dirty="0" err="1" smtClean="0"/>
            <a:t>বিবেচ্য</a:t>
          </a:r>
          <a:r>
            <a:rPr lang="en-US" sz="2000" dirty="0" smtClean="0"/>
            <a:t> </a:t>
          </a:r>
          <a:endParaRPr lang="en-US" sz="2000" b="1" dirty="0"/>
        </a:p>
      </dgm:t>
    </dgm:pt>
    <dgm:pt modelId="{5F2306DB-781C-4692-BCA0-DA65477ED8D4}" type="parTrans" cxnId="{983AC713-44DB-48AB-AD8F-19423831DBBF}">
      <dgm:prSet/>
      <dgm:spPr/>
      <dgm:t>
        <a:bodyPr/>
        <a:lstStyle/>
        <a:p>
          <a:endParaRPr lang="en-US"/>
        </a:p>
      </dgm:t>
    </dgm:pt>
    <dgm:pt modelId="{03153F68-9502-4589-8828-644B0B29CAF6}" type="sibTrans" cxnId="{983AC713-44DB-48AB-AD8F-19423831DBBF}">
      <dgm:prSet/>
      <dgm:spPr/>
      <dgm:t>
        <a:bodyPr/>
        <a:lstStyle/>
        <a:p>
          <a:endParaRPr lang="en-US"/>
        </a:p>
      </dgm:t>
    </dgm:pt>
    <dgm:pt modelId="{70E098D4-176C-4224-B13C-30AFF02A120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IN" sz="2000" dirty="0" smtClean="0"/>
            <a:t>৩</a:t>
          </a:r>
          <a:r>
            <a:rPr lang="bn-IN" sz="2000" baseline="0" dirty="0" smtClean="0"/>
            <a:t> ।</a:t>
          </a:r>
          <a:r>
            <a:rPr lang="en-US" sz="2000" baseline="0" dirty="0" smtClean="0"/>
            <a:t> </a:t>
          </a:r>
          <a:r>
            <a:rPr lang="en-US" sz="2000" baseline="0" dirty="0" err="1" smtClean="0"/>
            <a:t>আর্থিক</a:t>
          </a:r>
          <a:r>
            <a:rPr lang="en-US" sz="2000" baseline="0" dirty="0" smtClean="0"/>
            <a:t> </a:t>
          </a:r>
          <a:r>
            <a:rPr lang="en-US" sz="2000" baseline="0" dirty="0" err="1" smtClean="0"/>
            <a:t>মজুরী</a:t>
          </a:r>
          <a:r>
            <a:rPr lang="en-US" sz="2000" baseline="0" dirty="0" smtClean="0"/>
            <a:t> ও </a:t>
          </a:r>
          <a:r>
            <a:rPr lang="en-US" sz="2000" baseline="0" dirty="0" err="1" smtClean="0"/>
            <a:t>দামস্তর</a:t>
          </a:r>
          <a:r>
            <a:rPr lang="en-US" sz="2000" baseline="0" dirty="0" smtClean="0"/>
            <a:t> </a:t>
          </a:r>
          <a:r>
            <a:rPr lang="en-US" sz="2000" baseline="0" dirty="0" err="1" smtClean="0"/>
            <a:t>স্থির</a:t>
          </a:r>
          <a:r>
            <a:rPr lang="en-US" sz="2000" baseline="0" dirty="0" smtClean="0"/>
            <a:t> ।</a:t>
          </a:r>
          <a:endParaRPr lang="en-US" sz="2000" dirty="0"/>
        </a:p>
      </dgm:t>
    </dgm:pt>
    <dgm:pt modelId="{DF9B57EF-9611-4C75-9930-F724F97DF60B}" type="parTrans" cxnId="{FD358A68-B933-463C-B021-F683125C4454}">
      <dgm:prSet/>
      <dgm:spPr/>
      <dgm:t>
        <a:bodyPr/>
        <a:lstStyle/>
        <a:p>
          <a:endParaRPr lang="en-US"/>
        </a:p>
      </dgm:t>
    </dgm:pt>
    <dgm:pt modelId="{8B30AB49-9D17-493D-9966-C59A45323470}" type="sibTrans" cxnId="{FD358A68-B933-463C-B021-F683125C4454}">
      <dgm:prSet/>
      <dgm:spPr/>
      <dgm:t>
        <a:bodyPr/>
        <a:lstStyle/>
        <a:p>
          <a:endParaRPr lang="en-US"/>
        </a:p>
      </dgm:t>
    </dgm:pt>
    <dgm:pt modelId="{87B140CF-B9D0-401E-BF93-C47551F953F3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IN" sz="1800" dirty="0" smtClean="0"/>
            <a:t>৪</a:t>
          </a:r>
          <a:r>
            <a:rPr lang="bn-IN" sz="1800" baseline="0" dirty="0" smtClean="0"/>
            <a:t> । </a:t>
          </a:r>
          <a:r>
            <a:rPr lang="en-US" sz="1800" baseline="0" dirty="0" err="1" smtClean="0"/>
            <a:t>বিনিয়োগ</a:t>
          </a:r>
          <a:r>
            <a:rPr lang="en-US" sz="1800" baseline="0" dirty="0" smtClean="0"/>
            <a:t> ও </a:t>
          </a:r>
          <a:r>
            <a:rPr lang="en-US" sz="1800" baseline="0" dirty="0" err="1" smtClean="0"/>
            <a:t>সরকারী</a:t>
          </a:r>
          <a:r>
            <a:rPr lang="en-US" sz="1800" baseline="0" dirty="0" smtClean="0"/>
            <a:t> </a:t>
          </a:r>
          <a:r>
            <a:rPr lang="en-US" sz="1800" baseline="0" dirty="0" err="1" smtClean="0"/>
            <a:t>ব্যয়</a:t>
          </a:r>
          <a:r>
            <a:rPr lang="en-US" sz="1800" baseline="0" dirty="0" smtClean="0"/>
            <a:t> </a:t>
          </a:r>
          <a:r>
            <a:rPr lang="en-US" sz="1800" baseline="0" dirty="0" err="1" smtClean="0"/>
            <a:t>স্বয়ম্ভূত</a:t>
          </a:r>
          <a:r>
            <a:rPr lang="en-US" sz="1800" baseline="0" dirty="0" smtClean="0"/>
            <a:t>। </a:t>
          </a:r>
          <a:r>
            <a:rPr lang="bn-IN" sz="1800" baseline="0" dirty="0" smtClean="0"/>
            <a:t> </a:t>
          </a:r>
          <a:endParaRPr lang="en-US" sz="1800" dirty="0"/>
        </a:p>
      </dgm:t>
    </dgm:pt>
    <dgm:pt modelId="{64C3723B-A0DE-45CB-95C2-DF9EDBE1EDF4}" type="parTrans" cxnId="{F82F09CC-9EE7-4C2F-9CDD-3B089EF61573}">
      <dgm:prSet/>
      <dgm:spPr/>
      <dgm:t>
        <a:bodyPr/>
        <a:lstStyle/>
        <a:p>
          <a:endParaRPr lang="en-US"/>
        </a:p>
      </dgm:t>
    </dgm:pt>
    <dgm:pt modelId="{C290F2A1-6A3F-42E1-816E-75AB73ADFF5B}" type="sibTrans" cxnId="{F82F09CC-9EE7-4C2F-9CDD-3B089EF61573}">
      <dgm:prSet/>
      <dgm:spPr/>
      <dgm:t>
        <a:bodyPr/>
        <a:lstStyle/>
        <a:p>
          <a:endParaRPr lang="en-US"/>
        </a:p>
      </dgm:t>
    </dgm:pt>
    <dgm:pt modelId="{516B58F9-7DCE-4B85-A6D1-20F3F36FD286}" type="pres">
      <dgm:prSet presAssocID="{6A868630-1F3E-4838-B0DE-86EFFEB2CFF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2BBCBD-4521-4505-BF56-601F2899A0E9}" type="pres">
      <dgm:prSet presAssocID="{615E54E7-5A05-4026-B8FA-42B9F644E317}" presName="centerShape" presStyleLbl="node0" presStyleIdx="0" presStyleCnt="1" custScaleX="160669" custScaleY="120119" custLinFactNeighborX="-1433" custLinFactNeighborY="-6592"/>
      <dgm:spPr/>
      <dgm:t>
        <a:bodyPr/>
        <a:lstStyle/>
        <a:p>
          <a:endParaRPr lang="en-US"/>
        </a:p>
      </dgm:t>
    </dgm:pt>
    <dgm:pt modelId="{BBDC8554-E6FC-4904-95C7-6FAFE7772D9E}" type="pres">
      <dgm:prSet presAssocID="{8D7C3BA7-8FE2-48F9-9CD1-C119D203959B}" presName="parTrans" presStyleLbl="sibTrans2D1" presStyleIdx="0" presStyleCnt="4" custLinFactNeighborX="16649" custLinFactNeighborY="-2296"/>
      <dgm:spPr/>
      <dgm:t>
        <a:bodyPr/>
        <a:lstStyle/>
        <a:p>
          <a:endParaRPr lang="en-US"/>
        </a:p>
      </dgm:t>
    </dgm:pt>
    <dgm:pt modelId="{C3A9B627-F37F-481F-9B93-94944093E16E}" type="pres">
      <dgm:prSet presAssocID="{8D7C3BA7-8FE2-48F9-9CD1-C119D203959B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6EBE18E2-6D8E-4D0E-9F9E-3CA01E227074}" type="pres">
      <dgm:prSet presAssocID="{643B1B3C-6E13-4FD6-83FB-4D795DA2454C}" presName="node" presStyleLbl="node1" presStyleIdx="0" presStyleCnt="4" custScaleX="171215" custScaleY="89492" custRadScaleRad="1027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8EBAEC-F2E8-4635-92A8-E9435EEA83ED}" type="pres">
      <dgm:prSet presAssocID="{5F2306DB-781C-4692-BCA0-DA65477ED8D4}" presName="parTrans" presStyleLbl="sibTrans2D1" presStyleIdx="1" presStyleCnt="4"/>
      <dgm:spPr/>
      <dgm:t>
        <a:bodyPr/>
        <a:lstStyle/>
        <a:p>
          <a:endParaRPr lang="en-US"/>
        </a:p>
      </dgm:t>
    </dgm:pt>
    <dgm:pt modelId="{E56B0FE4-E0EA-4A74-93B8-B2B58E554361}" type="pres">
      <dgm:prSet presAssocID="{5F2306DB-781C-4692-BCA0-DA65477ED8D4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F5070DC8-71BF-4704-B93E-041467537F10}" type="pres">
      <dgm:prSet presAssocID="{0F9B0421-912D-45CD-BC4E-9018FE0AB96F}" presName="node" presStyleLbl="node1" presStyleIdx="1" presStyleCnt="4" custScaleX="146264" custScaleY="127551" custRadScaleRad="120223" custRadScaleInc="116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616C90-8458-4A40-A3FF-3D1DC89BEBFE}" type="pres">
      <dgm:prSet presAssocID="{DF9B57EF-9611-4C75-9930-F724F97DF60B}" presName="parTrans" presStyleLbl="sibTrans2D1" presStyleIdx="2" presStyleCnt="4"/>
      <dgm:spPr/>
      <dgm:t>
        <a:bodyPr/>
        <a:lstStyle/>
        <a:p>
          <a:endParaRPr lang="en-US"/>
        </a:p>
      </dgm:t>
    </dgm:pt>
    <dgm:pt modelId="{841C3830-0E87-4745-B1DE-6B36E3CBD17E}" type="pres">
      <dgm:prSet presAssocID="{DF9B57EF-9611-4C75-9930-F724F97DF60B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2ACA6814-35DC-4D43-A500-CBECF66F841F}" type="pres">
      <dgm:prSet presAssocID="{70E098D4-176C-4224-B13C-30AFF02A1204}" presName="node" presStyleLbl="node1" presStyleIdx="2" presStyleCnt="4" custScaleX="134855" custScaleY="117792" custRadScaleRad="91673" custRadScaleInc="235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FCDCF8-7200-4F32-BAA5-E9D242BE753E}" type="pres">
      <dgm:prSet presAssocID="{64C3723B-A0DE-45CB-95C2-DF9EDBE1EDF4}" presName="parTrans" presStyleLbl="sibTrans2D1" presStyleIdx="3" presStyleCnt="4"/>
      <dgm:spPr/>
      <dgm:t>
        <a:bodyPr/>
        <a:lstStyle/>
        <a:p>
          <a:endParaRPr lang="en-US"/>
        </a:p>
      </dgm:t>
    </dgm:pt>
    <dgm:pt modelId="{C85CF7B1-2FC6-4A23-AC17-476710C3E792}" type="pres">
      <dgm:prSet presAssocID="{64C3723B-A0DE-45CB-95C2-DF9EDBE1EDF4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FA491C89-AF23-46A1-A292-529A1529584C}" type="pres">
      <dgm:prSet presAssocID="{87B140CF-B9D0-401E-BF93-C47551F953F3}" presName="node" presStyleLbl="node1" presStyleIdx="3" presStyleCnt="4" custScaleX="130909" custScaleY="96299" custRadScaleRad="125178" custRadScaleInc="-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B90C07-37BB-48E2-8065-D775ECC3EE45}" type="presOf" srcId="{DF9B57EF-9611-4C75-9930-F724F97DF60B}" destId="{841C3830-0E87-4745-B1DE-6B36E3CBD17E}" srcOrd="1" destOrd="0" presId="urn:microsoft.com/office/officeart/2005/8/layout/radial5"/>
    <dgm:cxn modelId="{E18AC12F-3CE0-4609-BE84-A9D5307C4C9E}" type="presOf" srcId="{64C3723B-A0DE-45CB-95C2-DF9EDBE1EDF4}" destId="{C85CF7B1-2FC6-4A23-AC17-476710C3E792}" srcOrd="1" destOrd="0" presId="urn:microsoft.com/office/officeart/2005/8/layout/radial5"/>
    <dgm:cxn modelId="{31D8E34D-6BC0-4A61-BEF3-15E810E7C62C}" type="presOf" srcId="{6A868630-1F3E-4838-B0DE-86EFFEB2CFF6}" destId="{516B58F9-7DCE-4B85-A6D1-20F3F36FD286}" srcOrd="0" destOrd="0" presId="urn:microsoft.com/office/officeart/2005/8/layout/radial5"/>
    <dgm:cxn modelId="{E2AFA9D0-BB06-43F3-8DD7-FCE1308254D8}" type="presOf" srcId="{643B1B3C-6E13-4FD6-83FB-4D795DA2454C}" destId="{6EBE18E2-6D8E-4D0E-9F9E-3CA01E227074}" srcOrd="0" destOrd="0" presId="urn:microsoft.com/office/officeart/2005/8/layout/radial5"/>
    <dgm:cxn modelId="{A2A36884-FDFF-41A2-81C9-9F5E3858BBEA}" type="presOf" srcId="{8D7C3BA7-8FE2-48F9-9CD1-C119D203959B}" destId="{C3A9B627-F37F-481F-9B93-94944093E16E}" srcOrd="1" destOrd="0" presId="urn:microsoft.com/office/officeart/2005/8/layout/radial5"/>
    <dgm:cxn modelId="{94D1D185-3DBB-47EE-B473-D908FD8929A3}" type="presOf" srcId="{64C3723B-A0DE-45CB-95C2-DF9EDBE1EDF4}" destId="{8BFCDCF8-7200-4F32-BAA5-E9D242BE753E}" srcOrd="0" destOrd="0" presId="urn:microsoft.com/office/officeart/2005/8/layout/radial5"/>
    <dgm:cxn modelId="{983AC713-44DB-48AB-AD8F-19423831DBBF}" srcId="{615E54E7-5A05-4026-B8FA-42B9F644E317}" destId="{0F9B0421-912D-45CD-BC4E-9018FE0AB96F}" srcOrd="1" destOrd="0" parTransId="{5F2306DB-781C-4692-BCA0-DA65477ED8D4}" sibTransId="{03153F68-9502-4589-8828-644B0B29CAF6}"/>
    <dgm:cxn modelId="{1F808C49-DDF4-4D1A-AEA7-C7657D1A7B4E}" type="presOf" srcId="{DF9B57EF-9611-4C75-9930-F724F97DF60B}" destId="{BA616C90-8458-4A40-A3FF-3D1DC89BEBFE}" srcOrd="0" destOrd="0" presId="urn:microsoft.com/office/officeart/2005/8/layout/radial5"/>
    <dgm:cxn modelId="{6DA75150-D4B1-404C-B8C6-B7F3F27E1408}" type="presOf" srcId="{5F2306DB-781C-4692-BCA0-DA65477ED8D4}" destId="{448EBAEC-F2E8-4635-92A8-E9435EEA83ED}" srcOrd="0" destOrd="0" presId="urn:microsoft.com/office/officeart/2005/8/layout/radial5"/>
    <dgm:cxn modelId="{F82F09CC-9EE7-4C2F-9CDD-3B089EF61573}" srcId="{615E54E7-5A05-4026-B8FA-42B9F644E317}" destId="{87B140CF-B9D0-401E-BF93-C47551F953F3}" srcOrd="3" destOrd="0" parTransId="{64C3723B-A0DE-45CB-95C2-DF9EDBE1EDF4}" sibTransId="{C290F2A1-6A3F-42E1-816E-75AB73ADFF5B}"/>
    <dgm:cxn modelId="{472B1C2E-2EFA-4AB6-9A60-43AA71BA18A3}" type="presOf" srcId="{615E54E7-5A05-4026-B8FA-42B9F644E317}" destId="{E42BBCBD-4521-4505-BF56-601F2899A0E9}" srcOrd="0" destOrd="0" presId="urn:microsoft.com/office/officeart/2005/8/layout/radial5"/>
    <dgm:cxn modelId="{CF50FB38-BF65-4356-A456-EF0CABDC127B}" type="presOf" srcId="{70E098D4-176C-4224-B13C-30AFF02A1204}" destId="{2ACA6814-35DC-4D43-A500-CBECF66F841F}" srcOrd="0" destOrd="0" presId="urn:microsoft.com/office/officeart/2005/8/layout/radial5"/>
    <dgm:cxn modelId="{6C8FB652-C64B-4171-BA89-EC718CA82C3A}" type="presOf" srcId="{0F9B0421-912D-45CD-BC4E-9018FE0AB96F}" destId="{F5070DC8-71BF-4704-B93E-041467537F10}" srcOrd="0" destOrd="0" presId="urn:microsoft.com/office/officeart/2005/8/layout/radial5"/>
    <dgm:cxn modelId="{03B60748-61C6-4057-8983-6C41BD9E8E7C}" type="presOf" srcId="{5F2306DB-781C-4692-BCA0-DA65477ED8D4}" destId="{E56B0FE4-E0EA-4A74-93B8-B2B58E554361}" srcOrd="1" destOrd="0" presId="urn:microsoft.com/office/officeart/2005/8/layout/radial5"/>
    <dgm:cxn modelId="{3A8E6DC0-B196-4FF5-9B65-F8D490FF2021}" type="presOf" srcId="{8D7C3BA7-8FE2-48F9-9CD1-C119D203959B}" destId="{BBDC8554-E6FC-4904-95C7-6FAFE7772D9E}" srcOrd="0" destOrd="0" presId="urn:microsoft.com/office/officeart/2005/8/layout/radial5"/>
    <dgm:cxn modelId="{FD358A68-B933-463C-B021-F683125C4454}" srcId="{615E54E7-5A05-4026-B8FA-42B9F644E317}" destId="{70E098D4-176C-4224-B13C-30AFF02A1204}" srcOrd="2" destOrd="0" parTransId="{DF9B57EF-9611-4C75-9930-F724F97DF60B}" sibTransId="{8B30AB49-9D17-493D-9966-C59A45323470}"/>
    <dgm:cxn modelId="{84D2BEF8-89AA-496C-B11D-9E5CA6EF1CD1}" srcId="{6A868630-1F3E-4838-B0DE-86EFFEB2CFF6}" destId="{615E54E7-5A05-4026-B8FA-42B9F644E317}" srcOrd="0" destOrd="0" parTransId="{79BE76FA-4774-4D92-B138-1E2B60D81CF1}" sibTransId="{C413A9A2-F326-407F-B192-D5BB9EC6EE39}"/>
    <dgm:cxn modelId="{037EA8F2-8FC7-422A-B519-88590062F1DE}" srcId="{615E54E7-5A05-4026-B8FA-42B9F644E317}" destId="{643B1B3C-6E13-4FD6-83FB-4D795DA2454C}" srcOrd="0" destOrd="0" parTransId="{8D7C3BA7-8FE2-48F9-9CD1-C119D203959B}" sibTransId="{0844F664-823A-4676-8FE8-D86C35C37749}"/>
    <dgm:cxn modelId="{9A110639-19C7-4BF0-9CBB-54C5439D2C9E}" type="presOf" srcId="{87B140CF-B9D0-401E-BF93-C47551F953F3}" destId="{FA491C89-AF23-46A1-A292-529A1529584C}" srcOrd="0" destOrd="0" presId="urn:microsoft.com/office/officeart/2005/8/layout/radial5"/>
    <dgm:cxn modelId="{2CC15042-D16D-4CE3-9F96-CF5D56DDFC9E}" type="presParOf" srcId="{516B58F9-7DCE-4B85-A6D1-20F3F36FD286}" destId="{E42BBCBD-4521-4505-BF56-601F2899A0E9}" srcOrd="0" destOrd="0" presId="urn:microsoft.com/office/officeart/2005/8/layout/radial5"/>
    <dgm:cxn modelId="{EFDBBE18-85EE-4CB3-BA2A-A887E3BE9994}" type="presParOf" srcId="{516B58F9-7DCE-4B85-A6D1-20F3F36FD286}" destId="{BBDC8554-E6FC-4904-95C7-6FAFE7772D9E}" srcOrd="1" destOrd="0" presId="urn:microsoft.com/office/officeart/2005/8/layout/radial5"/>
    <dgm:cxn modelId="{4E4231DF-09C7-483F-899F-AE2082CB862A}" type="presParOf" srcId="{BBDC8554-E6FC-4904-95C7-6FAFE7772D9E}" destId="{C3A9B627-F37F-481F-9B93-94944093E16E}" srcOrd="0" destOrd="0" presId="urn:microsoft.com/office/officeart/2005/8/layout/radial5"/>
    <dgm:cxn modelId="{0DB94C3F-95A4-44A3-BE9A-83973A341DAD}" type="presParOf" srcId="{516B58F9-7DCE-4B85-A6D1-20F3F36FD286}" destId="{6EBE18E2-6D8E-4D0E-9F9E-3CA01E227074}" srcOrd="2" destOrd="0" presId="urn:microsoft.com/office/officeart/2005/8/layout/radial5"/>
    <dgm:cxn modelId="{D1915A1F-3B6D-490C-B555-05B8F9B0AB12}" type="presParOf" srcId="{516B58F9-7DCE-4B85-A6D1-20F3F36FD286}" destId="{448EBAEC-F2E8-4635-92A8-E9435EEA83ED}" srcOrd="3" destOrd="0" presId="urn:microsoft.com/office/officeart/2005/8/layout/radial5"/>
    <dgm:cxn modelId="{17339FD8-6F63-4A1E-A151-9379B2026D0E}" type="presParOf" srcId="{448EBAEC-F2E8-4635-92A8-E9435EEA83ED}" destId="{E56B0FE4-E0EA-4A74-93B8-B2B58E554361}" srcOrd="0" destOrd="0" presId="urn:microsoft.com/office/officeart/2005/8/layout/radial5"/>
    <dgm:cxn modelId="{EC3CC580-A305-4035-B663-54B064049F99}" type="presParOf" srcId="{516B58F9-7DCE-4B85-A6D1-20F3F36FD286}" destId="{F5070DC8-71BF-4704-B93E-041467537F10}" srcOrd="4" destOrd="0" presId="urn:microsoft.com/office/officeart/2005/8/layout/radial5"/>
    <dgm:cxn modelId="{89E20D8D-BD28-4997-8E41-7AACDCE6158C}" type="presParOf" srcId="{516B58F9-7DCE-4B85-A6D1-20F3F36FD286}" destId="{BA616C90-8458-4A40-A3FF-3D1DC89BEBFE}" srcOrd="5" destOrd="0" presId="urn:microsoft.com/office/officeart/2005/8/layout/radial5"/>
    <dgm:cxn modelId="{BD87651C-C595-4C04-A11E-830C4326684B}" type="presParOf" srcId="{BA616C90-8458-4A40-A3FF-3D1DC89BEBFE}" destId="{841C3830-0E87-4745-B1DE-6B36E3CBD17E}" srcOrd="0" destOrd="0" presId="urn:microsoft.com/office/officeart/2005/8/layout/radial5"/>
    <dgm:cxn modelId="{D96C729A-2438-48F2-B336-D489944A24D0}" type="presParOf" srcId="{516B58F9-7DCE-4B85-A6D1-20F3F36FD286}" destId="{2ACA6814-35DC-4D43-A500-CBECF66F841F}" srcOrd="6" destOrd="0" presId="urn:microsoft.com/office/officeart/2005/8/layout/radial5"/>
    <dgm:cxn modelId="{656DC569-8E21-4CF4-BB74-01FF2DD34F0C}" type="presParOf" srcId="{516B58F9-7DCE-4B85-A6D1-20F3F36FD286}" destId="{8BFCDCF8-7200-4F32-BAA5-E9D242BE753E}" srcOrd="7" destOrd="0" presId="urn:microsoft.com/office/officeart/2005/8/layout/radial5"/>
    <dgm:cxn modelId="{FA0CA821-8792-45BC-916A-8DF1F59080FB}" type="presParOf" srcId="{8BFCDCF8-7200-4F32-BAA5-E9D242BE753E}" destId="{C85CF7B1-2FC6-4A23-AC17-476710C3E792}" srcOrd="0" destOrd="0" presId="urn:microsoft.com/office/officeart/2005/8/layout/radial5"/>
    <dgm:cxn modelId="{316B446E-B5F8-4288-8E89-5D504AD61C0C}" type="presParOf" srcId="{516B58F9-7DCE-4B85-A6D1-20F3F36FD286}" destId="{FA491C89-AF23-46A1-A292-529A1529584C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2BBCBD-4521-4505-BF56-601F2899A0E9}">
      <dsp:nvSpPr>
        <dsp:cNvPr id="0" name=""/>
        <dsp:cNvSpPr/>
      </dsp:nvSpPr>
      <dsp:spPr>
        <a:xfrm>
          <a:off x="3885937" y="1985852"/>
          <a:ext cx="2223943" cy="1662659"/>
        </a:xfrm>
        <a:prstGeom prst="ellipse">
          <a:avLst/>
        </a:prstGeom>
        <a:solidFill>
          <a:srgbClr val="6633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অনুমিত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শর্তসমূহ</a:t>
          </a:r>
          <a:endParaRPr lang="en-US" sz="3200" kern="1200" dirty="0"/>
        </a:p>
      </dsp:txBody>
      <dsp:txXfrm>
        <a:off x="4211626" y="2229343"/>
        <a:ext cx="1572565" cy="1175677"/>
      </dsp:txXfrm>
    </dsp:sp>
    <dsp:sp modelId="{BBDC8554-E6FC-4904-95C7-6FAFE7772D9E}">
      <dsp:nvSpPr>
        <dsp:cNvPr id="0" name=""/>
        <dsp:cNvSpPr/>
      </dsp:nvSpPr>
      <dsp:spPr>
        <a:xfrm rot="16313447">
          <a:off x="4947862" y="1448141"/>
          <a:ext cx="255450" cy="5819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4984915" y="1602825"/>
        <a:ext cx="178815" cy="349162"/>
      </dsp:txXfrm>
    </dsp:sp>
    <dsp:sp modelId="{6EBE18E2-6D8E-4D0E-9F9E-3CA01E227074}">
      <dsp:nvSpPr>
        <dsp:cNvPr id="0" name=""/>
        <dsp:cNvSpPr/>
      </dsp:nvSpPr>
      <dsp:spPr>
        <a:xfrm>
          <a:off x="3601287" y="-27226"/>
          <a:ext cx="2930479" cy="1531726"/>
        </a:xfrm>
        <a:prstGeom prst="ellipse">
          <a:avLst/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/>
            <a:t>১।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তিন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খাতবিশিষ্ঠ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অর্থনীতি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বিবেচ্য</a:t>
          </a:r>
          <a:r>
            <a:rPr lang="en-US" sz="2000" kern="1200" dirty="0" smtClean="0"/>
            <a:t> </a:t>
          </a:r>
          <a:endParaRPr lang="en-US" sz="2000" kern="1200" dirty="0"/>
        </a:p>
      </dsp:txBody>
      <dsp:txXfrm>
        <a:off x="4030446" y="197090"/>
        <a:ext cx="2072161" cy="1083094"/>
      </dsp:txXfrm>
    </dsp:sp>
    <dsp:sp modelId="{448EBAEC-F2E8-4635-92A8-E9435EEA83ED}">
      <dsp:nvSpPr>
        <dsp:cNvPr id="0" name=""/>
        <dsp:cNvSpPr/>
      </dsp:nvSpPr>
      <dsp:spPr>
        <a:xfrm rot="669173">
          <a:off x="6210410" y="2799278"/>
          <a:ext cx="345102" cy="5819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6211388" y="2905652"/>
        <a:ext cx="241571" cy="349162"/>
      </dsp:txXfrm>
    </dsp:sp>
    <dsp:sp modelId="{F5070DC8-71BF-4704-B93E-041467537F10}">
      <dsp:nvSpPr>
        <dsp:cNvPr id="0" name=""/>
        <dsp:cNvSpPr/>
      </dsp:nvSpPr>
      <dsp:spPr>
        <a:xfrm>
          <a:off x="6681152" y="2304243"/>
          <a:ext cx="2503423" cy="2183135"/>
        </a:xfrm>
        <a:prstGeom prst="ellipse">
          <a:avLst/>
        </a:prstGeom>
        <a:solidFill>
          <a:srgbClr val="8000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/>
            <a:t>২।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স্বল্পকাল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বিবেচ্য</a:t>
          </a:r>
          <a:r>
            <a:rPr lang="en-US" sz="2000" kern="1200" dirty="0" smtClean="0"/>
            <a:t> </a:t>
          </a:r>
          <a:endParaRPr lang="en-US" sz="2000" b="1" kern="1200" dirty="0"/>
        </a:p>
      </dsp:txBody>
      <dsp:txXfrm>
        <a:off x="7047770" y="2623956"/>
        <a:ext cx="1770187" cy="1543709"/>
      </dsp:txXfrm>
    </dsp:sp>
    <dsp:sp modelId="{BA616C90-8458-4A40-A3FF-3D1DC89BEBFE}">
      <dsp:nvSpPr>
        <dsp:cNvPr id="0" name=""/>
        <dsp:cNvSpPr/>
      </dsp:nvSpPr>
      <dsp:spPr>
        <a:xfrm rot="5861717">
          <a:off x="4671406" y="3666150"/>
          <a:ext cx="344946" cy="5819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 rot="10800000">
        <a:off x="4730076" y="3731261"/>
        <a:ext cx="241462" cy="349162"/>
      </dsp:txXfrm>
    </dsp:sp>
    <dsp:sp modelId="{2ACA6814-35DC-4D43-A500-CBECF66F841F}">
      <dsp:nvSpPr>
        <dsp:cNvPr id="0" name=""/>
        <dsp:cNvSpPr/>
      </dsp:nvSpPr>
      <dsp:spPr>
        <a:xfrm>
          <a:off x="3509651" y="4282336"/>
          <a:ext cx="2308149" cy="2016102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/>
            <a:t>৩</a:t>
          </a:r>
          <a:r>
            <a:rPr lang="bn-IN" sz="2000" kern="1200" baseline="0" dirty="0" smtClean="0"/>
            <a:t> ।</a:t>
          </a:r>
          <a:r>
            <a:rPr lang="en-US" sz="2000" kern="1200" baseline="0" dirty="0" smtClean="0"/>
            <a:t> </a:t>
          </a:r>
          <a:r>
            <a:rPr lang="en-US" sz="2000" kern="1200" baseline="0" dirty="0" err="1" smtClean="0"/>
            <a:t>আর্থিক</a:t>
          </a:r>
          <a:r>
            <a:rPr lang="en-US" sz="2000" kern="1200" baseline="0" dirty="0" smtClean="0"/>
            <a:t> </a:t>
          </a:r>
          <a:r>
            <a:rPr lang="en-US" sz="2000" kern="1200" baseline="0" dirty="0" err="1" smtClean="0"/>
            <a:t>মজুরী</a:t>
          </a:r>
          <a:r>
            <a:rPr lang="en-US" sz="2000" kern="1200" baseline="0" dirty="0" smtClean="0"/>
            <a:t> ও </a:t>
          </a:r>
          <a:r>
            <a:rPr lang="en-US" sz="2000" kern="1200" baseline="0" dirty="0" err="1" smtClean="0"/>
            <a:t>দামস্তর</a:t>
          </a:r>
          <a:r>
            <a:rPr lang="en-US" sz="2000" kern="1200" baseline="0" dirty="0" smtClean="0"/>
            <a:t> </a:t>
          </a:r>
          <a:r>
            <a:rPr lang="en-US" sz="2000" kern="1200" baseline="0" dirty="0" err="1" smtClean="0"/>
            <a:t>স্থির</a:t>
          </a:r>
          <a:r>
            <a:rPr lang="en-US" sz="2000" kern="1200" baseline="0" dirty="0" smtClean="0"/>
            <a:t> ।</a:t>
          </a:r>
          <a:endParaRPr lang="en-US" sz="2000" kern="1200" dirty="0"/>
        </a:p>
      </dsp:txBody>
      <dsp:txXfrm>
        <a:off x="3847672" y="4577587"/>
        <a:ext cx="1632107" cy="1425600"/>
      </dsp:txXfrm>
    </dsp:sp>
    <dsp:sp modelId="{8BFCDCF8-7200-4F32-BAA5-E9D242BE753E}">
      <dsp:nvSpPr>
        <dsp:cNvPr id="0" name=""/>
        <dsp:cNvSpPr/>
      </dsp:nvSpPr>
      <dsp:spPr>
        <a:xfrm rot="10429560">
          <a:off x="3356665" y="2683010"/>
          <a:ext cx="383556" cy="5819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 rot="10800000">
        <a:off x="3471398" y="2793209"/>
        <a:ext cx="268489" cy="349162"/>
      </dsp:txXfrm>
    </dsp:sp>
    <dsp:sp modelId="{FA491C89-AF23-46A1-A292-529A1529584C}">
      <dsp:nvSpPr>
        <dsp:cNvPr id="0" name=""/>
        <dsp:cNvSpPr/>
      </dsp:nvSpPr>
      <dsp:spPr>
        <a:xfrm>
          <a:off x="949213" y="2309846"/>
          <a:ext cx="2240610" cy="1648233"/>
        </a:xfrm>
        <a:prstGeom prst="ellipse">
          <a:avLst/>
        </a:prstGeom>
        <a:solidFill>
          <a:schemeClr val="accent5"/>
        </a:solidFill>
        <a:ln w="12700" cap="flat" cmpd="sng" algn="ctr">
          <a:solidFill>
            <a:schemeClr val="accent5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800" kern="1200" dirty="0" smtClean="0"/>
            <a:t>৪</a:t>
          </a:r>
          <a:r>
            <a:rPr lang="bn-IN" sz="1800" kern="1200" baseline="0" dirty="0" smtClean="0"/>
            <a:t> । </a:t>
          </a:r>
          <a:r>
            <a:rPr lang="en-US" sz="1800" kern="1200" baseline="0" dirty="0" err="1" smtClean="0"/>
            <a:t>বিনিয়োগ</a:t>
          </a:r>
          <a:r>
            <a:rPr lang="en-US" sz="1800" kern="1200" baseline="0" dirty="0" smtClean="0"/>
            <a:t> ও </a:t>
          </a:r>
          <a:r>
            <a:rPr lang="en-US" sz="1800" kern="1200" baseline="0" dirty="0" err="1" smtClean="0"/>
            <a:t>সরকারী</a:t>
          </a:r>
          <a:r>
            <a:rPr lang="en-US" sz="1800" kern="1200" baseline="0" dirty="0" smtClean="0"/>
            <a:t> </a:t>
          </a:r>
          <a:r>
            <a:rPr lang="en-US" sz="1800" kern="1200" baseline="0" dirty="0" err="1" smtClean="0"/>
            <a:t>ব্যয়</a:t>
          </a:r>
          <a:r>
            <a:rPr lang="en-US" sz="1800" kern="1200" baseline="0" dirty="0" smtClean="0"/>
            <a:t> </a:t>
          </a:r>
          <a:r>
            <a:rPr lang="en-US" sz="1800" kern="1200" baseline="0" dirty="0" err="1" smtClean="0"/>
            <a:t>স্বয়ম্ভূত</a:t>
          </a:r>
          <a:r>
            <a:rPr lang="en-US" sz="1800" kern="1200" baseline="0" dirty="0" smtClean="0"/>
            <a:t>। </a:t>
          </a:r>
          <a:r>
            <a:rPr lang="bn-IN" sz="1800" kern="1200" baseline="0" dirty="0" smtClean="0"/>
            <a:t> </a:t>
          </a:r>
          <a:endParaRPr lang="en-US" sz="1800" kern="1200" dirty="0"/>
        </a:p>
      </dsp:txBody>
      <dsp:txXfrm>
        <a:off x="1277343" y="2551224"/>
        <a:ext cx="1584350" cy="11654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07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1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54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5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39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95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00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61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5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4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7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AAABD-1F16-4F1F-95D7-47DA86E6303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63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744" y="728662"/>
            <a:ext cx="5473521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52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90919" y="154545"/>
            <a:ext cx="8500056" cy="12750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সরকারি ব</a:t>
            </a:r>
            <a:r>
              <a:rPr lang="en-US" sz="3200" dirty="0" err="1" smtClean="0"/>
              <a:t>্য</a:t>
            </a:r>
            <a:r>
              <a:rPr lang="bn-IN" sz="3200" dirty="0" smtClean="0"/>
              <a:t>য়ের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পরিবর্তনের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ফলে</a:t>
            </a:r>
            <a:r>
              <a:rPr lang="en-US" sz="3200" dirty="0" smtClean="0"/>
              <a:t> </a:t>
            </a:r>
            <a:r>
              <a:rPr lang="en-US" sz="3200" dirty="0" err="1" smtClean="0"/>
              <a:t>ভারসাম্য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জাতীয়</a:t>
            </a:r>
            <a:r>
              <a:rPr lang="en-US" sz="3200" dirty="0" smtClean="0"/>
              <a:t> </a:t>
            </a:r>
            <a:r>
              <a:rPr lang="en-US" sz="3200" dirty="0" err="1" smtClean="0"/>
              <a:t>আয়ের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পরিবর্তন</a:t>
            </a:r>
            <a:r>
              <a:rPr lang="en-US" sz="3200" dirty="0" smtClean="0"/>
              <a:t> </a:t>
            </a:r>
            <a:r>
              <a:rPr lang="en-US" sz="3200" dirty="0" err="1" smtClean="0"/>
              <a:t>গা</a:t>
            </a:r>
            <a:r>
              <a:rPr lang="bn-IN" sz="3200" dirty="0" smtClean="0"/>
              <a:t>ণি</a:t>
            </a:r>
            <a:r>
              <a:rPr lang="en-US" sz="3200" dirty="0" err="1" smtClean="0"/>
              <a:t>তিক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মডেল</a:t>
            </a:r>
            <a:r>
              <a:rPr lang="bn-IN" sz="3200" dirty="0" smtClean="0"/>
              <a:t> 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682580" y="1545465"/>
            <a:ext cx="11062952" cy="5312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এখানে , সরকারী ব্যয়</a:t>
            </a:r>
            <a:r>
              <a:rPr lang="en-US" sz="2800" dirty="0" smtClean="0"/>
              <a:t> ( G</a:t>
            </a:r>
            <a:r>
              <a:rPr lang="bn-IN" sz="2800" dirty="0" smtClean="0"/>
              <a:t> </a:t>
            </a:r>
            <a:r>
              <a:rPr lang="en-US" sz="2800" dirty="0" smtClean="0"/>
              <a:t>) 10 </a:t>
            </a:r>
            <a:r>
              <a:rPr lang="bn-IN" sz="2800" dirty="0" smtClean="0"/>
              <a:t>থেকে  </a:t>
            </a:r>
            <a:r>
              <a:rPr lang="en-US" sz="2800" dirty="0" smtClean="0"/>
              <a:t>20</a:t>
            </a:r>
            <a:r>
              <a:rPr lang="bn-IN" sz="2800" dirty="0" smtClean="0"/>
              <a:t> হলে ভারসাম্য </a:t>
            </a:r>
            <a:r>
              <a:rPr lang="en-US" sz="2800" dirty="0" err="1" smtClean="0"/>
              <a:t>আয়স্তর</a:t>
            </a:r>
            <a:r>
              <a:rPr lang="en-US" sz="2800" dirty="0" smtClean="0"/>
              <a:t> AD = AS</a:t>
            </a:r>
          </a:p>
          <a:p>
            <a:pPr algn="ctr"/>
            <a:r>
              <a:rPr lang="en-US" sz="2800" dirty="0" err="1" smtClean="0"/>
              <a:t>সুতরাং</a:t>
            </a:r>
            <a:r>
              <a:rPr lang="en-US" sz="2800" dirty="0" smtClean="0"/>
              <a:t> , </a:t>
            </a:r>
            <a:r>
              <a:rPr lang="en-US" sz="2800" dirty="0" err="1" smtClean="0"/>
              <a:t>ভারসাম্য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আয়</a:t>
            </a:r>
            <a:r>
              <a:rPr lang="en-US" sz="2800" dirty="0" smtClean="0"/>
              <a:t> Y = C + I + G  </a:t>
            </a:r>
          </a:p>
          <a:p>
            <a:pPr algn="ctr"/>
            <a:r>
              <a:rPr lang="en-US" sz="2800" dirty="0" err="1" smtClean="0"/>
              <a:t>মনেকরি</a:t>
            </a:r>
            <a:r>
              <a:rPr lang="en-US" sz="2800" dirty="0" smtClean="0"/>
              <a:t> ,  C = 10 + 0.5 Y , I =  , G = 20</a:t>
            </a:r>
          </a:p>
          <a:p>
            <a:pPr algn="ctr"/>
            <a:r>
              <a:rPr lang="en-US" sz="2800" dirty="0" err="1" smtClean="0"/>
              <a:t>বা,Y</a:t>
            </a:r>
            <a:r>
              <a:rPr lang="en-US" sz="2800" dirty="0" smtClean="0"/>
              <a:t> = 10 + 0.5Y + 10 + 20</a:t>
            </a:r>
          </a:p>
          <a:p>
            <a:pPr algn="ctr"/>
            <a:r>
              <a:rPr lang="en-US" sz="2800" dirty="0" err="1" smtClean="0"/>
              <a:t>বা</a:t>
            </a:r>
            <a:r>
              <a:rPr lang="en-US" sz="2800" dirty="0" smtClean="0"/>
              <a:t> , Y = 40 + 0.5Y </a:t>
            </a:r>
          </a:p>
          <a:p>
            <a:pPr algn="ctr"/>
            <a:r>
              <a:rPr lang="en-US" sz="2800" dirty="0" err="1" smtClean="0"/>
              <a:t>বা</a:t>
            </a:r>
            <a:r>
              <a:rPr lang="en-US" sz="2800" dirty="0" smtClean="0"/>
              <a:t> , Y – 0.5Y =  40</a:t>
            </a:r>
          </a:p>
          <a:p>
            <a:pPr algn="ctr"/>
            <a:r>
              <a:rPr lang="en-US" sz="2800" dirty="0" err="1" smtClean="0"/>
              <a:t>বা</a:t>
            </a:r>
            <a:r>
              <a:rPr lang="en-US" sz="2800" dirty="0" smtClean="0"/>
              <a:t> , 0.5Y = 40</a:t>
            </a:r>
          </a:p>
          <a:p>
            <a:pPr algn="ctr"/>
            <a:r>
              <a:rPr lang="en-US" sz="2800" dirty="0" smtClean="0"/>
              <a:t>Y = 80 </a:t>
            </a:r>
          </a:p>
          <a:p>
            <a:pPr algn="ctr"/>
            <a:r>
              <a:rPr lang="en-US" sz="2800" dirty="0" err="1" smtClean="0"/>
              <a:t>ভারসাম্য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আয়স্তর</a:t>
            </a:r>
            <a:r>
              <a:rPr lang="en-US" sz="2800" dirty="0" smtClean="0"/>
              <a:t> = 80</a:t>
            </a:r>
          </a:p>
          <a:p>
            <a:pPr algn="ctr"/>
            <a:r>
              <a:rPr lang="en-US" sz="2800" dirty="0" err="1" smtClean="0"/>
              <a:t>সরকারি</a:t>
            </a:r>
            <a:r>
              <a:rPr lang="en-US" sz="2800" dirty="0" smtClean="0"/>
              <a:t> </a:t>
            </a:r>
            <a:r>
              <a:rPr lang="en-US" sz="2800" dirty="0" err="1" smtClean="0"/>
              <a:t>ব্যয়</a:t>
            </a:r>
            <a:r>
              <a:rPr lang="en-US" sz="2800" dirty="0" smtClean="0"/>
              <a:t> ( G )  ১০ </a:t>
            </a:r>
            <a:r>
              <a:rPr lang="en-US" sz="2800" dirty="0" err="1" smtClean="0"/>
              <a:t>একক</a:t>
            </a:r>
            <a:r>
              <a:rPr lang="en-US" sz="2800" dirty="0" smtClean="0"/>
              <a:t> </a:t>
            </a:r>
            <a:r>
              <a:rPr lang="en-US" sz="2800" dirty="0" err="1" smtClean="0"/>
              <a:t>বৃদ্ধি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করলে</a:t>
            </a:r>
            <a:r>
              <a:rPr lang="en-US" sz="2800" dirty="0" smtClean="0"/>
              <a:t> </a:t>
            </a:r>
            <a:r>
              <a:rPr lang="en-US" sz="2800" dirty="0" err="1" smtClean="0"/>
              <a:t>জাতীয়</a:t>
            </a:r>
            <a:r>
              <a:rPr lang="en-US" sz="2800" dirty="0" smtClean="0"/>
              <a:t> </a:t>
            </a:r>
            <a:r>
              <a:rPr lang="en-US" sz="2800" dirty="0" err="1" smtClean="0"/>
              <a:t>আয়</a:t>
            </a:r>
            <a:r>
              <a:rPr lang="en-US" sz="2800" dirty="0" smtClean="0"/>
              <a:t> ( Y )  </a:t>
            </a:r>
            <a:r>
              <a:rPr lang="en-US" sz="2800" dirty="0" err="1" smtClean="0"/>
              <a:t>বৃদ্ধি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পায়</a:t>
            </a:r>
            <a:r>
              <a:rPr lang="en-US" sz="2800" dirty="0" smtClean="0"/>
              <a:t> ২০ </a:t>
            </a:r>
            <a:r>
              <a:rPr lang="en-US" sz="2800" dirty="0" err="1" smtClean="0"/>
              <a:t>একক</a:t>
            </a:r>
            <a:r>
              <a:rPr lang="en-US" sz="2800" dirty="0" smtClean="0"/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18987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7516" y="159397"/>
            <a:ext cx="583413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রেখা চিত্রের সাহায্যে উপস্থাপন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014432" y="1216062"/>
            <a:ext cx="5975797" cy="54348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 rot="16200000">
            <a:off x="5186966" y="3615741"/>
            <a:ext cx="4572001" cy="17386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7437550" y="5892083"/>
            <a:ext cx="4063284" cy="141666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8937889">
            <a:off x="6810717" y="4185012"/>
            <a:ext cx="4809890" cy="168519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437548" y="4269271"/>
            <a:ext cx="3019268" cy="843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7484649" y="3798854"/>
            <a:ext cx="3035365" cy="8378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7472966" y="3393511"/>
            <a:ext cx="3152104" cy="727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9469192" y="4121240"/>
            <a:ext cx="0" cy="1841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9988164" y="3515932"/>
            <a:ext cx="1" cy="24952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9276311" y="5890513"/>
            <a:ext cx="45236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</a:t>
            </a:r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888024" y="5891439"/>
            <a:ext cx="4523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064341" y="5809931"/>
            <a:ext cx="3882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0424739" y="2065665"/>
            <a:ext cx="11063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45 = AS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0458844" y="3986924"/>
            <a:ext cx="348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636366" y="3117195"/>
            <a:ext cx="410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en-US" sz="11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endParaRPr lang="en-US" sz="1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0347956" y="3117195"/>
            <a:ext cx="17556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+ I + G=SD 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0491902" y="3547666"/>
            <a:ext cx="7857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+ I 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407605" y="4396802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668291" y="4427039"/>
            <a:ext cx="8499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+ I</a:t>
            </a:r>
            <a:r>
              <a:rPr lang="en-U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</a:t>
            </a:r>
            <a:endParaRPr lang="en-US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039491" y="4919339"/>
            <a:ext cx="3321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098452" y="3702673"/>
            <a:ext cx="410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en-US" sz="11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n-US" sz="1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939033" y="1292400"/>
            <a:ext cx="15135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AS, C , I , G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1245159" y="5950517"/>
            <a:ext cx="3353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69457" y="1216062"/>
            <a:ext cx="5589904" cy="54348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চিত্রে</a:t>
            </a:r>
            <a:r>
              <a:rPr lang="en-US" sz="2000" dirty="0" smtClean="0"/>
              <a:t> </a:t>
            </a:r>
            <a:r>
              <a:rPr lang="en-US" sz="2000" dirty="0" err="1" smtClean="0"/>
              <a:t>ভূমি</a:t>
            </a:r>
            <a:r>
              <a:rPr lang="en-US" sz="2000" dirty="0" smtClean="0"/>
              <a:t> </a:t>
            </a:r>
            <a:r>
              <a:rPr lang="en-US" sz="2000" dirty="0" err="1" smtClean="0"/>
              <a:t>অক্ষে</a:t>
            </a:r>
            <a:r>
              <a:rPr lang="en-US" sz="2000" dirty="0" smtClean="0"/>
              <a:t> </a:t>
            </a:r>
            <a:r>
              <a:rPr lang="en-US" sz="2000" dirty="0" err="1" smtClean="0"/>
              <a:t>আয়</a:t>
            </a:r>
            <a:r>
              <a:rPr lang="en-US" sz="2000" dirty="0" smtClean="0"/>
              <a:t> , </a:t>
            </a:r>
            <a:r>
              <a:rPr lang="en-US" sz="2000" dirty="0" err="1" smtClean="0"/>
              <a:t>লম্ব</a:t>
            </a:r>
            <a:r>
              <a:rPr lang="en-US" sz="2000" dirty="0" smtClean="0"/>
              <a:t> </a:t>
            </a:r>
            <a:r>
              <a:rPr lang="en-US" sz="2000" dirty="0" err="1" smtClean="0"/>
              <a:t>অক্ষে</a:t>
            </a:r>
            <a:r>
              <a:rPr lang="en-US" sz="2000" dirty="0" smtClean="0"/>
              <a:t> </a:t>
            </a:r>
            <a:r>
              <a:rPr lang="en-US" sz="2000" dirty="0" err="1" smtClean="0"/>
              <a:t>ভোগ</a:t>
            </a:r>
            <a:r>
              <a:rPr lang="en-US" sz="2000" dirty="0" smtClean="0"/>
              <a:t> </a:t>
            </a:r>
            <a:r>
              <a:rPr lang="en-US" sz="2000" dirty="0" err="1" smtClean="0"/>
              <a:t>বিনিয়োগ</a:t>
            </a:r>
            <a:r>
              <a:rPr lang="en-US" sz="2000" dirty="0" smtClean="0"/>
              <a:t> , </a:t>
            </a:r>
            <a:r>
              <a:rPr lang="en-US" sz="2000" dirty="0" err="1" smtClean="0"/>
              <a:t>সরকারি</a:t>
            </a:r>
            <a:r>
              <a:rPr lang="en-US" sz="2000" dirty="0" smtClean="0"/>
              <a:t> </a:t>
            </a:r>
            <a:r>
              <a:rPr lang="en-US" sz="2000" dirty="0" err="1" smtClean="0"/>
              <a:t>ব্যয়</a:t>
            </a:r>
            <a:r>
              <a:rPr lang="en-US" sz="2000" dirty="0" smtClean="0"/>
              <a:t> ,</a:t>
            </a:r>
            <a:r>
              <a:rPr lang="en-US" sz="2000" dirty="0" err="1" smtClean="0"/>
              <a:t>তথা</a:t>
            </a:r>
            <a:r>
              <a:rPr lang="en-US" sz="2000" dirty="0" smtClean="0"/>
              <a:t> </a:t>
            </a:r>
            <a:r>
              <a:rPr lang="en-US" sz="2000" dirty="0" err="1" smtClean="0"/>
              <a:t>সামগ্রিক</a:t>
            </a:r>
            <a:r>
              <a:rPr lang="en-US" sz="2000" dirty="0" smtClean="0"/>
              <a:t> </a:t>
            </a:r>
            <a:r>
              <a:rPr lang="en-US" sz="2000" dirty="0" err="1" smtClean="0"/>
              <a:t>চাহিদা</a:t>
            </a:r>
            <a:r>
              <a:rPr lang="en-US" sz="2000" dirty="0" smtClean="0"/>
              <a:t>  ( AD ) </a:t>
            </a:r>
            <a:r>
              <a:rPr lang="en-US" sz="2000" dirty="0" err="1" smtClean="0"/>
              <a:t>এবং</a:t>
            </a:r>
            <a:r>
              <a:rPr lang="en-US" sz="2000" dirty="0" smtClean="0"/>
              <a:t> </a:t>
            </a:r>
            <a:r>
              <a:rPr lang="en-US" sz="2000" dirty="0" err="1" smtClean="0"/>
              <a:t>সামগ্রিক</a:t>
            </a:r>
            <a:r>
              <a:rPr lang="en-US" sz="2000" dirty="0" smtClean="0"/>
              <a:t> </a:t>
            </a:r>
            <a:r>
              <a:rPr lang="en-US" sz="2000" dirty="0" err="1" smtClean="0"/>
              <a:t>যোগান</a:t>
            </a:r>
            <a:r>
              <a:rPr lang="en-US" sz="2000" dirty="0" smtClean="0"/>
              <a:t>  ( AS ) </a:t>
            </a:r>
            <a:r>
              <a:rPr lang="en-US" sz="2000" dirty="0" err="1" smtClean="0"/>
              <a:t>নির্দেশ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করা</a:t>
            </a:r>
            <a:r>
              <a:rPr lang="en-US" sz="2000" dirty="0" smtClean="0"/>
              <a:t> </a:t>
            </a:r>
            <a:r>
              <a:rPr lang="en-US" sz="2000" dirty="0" err="1" smtClean="0"/>
              <a:t>হয়</a:t>
            </a:r>
            <a:r>
              <a:rPr lang="en-US" sz="2000" dirty="0" smtClean="0"/>
              <a:t> ।  a = </a:t>
            </a:r>
            <a:r>
              <a:rPr lang="en-US" sz="2000" dirty="0" err="1" smtClean="0"/>
              <a:t>ছেদক</a:t>
            </a:r>
            <a:r>
              <a:rPr lang="en-US" sz="2000" dirty="0" smtClean="0"/>
              <a:t> </a:t>
            </a:r>
            <a:r>
              <a:rPr lang="en-US" sz="2000" dirty="0" err="1" smtClean="0"/>
              <a:t>যা</a:t>
            </a:r>
            <a:r>
              <a:rPr lang="en-US" sz="2000" dirty="0" smtClean="0"/>
              <a:t> </a:t>
            </a:r>
            <a:r>
              <a:rPr lang="en-US" sz="2000" dirty="0" err="1" smtClean="0"/>
              <a:t>স্বয়ম্ভূত</a:t>
            </a:r>
            <a:r>
              <a:rPr lang="en-US" sz="2000" dirty="0" smtClean="0"/>
              <a:t> </a:t>
            </a:r>
            <a:r>
              <a:rPr lang="en-US" sz="2000" dirty="0" err="1" smtClean="0"/>
              <a:t>ভোগ</a:t>
            </a:r>
            <a:r>
              <a:rPr lang="en-US" sz="2000" dirty="0" smtClean="0"/>
              <a:t> , I0 </a:t>
            </a:r>
            <a:r>
              <a:rPr lang="en-US" sz="2000" dirty="0" err="1" smtClean="0"/>
              <a:t>স্বয়ম্ভূত</a:t>
            </a:r>
            <a:r>
              <a:rPr lang="en-US" sz="2000" dirty="0" smtClean="0"/>
              <a:t> </a:t>
            </a:r>
            <a:r>
              <a:rPr lang="en-US" sz="2000" dirty="0" err="1" smtClean="0"/>
              <a:t>বিনিয়োগ</a:t>
            </a:r>
            <a:r>
              <a:rPr lang="en-US" sz="2000" dirty="0" smtClean="0"/>
              <a:t> </a:t>
            </a:r>
            <a:r>
              <a:rPr lang="en-US" sz="2000" dirty="0" err="1" smtClean="0"/>
              <a:t>এবং</a:t>
            </a:r>
            <a:r>
              <a:rPr lang="en-US" sz="2000" dirty="0" smtClean="0"/>
              <a:t> (45 ) </a:t>
            </a:r>
            <a:r>
              <a:rPr lang="en-US" sz="2000" dirty="0" err="1" smtClean="0"/>
              <a:t>রেখাকে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সামগ্রিক</a:t>
            </a:r>
            <a:r>
              <a:rPr lang="en-US" sz="2000" dirty="0" smtClean="0"/>
              <a:t> </a:t>
            </a:r>
            <a:r>
              <a:rPr lang="en-US" sz="2000" dirty="0" err="1" smtClean="0"/>
              <a:t>যোগান</a:t>
            </a:r>
            <a:r>
              <a:rPr lang="en-US" sz="2000" dirty="0" smtClean="0"/>
              <a:t> AS </a:t>
            </a:r>
            <a:r>
              <a:rPr lang="en-US" sz="2000" dirty="0" err="1" smtClean="0"/>
              <a:t>হিসেবে</a:t>
            </a:r>
            <a:r>
              <a:rPr lang="en-US" sz="2000" dirty="0" smtClean="0"/>
              <a:t> </a:t>
            </a:r>
            <a:r>
              <a:rPr lang="en-US" sz="2000" dirty="0" err="1" smtClean="0"/>
              <a:t>দেখানো</a:t>
            </a:r>
            <a:r>
              <a:rPr lang="en-US" sz="2000" dirty="0" smtClean="0"/>
              <a:t> </a:t>
            </a:r>
            <a:r>
              <a:rPr lang="en-US" sz="2000" dirty="0" err="1" smtClean="0"/>
              <a:t>হয়েছে</a:t>
            </a:r>
            <a:r>
              <a:rPr lang="en-US" sz="2000" dirty="0" smtClean="0"/>
              <a:t> । </a:t>
            </a:r>
            <a:r>
              <a:rPr lang="en-US" sz="2000" dirty="0" err="1" smtClean="0"/>
              <a:t>চিত্রানু্যায়ী</a:t>
            </a:r>
            <a:r>
              <a:rPr lang="en-US" sz="2000" dirty="0" smtClean="0"/>
              <a:t>  (b) </a:t>
            </a:r>
            <a:r>
              <a:rPr lang="en-US" sz="2000" dirty="0" err="1" smtClean="0"/>
              <a:t>বিন্দু</a:t>
            </a:r>
            <a:r>
              <a:rPr lang="en-US" sz="2000" dirty="0" smtClean="0"/>
              <a:t> </a:t>
            </a:r>
            <a:r>
              <a:rPr lang="en-US" sz="2000" dirty="0" err="1" smtClean="0"/>
              <a:t>ব্রেক</a:t>
            </a:r>
            <a:r>
              <a:rPr lang="en-US" sz="2000" dirty="0" smtClean="0"/>
              <a:t> </a:t>
            </a:r>
            <a:r>
              <a:rPr lang="en-US" sz="2000" dirty="0" err="1" smtClean="0"/>
              <a:t>ইভেন</a:t>
            </a:r>
            <a:r>
              <a:rPr lang="en-US" sz="2000" dirty="0" smtClean="0"/>
              <a:t> </a:t>
            </a:r>
            <a:r>
              <a:rPr lang="en-US" sz="2000" dirty="0" err="1" smtClean="0"/>
              <a:t>পয়েন্ট</a:t>
            </a:r>
            <a:r>
              <a:rPr lang="en-US" sz="2000" dirty="0" smtClean="0"/>
              <a:t>  ( Break even </a:t>
            </a:r>
            <a:r>
              <a:rPr lang="en-US" sz="2000" dirty="0" err="1" smtClean="0"/>
              <a:t>poient</a:t>
            </a:r>
            <a:r>
              <a:rPr lang="en-US" sz="2000" dirty="0" smtClean="0"/>
              <a:t> ) ,  </a:t>
            </a:r>
            <a:r>
              <a:rPr lang="en-US" sz="2000" dirty="0" err="1" smtClean="0"/>
              <a:t>যে</a:t>
            </a:r>
            <a:r>
              <a:rPr lang="en-US" sz="2000" dirty="0" smtClean="0"/>
              <a:t> </a:t>
            </a:r>
            <a:r>
              <a:rPr lang="en-US" sz="2000" dirty="0" err="1" smtClean="0"/>
              <a:t>বিন্দুতে</a:t>
            </a:r>
            <a:r>
              <a:rPr lang="en-US" sz="2000" dirty="0"/>
              <a:t> </a:t>
            </a:r>
            <a:r>
              <a:rPr lang="en-US" sz="2000" dirty="0" err="1" smtClean="0"/>
              <a:t>আয়</a:t>
            </a:r>
            <a:r>
              <a:rPr lang="en-US" sz="2000" dirty="0" smtClean="0"/>
              <a:t> = </a:t>
            </a:r>
            <a:r>
              <a:rPr lang="en-US" sz="2000" dirty="0" err="1" smtClean="0"/>
              <a:t>ব্যয়</a:t>
            </a:r>
            <a:r>
              <a:rPr lang="en-US" sz="2000" dirty="0" smtClean="0"/>
              <a:t> , </a:t>
            </a:r>
            <a:r>
              <a:rPr lang="en-US" sz="2000" dirty="0" err="1" smtClean="0"/>
              <a:t>সঞ্চয়</a:t>
            </a:r>
            <a:r>
              <a:rPr lang="en-US" sz="2000" dirty="0" smtClean="0"/>
              <a:t> </a:t>
            </a:r>
            <a:r>
              <a:rPr lang="en-US" sz="2000" dirty="0" err="1" smtClean="0"/>
              <a:t>শূন্য</a:t>
            </a:r>
            <a:r>
              <a:rPr lang="en-US" sz="2000" dirty="0" smtClean="0"/>
              <a:t> । </a:t>
            </a:r>
            <a:r>
              <a:rPr lang="en-US" sz="2000" dirty="0" err="1" smtClean="0"/>
              <a:t>ভোগ</a:t>
            </a:r>
            <a:r>
              <a:rPr lang="en-US" sz="2000" dirty="0" smtClean="0"/>
              <a:t> ও </a:t>
            </a:r>
            <a:r>
              <a:rPr lang="en-US" sz="2000" dirty="0" err="1" smtClean="0"/>
              <a:t>বিনিয়োগের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প্রেক্ষিতে</a:t>
            </a:r>
            <a:r>
              <a:rPr lang="en-US" sz="2000" dirty="0" smtClean="0"/>
              <a:t>  e1 </a:t>
            </a:r>
            <a:r>
              <a:rPr lang="en-US" sz="2000" dirty="0" err="1" smtClean="0"/>
              <a:t>প্রাথমিক</a:t>
            </a:r>
            <a:r>
              <a:rPr lang="en-US" sz="2000" dirty="0" smtClean="0"/>
              <a:t> </a:t>
            </a:r>
            <a:r>
              <a:rPr lang="en-US" sz="2000" dirty="0" err="1" smtClean="0"/>
              <a:t>ভারসাম্য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নির্ধারিত</a:t>
            </a:r>
            <a:r>
              <a:rPr lang="en-US" sz="2000" dirty="0" smtClean="0"/>
              <a:t> </a:t>
            </a:r>
            <a:r>
              <a:rPr lang="en-US" sz="2000" dirty="0" err="1" smtClean="0"/>
              <a:t>হয়</a:t>
            </a:r>
            <a:r>
              <a:rPr lang="en-US" sz="2000" dirty="0" smtClean="0"/>
              <a:t> । </a:t>
            </a:r>
            <a:r>
              <a:rPr lang="en-US" sz="2000" dirty="0" err="1" smtClean="0"/>
              <a:t>যদি</a:t>
            </a:r>
            <a:r>
              <a:rPr lang="en-US" sz="2000" dirty="0" smtClean="0"/>
              <a:t> </a:t>
            </a:r>
            <a:r>
              <a:rPr lang="en-US" sz="2000" dirty="0" err="1" smtClean="0"/>
              <a:t>তখন</a:t>
            </a:r>
            <a:r>
              <a:rPr lang="en-US" sz="2000" dirty="0" smtClean="0"/>
              <a:t> </a:t>
            </a:r>
            <a:r>
              <a:rPr lang="en-US" sz="2000" dirty="0" err="1" smtClean="0"/>
              <a:t>অর্থনীতিতে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বেকারত্ব</a:t>
            </a:r>
            <a:r>
              <a:rPr lang="en-US" sz="2000" dirty="0" smtClean="0"/>
              <a:t> </a:t>
            </a:r>
            <a:r>
              <a:rPr lang="en-US" sz="2000" dirty="0" err="1" smtClean="0"/>
              <a:t>বা</a:t>
            </a:r>
            <a:r>
              <a:rPr lang="en-US" sz="2000" dirty="0" smtClean="0"/>
              <a:t> </a:t>
            </a:r>
            <a:r>
              <a:rPr lang="en-US" sz="2000" dirty="0" err="1" smtClean="0"/>
              <a:t>অপূর্ণ</a:t>
            </a:r>
            <a:r>
              <a:rPr lang="en-US" sz="2000" dirty="0" smtClean="0"/>
              <a:t> </a:t>
            </a:r>
            <a:r>
              <a:rPr lang="en-US" sz="2000" dirty="0" err="1" smtClean="0"/>
              <a:t>নিয়োগ</a:t>
            </a:r>
            <a:r>
              <a:rPr lang="en-US" sz="2000" dirty="0" smtClean="0"/>
              <a:t> </a:t>
            </a:r>
            <a:r>
              <a:rPr lang="en-US" sz="2000" dirty="0" err="1" smtClean="0"/>
              <a:t>নিদ্যমান</a:t>
            </a:r>
            <a:r>
              <a:rPr lang="en-US" sz="2000" dirty="0" smtClean="0"/>
              <a:t> </a:t>
            </a:r>
            <a:r>
              <a:rPr lang="en-US" sz="2000" dirty="0" err="1" smtClean="0"/>
              <a:t>থাকে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তখন</a:t>
            </a:r>
            <a:r>
              <a:rPr lang="en-US" sz="2000" dirty="0" smtClean="0"/>
              <a:t> </a:t>
            </a:r>
            <a:r>
              <a:rPr lang="en-US" sz="2000" dirty="0" err="1" smtClean="0"/>
              <a:t>কেইনসের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অভিমত</a:t>
            </a:r>
            <a:r>
              <a:rPr lang="en-US" sz="2000" dirty="0" smtClean="0"/>
              <a:t> </a:t>
            </a:r>
            <a:r>
              <a:rPr lang="en-US" sz="2000" dirty="0" err="1" smtClean="0"/>
              <a:t>অনুযায়ী</a:t>
            </a:r>
            <a:r>
              <a:rPr lang="en-US" sz="2000" dirty="0" smtClean="0"/>
              <a:t> </a:t>
            </a:r>
            <a:r>
              <a:rPr lang="en-US" sz="2000" dirty="0" err="1" smtClean="0"/>
              <a:t>সরকারি</a:t>
            </a:r>
            <a:r>
              <a:rPr lang="en-US" sz="2000" dirty="0" smtClean="0"/>
              <a:t> </a:t>
            </a:r>
            <a:r>
              <a:rPr lang="en-US" sz="2000" dirty="0" err="1" smtClean="0"/>
              <a:t>ব্যয়</a:t>
            </a:r>
            <a:r>
              <a:rPr lang="en-US" sz="2000" dirty="0" smtClean="0"/>
              <a:t> G  </a:t>
            </a:r>
            <a:r>
              <a:rPr lang="en-US" sz="2000" dirty="0" err="1" smtClean="0"/>
              <a:t>বৃদ্ধির</a:t>
            </a:r>
            <a:r>
              <a:rPr lang="en-US" sz="2000" dirty="0" smtClean="0"/>
              <a:t> </a:t>
            </a:r>
            <a:r>
              <a:rPr lang="en-US" sz="2000" dirty="0" err="1" smtClean="0"/>
              <a:t>মাধ্যমে</a:t>
            </a:r>
            <a:r>
              <a:rPr lang="en-US" sz="2000" dirty="0"/>
              <a:t> </a:t>
            </a:r>
            <a:r>
              <a:rPr lang="en-US" sz="2000" dirty="0" err="1" smtClean="0"/>
              <a:t>সামগ্রিক</a:t>
            </a:r>
            <a:r>
              <a:rPr lang="en-US" sz="2000" dirty="0" smtClean="0"/>
              <a:t> </a:t>
            </a:r>
            <a:r>
              <a:rPr lang="en-US" sz="2000" dirty="0" err="1" smtClean="0"/>
              <a:t>চাহিদা</a:t>
            </a:r>
            <a:r>
              <a:rPr lang="en-US" sz="2000" dirty="0" smtClean="0"/>
              <a:t> </a:t>
            </a:r>
            <a:r>
              <a:rPr lang="en-US" sz="2000" dirty="0" err="1" smtClean="0"/>
              <a:t>বৃদ্ধির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প্রয়োজন</a:t>
            </a:r>
            <a:r>
              <a:rPr lang="en-US" sz="2000" dirty="0" smtClean="0"/>
              <a:t> </a:t>
            </a:r>
            <a:r>
              <a:rPr lang="en-US" sz="2000" dirty="0" err="1" smtClean="0"/>
              <a:t>হয়</a:t>
            </a:r>
            <a:r>
              <a:rPr lang="en-US" sz="2000" dirty="0" smtClean="0"/>
              <a:t> । </a:t>
            </a:r>
            <a:r>
              <a:rPr lang="en-US" sz="2000" dirty="0" err="1" smtClean="0"/>
              <a:t>তখন</a:t>
            </a:r>
            <a:r>
              <a:rPr lang="en-US" sz="2000" dirty="0" smtClean="0"/>
              <a:t>  C + I  + G  </a:t>
            </a:r>
            <a:r>
              <a:rPr lang="en-US" sz="2000" dirty="0" err="1" smtClean="0"/>
              <a:t>এর</a:t>
            </a:r>
            <a:r>
              <a:rPr lang="en-US" sz="2000" dirty="0" smtClean="0"/>
              <a:t> </a:t>
            </a:r>
            <a:r>
              <a:rPr lang="en-US" sz="2000" dirty="0" err="1" smtClean="0"/>
              <a:t>সাপেক্ষে</a:t>
            </a:r>
            <a:r>
              <a:rPr lang="en-US" sz="2000" dirty="0" smtClean="0"/>
              <a:t> </a:t>
            </a:r>
            <a:r>
              <a:rPr lang="en-US" sz="2000" dirty="0" err="1" smtClean="0"/>
              <a:t>অর্থনীতিতে</a:t>
            </a:r>
            <a:r>
              <a:rPr lang="en-US" sz="2000" dirty="0" smtClean="0"/>
              <a:t>  </a:t>
            </a:r>
            <a:r>
              <a:rPr lang="en-US" sz="2000" dirty="0" err="1" smtClean="0"/>
              <a:t>আয়</a:t>
            </a:r>
            <a:r>
              <a:rPr lang="en-US" sz="2000" dirty="0" smtClean="0"/>
              <a:t> </a:t>
            </a:r>
            <a:r>
              <a:rPr lang="en-US" sz="2000" dirty="0" err="1" smtClean="0"/>
              <a:t>নির্ধারিত</a:t>
            </a:r>
            <a:r>
              <a:rPr lang="en-US" sz="2000" dirty="0" smtClean="0"/>
              <a:t> </a:t>
            </a:r>
            <a:r>
              <a:rPr lang="en-US" sz="2000" dirty="0" err="1" smtClean="0"/>
              <a:t>হয়</a:t>
            </a:r>
            <a:r>
              <a:rPr lang="en-US" sz="2000" dirty="0" smtClean="0"/>
              <a:t> OY0  </a:t>
            </a:r>
            <a:r>
              <a:rPr lang="en-US" sz="2000" dirty="0" err="1" smtClean="0"/>
              <a:t>এবং</a:t>
            </a:r>
            <a:r>
              <a:rPr lang="en-US" sz="2000" dirty="0" smtClean="0"/>
              <a:t> ( e0) </a:t>
            </a:r>
            <a:r>
              <a:rPr lang="en-US" sz="2000" dirty="0" err="1" smtClean="0"/>
              <a:t>বিন্দুতে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পূর্ণ</a:t>
            </a:r>
            <a:r>
              <a:rPr lang="en-US" sz="2000" dirty="0" smtClean="0"/>
              <a:t> </a:t>
            </a:r>
            <a:r>
              <a:rPr lang="en-US" sz="2000" dirty="0" err="1" smtClean="0"/>
              <a:t>নিয়োগের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ভারসাম্য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অর্জিত</a:t>
            </a:r>
            <a:r>
              <a:rPr lang="en-US" sz="2000" dirty="0" smtClean="0"/>
              <a:t> </a:t>
            </a:r>
            <a:r>
              <a:rPr lang="en-US" sz="2000" dirty="0" err="1" smtClean="0"/>
              <a:t>হয়</a:t>
            </a:r>
            <a:r>
              <a:rPr lang="en-US" sz="2000" dirty="0" smtClean="0"/>
              <a:t> । 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9724966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8713" y="414338"/>
            <a:ext cx="10829925" cy="53435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418" y="600075"/>
            <a:ext cx="4464845" cy="2671762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8058150" y="771526"/>
            <a:ext cx="3657600" cy="19573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7030A0"/>
                </a:solidFill>
                <a:latin typeface="Nikashban"/>
              </a:rPr>
              <a:t>বাড়ীর</a:t>
            </a:r>
            <a:r>
              <a:rPr lang="en-US" sz="3600" dirty="0" smtClean="0">
                <a:solidFill>
                  <a:srgbClr val="7030A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ashban"/>
              </a:rPr>
              <a:t>কাজ</a:t>
            </a:r>
            <a:endParaRPr lang="en-US" sz="3600" dirty="0">
              <a:solidFill>
                <a:srgbClr val="7030A0"/>
              </a:solidFill>
              <a:latin typeface="Nikashban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7172326" y="2668191"/>
            <a:ext cx="2300287" cy="1021556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284791" y="3183038"/>
            <a:ext cx="10559546" cy="257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7030A0"/>
                </a:solidFill>
                <a:latin typeface="Nikashban"/>
              </a:rPr>
              <a:t>আবদ্ধ</a:t>
            </a:r>
            <a:r>
              <a:rPr lang="en-US" sz="3600" dirty="0" smtClean="0">
                <a:solidFill>
                  <a:srgbClr val="7030A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ashban"/>
              </a:rPr>
              <a:t>অর্থনীতিতে</a:t>
            </a:r>
            <a:r>
              <a:rPr lang="en-US" sz="3600" dirty="0" smtClean="0">
                <a:solidFill>
                  <a:srgbClr val="7030A0"/>
                </a:solidFill>
                <a:latin typeface="Nikashban"/>
              </a:rPr>
              <a:t>  </a:t>
            </a:r>
            <a:r>
              <a:rPr lang="en-US" sz="3600" dirty="0" err="1" smtClean="0">
                <a:solidFill>
                  <a:srgbClr val="7030A0"/>
                </a:solidFill>
                <a:latin typeface="Nikashban"/>
              </a:rPr>
              <a:t>লেখচিত্র</a:t>
            </a:r>
            <a:r>
              <a:rPr lang="en-US" sz="3600" dirty="0" smtClean="0">
                <a:solidFill>
                  <a:srgbClr val="7030A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ashban"/>
              </a:rPr>
              <a:t>অঙ্কন</a:t>
            </a:r>
            <a:r>
              <a:rPr lang="en-US" sz="3600" dirty="0" smtClean="0">
                <a:solidFill>
                  <a:srgbClr val="7030A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ashban"/>
              </a:rPr>
              <a:t>করে</a:t>
            </a:r>
            <a:r>
              <a:rPr lang="en-US" sz="3600" dirty="0" smtClean="0">
                <a:solidFill>
                  <a:srgbClr val="7030A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ashban"/>
              </a:rPr>
              <a:t>ভারসাম্য</a:t>
            </a:r>
            <a:r>
              <a:rPr lang="en-US" sz="3600" dirty="0" smtClean="0">
                <a:solidFill>
                  <a:srgbClr val="7030A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ashban"/>
              </a:rPr>
              <a:t>আয়</a:t>
            </a:r>
            <a:r>
              <a:rPr lang="en-US" sz="3600" dirty="0" smtClean="0">
                <a:solidFill>
                  <a:srgbClr val="7030A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ashban"/>
              </a:rPr>
              <a:t>নির্ধারণ</a:t>
            </a:r>
            <a:r>
              <a:rPr lang="en-US" sz="3600" dirty="0" smtClean="0">
                <a:solidFill>
                  <a:srgbClr val="7030A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ashban"/>
              </a:rPr>
              <a:t>কর</a:t>
            </a:r>
            <a:r>
              <a:rPr lang="en-US" sz="3600" dirty="0" smtClean="0">
                <a:solidFill>
                  <a:srgbClr val="7030A0"/>
                </a:solidFill>
                <a:latin typeface="Nikashban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2545709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943225" y="0"/>
            <a:ext cx="5786438" cy="20431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Nikashban"/>
              </a:rPr>
              <a:t>Thanks for all. </a:t>
            </a:r>
            <a:r>
              <a:rPr lang="en-US" sz="4800" smtClean="0">
                <a:latin typeface="Nikashban"/>
              </a:rPr>
              <a:t>See you.</a:t>
            </a:r>
            <a:endParaRPr lang="en-US" sz="4800" dirty="0">
              <a:latin typeface="Nikash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73" y="2043112"/>
            <a:ext cx="12046527" cy="481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190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5880" y="0"/>
            <a:ext cx="8663940" cy="1988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ashban"/>
              </a:rPr>
              <a:t>সবাইকে</a:t>
            </a:r>
            <a:r>
              <a:rPr lang="en-US" sz="6000" dirty="0" smtClean="0">
                <a:latin typeface="Nikashban"/>
              </a:rPr>
              <a:t> </a:t>
            </a:r>
            <a:r>
              <a:rPr lang="en-US" sz="6000" dirty="0" err="1" smtClean="0">
                <a:latin typeface="Nikashban"/>
              </a:rPr>
              <a:t>শুভেচ্ছা</a:t>
            </a:r>
            <a:endParaRPr lang="en-US" sz="6000" dirty="0">
              <a:latin typeface="Nikashb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68430" y="1988820"/>
            <a:ext cx="7508382" cy="47472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163" y="2096841"/>
            <a:ext cx="7508382" cy="44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14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5440" y="109179"/>
            <a:ext cx="6142515" cy="3948471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ন</a:t>
            </a:r>
            <a:r>
              <a:rPr lang="bn-IN" sz="3200" dirty="0" smtClean="0">
                <a:latin typeface="SutonnyMJ" pitchFamily="2" charset="0"/>
                <a:cs typeface="SutonnyMJ" pitchFamily="2" charset="0"/>
              </a:rPr>
              <a:t>ুরুল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ইসলাম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সিকদার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err="1" smtClean="0">
                <a:latin typeface="Nikashban"/>
              </a:rPr>
              <a:t>প্রভাষক,অর্থনীতি</a:t>
            </a:r>
            <a:r>
              <a:rPr lang="en-US" sz="3200" dirty="0" smtClean="0">
                <a:latin typeface="Nikashban"/>
              </a:rPr>
              <a:t> </a:t>
            </a:r>
          </a:p>
          <a:p>
            <a:pPr algn="ctr"/>
            <a:r>
              <a:rPr lang="en-US" sz="3200" dirty="0" err="1" smtClean="0">
                <a:latin typeface="Nikashban"/>
              </a:rPr>
              <a:t>রাজাবাড়ী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ডিগ্রি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কলেজ</a:t>
            </a:r>
            <a:endParaRPr lang="en-US" sz="3200" dirty="0" smtClean="0">
              <a:latin typeface="Nikashban"/>
            </a:endParaRPr>
          </a:p>
          <a:p>
            <a:pPr algn="ctr"/>
            <a:r>
              <a:rPr lang="en-US" sz="3200" dirty="0" err="1" smtClean="0">
                <a:latin typeface="Nikashban"/>
              </a:rPr>
              <a:t>মির্জাপুর</a:t>
            </a:r>
            <a:r>
              <a:rPr lang="en-US" sz="3200" dirty="0" smtClean="0">
                <a:latin typeface="Nikashban"/>
              </a:rPr>
              <a:t>, </a:t>
            </a:r>
            <a:r>
              <a:rPr lang="en-US" sz="3200" dirty="0" err="1" smtClean="0">
                <a:latin typeface="Nikashban"/>
              </a:rPr>
              <a:t>টাঙ্গাইল</a:t>
            </a:r>
            <a:r>
              <a:rPr lang="en-US" sz="3200" dirty="0" smtClean="0">
                <a:latin typeface="Nikashban"/>
              </a:rPr>
              <a:t>।</a:t>
            </a:r>
          </a:p>
          <a:p>
            <a:pPr algn="ctr"/>
            <a:r>
              <a:rPr lang="en-US" sz="3200" dirty="0" err="1" smtClean="0">
                <a:latin typeface="Nikashban"/>
              </a:rPr>
              <a:t>মোবাইলঃ</a:t>
            </a:r>
            <a:r>
              <a:rPr lang="en-US" sz="3200" smtClean="0">
                <a:latin typeface="Nikashban"/>
              </a:rPr>
              <a:t> 01716482935</a:t>
            </a:r>
            <a:endParaRPr lang="en-US" sz="3200" dirty="0" smtClean="0">
              <a:latin typeface="Nikashb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5441" y="4057650"/>
            <a:ext cx="6142514" cy="275463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ashban"/>
              </a:rPr>
              <a:t>বিষয়ঃঅর্থনীতি</a:t>
            </a:r>
            <a:endParaRPr lang="en-US" sz="3200" dirty="0" smtClean="0">
              <a:latin typeface="Nikashban"/>
            </a:endParaRPr>
          </a:p>
          <a:p>
            <a:pPr algn="ctr"/>
            <a:r>
              <a:rPr lang="en-US" sz="3200" dirty="0" err="1" smtClean="0">
                <a:latin typeface="Nikashban"/>
              </a:rPr>
              <a:t>অধ্যায়ঃ</a:t>
            </a:r>
            <a:r>
              <a:rPr lang="en-US" sz="3200" dirty="0" smtClean="0">
                <a:latin typeface="Nikashban"/>
              </a:rPr>
              <a:t> ৮ম</a:t>
            </a:r>
            <a:endParaRPr lang="en-US" sz="3200" dirty="0" smtClean="0">
              <a:latin typeface="Nikashban"/>
            </a:endParaRPr>
          </a:p>
          <a:p>
            <a:pPr algn="ctr"/>
            <a:r>
              <a:rPr lang="en-US" sz="3200" dirty="0" smtClean="0">
                <a:latin typeface="Nikashban"/>
              </a:rPr>
              <a:t>সময়ঃ৫০ </a:t>
            </a:r>
            <a:r>
              <a:rPr lang="en-US" sz="3200" dirty="0" err="1" smtClean="0">
                <a:latin typeface="Nikashban"/>
              </a:rPr>
              <a:t>মিনিট</a:t>
            </a:r>
            <a:endParaRPr lang="en-US" sz="3200" dirty="0" smtClean="0">
              <a:latin typeface="Nikashban"/>
            </a:endParaRPr>
          </a:p>
          <a:p>
            <a:pPr algn="ctr"/>
            <a:r>
              <a:rPr lang="en-US" sz="3200" dirty="0" err="1" smtClean="0">
                <a:latin typeface="Nikashban"/>
              </a:rPr>
              <a:t>তারিখঃ</a:t>
            </a:r>
            <a:r>
              <a:rPr lang="bn-IN" sz="3200" dirty="0" smtClean="0">
                <a:latin typeface="Nikashban"/>
              </a:rPr>
              <a:t>০৬</a:t>
            </a:r>
            <a:r>
              <a:rPr lang="en-US" sz="3200" dirty="0" smtClean="0">
                <a:latin typeface="Nikashban"/>
              </a:rPr>
              <a:t>/</a:t>
            </a:r>
            <a:r>
              <a:rPr lang="bn-IN" sz="3200" dirty="0" smtClean="0">
                <a:latin typeface="Nikashban"/>
              </a:rPr>
              <a:t>০৪</a:t>
            </a:r>
            <a:r>
              <a:rPr lang="en-US" sz="3200" dirty="0" smtClean="0">
                <a:latin typeface="Nikashban"/>
              </a:rPr>
              <a:t>/২০</a:t>
            </a:r>
            <a:r>
              <a:rPr lang="bn-IN" sz="3200" dirty="0" smtClean="0">
                <a:latin typeface="Nikashban"/>
              </a:rPr>
              <a:t>২০</a:t>
            </a:r>
            <a:r>
              <a:rPr lang="en-US" sz="3200" dirty="0" err="1" smtClean="0">
                <a:latin typeface="Nikashban"/>
              </a:rPr>
              <a:t>ইং</a:t>
            </a:r>
            <a:endParaRPr lang="en-US" sz="3200" dirty="0">
              <a:latin typeface="Nikashban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6686550" y="240030"/>
            <a:ext cx="68580" cy="637793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290" y="334851"/>
            <a:ext cx="4584879" cy="6104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65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7596" y="166255"/>
            <a:ext cx="9648755" cy="9351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ashban"/>
              </a:rPr>
              <a:t>নিচের</a:t>
            </a:r>
            <a:r>
              <a:rPr lang="en-US" sz="5400" dirty="0" smtClean="0">
                <a:latin typeface="Nikashban"/>
              </a:rPr>
              <a:t> </a:t>
            </a:r>
            <a:r>
              <a:rPr lang="en-US" sz="5400" dirty="0" err="1" smtClean="0">
                <a:latin typeface="Nikashban"/>
              </a:rPr>
              <a:t>ছবির</a:t>
            </a:r>
            <a:r>
              <a:rPr lang="en-US" sz="5400" dirty="0" smtClean="0">
                <a:latin typeface="Nikashban"/>
              </a:rPr>
              <a:t> </a:t>
            </a:r>
            <a:r>
              <a:rPr lang="en-US" sz="5400" dirty="0" err="1" smtClean="0">
                <a:latin typeface="Nikashban"/>
              </a:rPr>
              <a:t>দিকে</a:t>
            </a:r>
            <a:r>
              <a:rPr lang="en-US" sz="5400" dirty="0" smtClean="0">
                <a:latin typeface="Nikashban"/>
              </a:rPr>
              <a:t> </a:t>
            </a:r>
            <a:r>
              <a:rPr lang="en-US" sz="5400" dirty="0" err="1" smtClean="0">
                <a:latin typeface="Nikashban"/>
              </a:rPr>
              <a:t>লক্ষ্য</a:t>
            </a:r>
            <a:r>
              <a:rPr lang="en-US" sz="5400" dirty="0" smtClean="0">
                <a:latin typeface="Nikashban"/>
              </a:rPr>
              <a:t> </a:t>
            </a:r>
            <a:r>
              <a:rPr lang="en-US" sz="5400" dirty="0" err="1" smtClean="0">
                <a:latin typeface="Nikashban"/>
              </a:rPr>
              <a:t>করি</a:t>
            </a:r>
            <a:r>
              <a:rPr lang="en-US" sz="5400" dirty="0" smtClean="0">
                <a:latin typeface="Nikashban"/>
              </a:rPr>
              <a:t>।</a:t>
            </a:r>
            <a:endParaRPr lang="en-US" sz="5400" dirty="0">
              <a:latin typeface="Nikashb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342" y="1468192"/>
            <a:ext cx="9543244" cy="457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692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1580" y="662940"/>
            <a:ext cx="10332720" cy="5097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ashban"/>
              </a:rPr>
              <a:t>আবদ্ধ</a:t>
            </a:r>
            <a:r>
              <a:rPr lang="en-US" sz="6000" dirty="0" smtClean="0">
                <a:latin typeface="Nikashban"/>
              </a:rPr>
              <a:t> </a:t>
            </a:r>
            <a:r>
              <a:rPr lang="en-US" sz="6000" dirty="0" err="1" smtClean="0">
                <a:latin typeface="Nikashban"/>
              </a:rPr>
              <a:t>অর্থনীতিতে</a:t>
            </a:r>
            <a:r>
              <a:rPr lang="en-US" sz="6000" dirty="0" smtClean="0">
                <a:latin typeface="Nikashban"/>
              </a:rPr>
              <a:t>  </a:t>
            </a:r>
            <a:r>
              <a:rPr lang="en-US" sz="6000" dirty="0" err="1" smtClean="0">
                <a:latin typeface="Nikashban"/>
              </a:rPr>
              <a:t>ভারসাম্য</a:t>
            </a:r>
            <a:r>
              <a:rPr lang="en-US" sz="6000" dirty="0" smtClean="0">
                <a:latin typeface="Nikashban"/>
              </a:rPr>
              <a:t>  </a:t>
            </a:r>
          </a:p>
          <a:p>
            <a:pPr algn="ctr"/>
            <a:r>
              <a:rPr lang="en-US" sz="4800" dirty="0" smtClean="0">
                <a:latin typeface="Nikashban"/>
              </a:rPr>
              <a:t>( Equilibrium in </a:t>
            </a:r>
            <a:r>
              <a:rPr lang="en-US" sz="4800" dirty="0" err="1" smtClean="0">
                <a:latin typeface="Nikashban"/>
              </a:rPr>
              <a:t>Colsed</a:t>
            </a:r>
            <a:r>
              <a:rPr lang="en-US" sz="4800" dirty="0" smtClean="0">
                <a:latin typeface="Nikashban"/>
              </a:rPr>
              <a:t> Economy ) </a:t>
            </a:r>
            <a:endParaRPr lang="en-US" sz="4800" dirty="0">
              <a:latin typeface="Nikashban"/>
            </a:endParaRPr>
          </a:p>
        </p:txBody>
      </p:sp>
    </p:spTree>
    <p:extLst>
      <p:ext uri="{BB962C8B-B14F-4D97-AF65-F5344CB8AC3E}">
        <p14:creationId xmlns:p14="http://schemas.microsoft.com/office/powerpoint/2010/main" val="413647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28933" y="280759"/>
            <a:ext cx="7406640" cy="1828800"/>
          </a:xfrm>
          <a:prstGeom prst="ellipse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00B0F0"/>
                </a:solidFill>
                <a:latin typeface="Nikashban"/>
              </a:rPr>
              <a:t>শিখনফল</a:t>
            </a:r>
            <a:endParaRPr lang="en-US" sz="6000" dirty="0">
              <a:solidFill>
                <a:srgbClr val="00B0F0"/>
              </a:solidFill>
              <a:latin typeface="Nikashban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11480" y="2560320"/>
            <a:ext cx="11452860" cy="36576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ashban"/>
              </a:rPr>
              <a:t>১। </a:t>
            </a:r>
            <a:r>
              <a:rPr lang="en-US" sz="3200" dirty="0" err="1" smtClean="0">
                <a:latin typeface="Nikashban"/>
              </a:rPr>
              <a:t>আবদ্ধ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অর্থনীতিতে</a:t>
            </a:r>
            <a:r>
              <a:rPr lang="en-US" sz="3200" dirty="0" smtClean="0">
                <a:latin typeface="Nikashban"/>
              </a:rPr>
              <a:t> </a:t>
            </a:r>
            <a:r>
              <a:rPr lang="bn-IN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ভারসাম্য</a:t>
            </a:r>
            <a:r>
              <a:rPr lang="en-US" sz="3200" dirty="0" smtClean="0">
                <a:latin typeface="Nikashban"/>
              </a:rPr>
              <a:t> </a:t>
            </a:r>
            <a:r>
              <a:rPr lang="bn-IN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কীভাবে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নির্ধারিত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হয়</a:t>
            </a:r>
            <a:r>
              <a:rPr lang="en-US" sz="3200" dirty="0" smtClean="0">
                <a:latin typeface="Nikashban"/>
              </a:rPr>
              <a:t>  </a:t>
            </a:r>
            <a:r>
              <a:rPr lang="en-US" sz="3200" dirty="0" err="1" smtClean="0">
                <a:latin typeface="Nikashban"/>
              </a:rPr>
              <a:t>তা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বলতে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পারবে</a:t>
            </a:r>
            <a:r>
              <a:rPr lang="en-US" sz="3200" dirty="0" smtClean="0">
                <a:latin typeface="Nikashban"/>
              </a:rPr>
              <a:t>।</a:t>
            </a:r>
            <a:r>
              <a:rPr lang="bn-IN" sz="3200" dirty="0" smtClean="0">
                <a:latin typeface="Nikashban"/>
              </a:rPr>
              <a:t>                                                                       </a:t>
            </a:r>
            <a:endParaRPr lang="en-US" sz="3200" dirty="0">
              <a:latin typeface="Nikashban"/>
            </a:endParaRPr>
          </a:p>
          <a:p>
            <a:pPr algn="ctr"/>
            <a:r>
              <a:rPr lang="en-US" sz="3200" dirty="0" smtClean="0">
                <a:latin typeface="Nikashban"/>
              </a:rPr>
              <a:t>২ । </a:t>
            </a:r>
            <a:r>
              <a:rPr lang="en-US" sz="3200" dirty="0" err="1" smtClean="0">
                <a:latin typeface="Nikashban"/>
              </a:rPr>
              <a:t>সরকারী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ব্যয়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কিভাবে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জাতীয়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আয়ের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উপর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প্রভাব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ফেলে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তা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ব্যাখ্যা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করতে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পারবে</a:t>
            </a:r>
            <a:r>
              <a:rPr lang="en-US" sz="3200" dirty="0" smtClean="0">
                <a:latin typeface="Nikashban"/>
              </a:rPr>
              <a:t> । </a:t>
            </a:r>
          </a:p>
          <a:p>
            <a:pPr algn="ctr"/>
            <a:r>
              <a:rPr lang="en-US" sz="3200" dirty="0" smtClean="0">
                <a:latin typeface="Nikashban"/>
              </a:rPr>
              <a:t>৩ । </a:t>
            </a:r>
            <a:r>
              <a:rPr lang="en-US" sz="3200" dirty="0" err="1" smtClean="0">
                <a:latin typeface="Nikashban"/>
              </a:rPr>
              <a:t>সঞ্চয়</a:t>
            </a:r>
            <a:r>
              <a:rPr lang="en-US" sz="3200" dirty="0" smtClean="0">
                <a:latin typeface="Nikashban"/>
              </a:rPr>
              <a:t> ও </a:t>
            </a:r>
            <a:r>
              <a:rPr lang="en-US" sz="3200" dirty="0" err="1" smtClean="0">
                <a:latin typeface="Nikashban"/>
              </a:rPr>
              <a:t>বিনিয়োগ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কিভাবে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নির্ধারিত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হয়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তা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বলতে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পারবে</a:t>
            </a:r>
            <a:r>
              <a:rPr lang="en-US" sz="3200" dirty="0" smtClean="0">
                <a:latin typeface="Nikashban"/>
              </a:rPr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116405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8989454" y="1635617"/>
            <a:ext cx="1043189" cy="850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67426" y="2060620"/>
            <a:ext cx="11818512" cy="4636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600" dirty="0" err="1" smtClean="0">
                <a:solidFill>
                  <a:srgbClr val="FFFF00"/>
                </a:solidFill>
              </a:rPr>
              <a:t>কেইনসীয়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ধারণা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অনুযায়ী</a:t>
            </a:r>
            <a:r>
              <a:rPr lang="en-US" sz="3600" dirty="0" smtClean="0">
                <a:solidFill>
                  <a:srgbClr val="FFFF00"/>
                </a:solidFill>
              </a:rPr>
              <a:t> , </a:t>
            </a:r>
            <a:r>
              <a:rPr lang="en-US" sz="3600" dirty="0" err="1" smtClean="0">
                <a:solidFill>
                  <a:srgbClr val="FFFF00"/>
                </a:solidFill>
              </a:rPr>
              <a:t>আবদ্ধ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অর্থনীতিতে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ভারসাম্য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আয়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নির্ধারিত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হয়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ভোগ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ব্যয়</a:t>
            </a:r>
            <a:r>
              <a:rPr lang="en-US" sz="3600" dirty="0" smtClean="0">
                <a:solidFill>
                  <a:srgbClr val="FFFF00"/>
                </a:solidFill>
              </a:rPr>
              <a:t> ( C ) , </a:t>
            </a:r>
            <a:r>
              <a:rPr lang="en-US" sz="3600" dirty="0" err="1" smtClean="0">
                <a:solidFill>
                  <a:srgbClr val="FFFF00"/>
                </a:solidFill>
              </a:rPr>
              <a:t>নিনিয়োগ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ব্যয়</a:t>
            </a:r>
            <a:r>
              <a:rPr lang="en-US" sz="3600" dirty="0" smtClean="0">
                <a:solidFill>
                  <a:srgbClr val="FFFF00"/>
                </a:solidFill>
              </a:rPr>
              <a:t> (I ) </a:t>
            </a:r>
            <a:r>
              <a:rPr lang="en-US" sz="3600" dirty="0" err="1" smtClean="0">
                <a:solidFill>
                  <a:srgbClr val="FFFF00"/>
                </a:solidFill>
              </a:rPr>
              <a:t>এবং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সরকারী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ব্যয়</a:t>
            </a:r>
            <a:r>
              <a:rPr lang="en-US" sz="3600" dirty="0" smtClean="0">
                <a:solidFill>
                  <a:srgbClr val="FFFF00"/>
                </a:solidFill>
              </a:rPr>
              <a:t> ( G ) </a:t>
            </a:r>
            <a:r>
              <a:rPr lang="en-US" sz="3600" dirty="0" err="1" smtClean="0">
                <a:solidFill>
                  <a:srgbClr val="FFFF00"/>
                </a:solidFill>
              </a:rPr>
              <a:t>এর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সমষ্টির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দ্বারা</a:t>
            </a:r>
            <a:r>
              <a:rPr lang="en-US" sz="3600" dirty="0" smtClean="0">
                <a:solidFill>
                  <a:srgbClr val="FFFF00"/>
                </a:solidFill>
              </a:rPr>
              <a:t> ।  </a:t>
            </a:r>
            <a:r>
              <a:rPr lang="en-US" sz="3600" dirty="0" err="1" smtClean="0">
                <a:solidFill>
                  <a:srgbClr val="FFFF00"/>
                </a:solidFill>
              </a:rPr>
              <a:t>অর্থা</a:t>
            </a:r>
            <a:r>
              <a:rPr lang="en-US" sz="3600" dirty="0" smtClean="0">
                <a:solidFill>
                  <a:srgbClr val="FFFF00"/>
                </a:solidFill>
              </a:rPr>
              <a:t>ৎ </a:t>
            </a:r>
          </a:p>
          <a:p>
            <a:pPr lvl="0" algn="ctr"/>
            <a:r>
              <a:rPr lang="en-US" sz="3600" dirty="0" smtClean="0">
                <a:solidFill>
                  <a:srgbClr val="FFFF00"/>
                </a:solidFill>
              </a:rPr>
              <a:t>Y = C+ I + G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3242" y="96270"/>
            <a:ext cx="10332720" cy="972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ashban"/>
              </a:rPr>
              <a:t>আবদ্ধ</a:t>
            </a:r>
            <a:r>
              <a:rPr lang="en-US" sz="2800" dirty="0" smtClean="0">
                <a:latin typeface="Nikashban"/>
              </a:rPr>
              <a:t> </a:t>
            </a:r>
            <a:r>
              <a:rPr lang="en-US" sz="2800" dirty="0" err="1" smtClean="0">
                <a:latin typeface="Nikashban"/>
              </a:rPr>
              <a:t>অর্থনীতিতে</a:t>
            </a:r>
            <a:r>
              <a:rPr lang="en-US" sz="2800" dirty="0" smtClean="0">
                <a:latin typeface="Nikashban"/>
              </a:rPr>
              <a:t>  </a:t>
            </a:r>
            <a:r>
              <a:rPr lang="en-US" sz="2800" dirty="0" err="1" smtClean="0">
                <a:latin typeface="Nikashban"/>
              </a:rPr>
              <a:t>ভারসাম্য</a:t>
            </a:r>
            <a:r>
              <a:rPr lang="en-US" sz="2800" dirty="0" smtClean="0">
                <a:latin typeface="Nikashban"/>
              </a:rPr>
              <a:t>  </a:t>
            </a:r>
          </a:p>
          <a:p>
            <a:pPr algn="ctr"/>
            <a:r>
              <a:rPr lang="en-US" sz="2800" dirty="0" smtClean="0">
                <a:latin typeface="Nikashban"/>
              </a:rPr>
              <a:t>( Equilibrium in </a:t>
            </a:r>
            <a:r>
              <a:rPr lang="en-US" sz="2800" dirty="0" err="1" smtClean="0">
                <a:latin typeface="Nikashban"/>
              </a:rPr>
              <a:t>Colsed</a:t>
            </a:r>
            <a:r>
              <a:rPr lang="en-US" sz="2800" dirty="0" smtClean="0">
                <a:latin typeface="Nikashban"/>
              </a:rPr>
              <a:t> Economy ) </a:t>
            </a:r>
            <a:endParaRPr lang="en-US" sz="2800" dirty="0">
              <a:latin typeface="Nikashban"/>
            </a:endParaRPr>
          </a:p>
        </p:txBody>
      </p:sp>
    </p:spTree>
    <p:extLst>
      <p:ext uri="{BB962C8B-B14F-4D97-AF65-F5344CB8AC3E}">
        <p14:creationId xmlns:p14="http://schemas.microsoft.com/office/powerpoint/2010/main" val="16673041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89622061"/>
              </p:ext>
            </p:extLst>
          </p:nvPr>
        </p:nvGraphicFramePr>
        <p:xfrm>
          <a:off x="1056068" y="128789"/>
          <a:ext cx="10264461" cy="6507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44765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90919" y="154546"/>
            <a:ext cx="8500056" cy="1004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ভারসাম্য আয়ের  গাণিতিক মডেল ঃ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682580" y="1545465"/>
            <a:ext cx="11062952" cy="45848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ভারসাম্য </a:t>
            </a:r>
            <a:r>
              <a:rPr lang="en-US" sz="3200" dirty="0" err="1" smtClean="0"/>
              <a:t>আয়স্তর</a:t>
            </a:r>
            <a:r>
              <a:rPr lang="en-US" sz="3200" dirty="0" smtClean="0"/>
              <a:t> AD = AS</a:t>
            </a:r>
          </a:p>
          <a:p>
            <a:pPr algn="ctr"/>
            <a:r>
              <a:rPr lang="en-US" sz="3200" dirty="0" err="1" smtClean="0"/>
              <a:t>সুতরাং</a:t>
            </a:r>
            <a:r>
              <a:rPr lang="en-US" sz="3200" dirty="0" smtClean="0"/>
              <a:t> , </a:t>
            </a:r>
            <a:r>
              <a:rPr lang="en-US" sz="3200" dirty="0" err="1" smtClean="0"/>
              <a:t>ভারসাম্য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আয়</a:t>
            </a:r>
            <a:r>
              <a:rPr lang="en-US" sz="3200" dirty="0" smtClean="0"/>
              <a:t> Y = C + I + G  </a:t>
            </a:r>
          </a:p>
          <a:p>
            <a:pPr algn="ctr"/>
            <a:r>
              <a:rPr lang="en-US" sz="3200" dirty="0" err="1" smtClean="0"/>
              <a:t>মনেকরি</a:t>
            </a:r>
            <a:r>
              <a:rPr lang="en-US" sz="3200" dirty="0" smtClean="0"/>
              <a:t> ,  C = 10 + 0.5 Y , I =  , G = 10</a:t>
            </a:r>
          </a:p>
          <a:p>
            <a:pPr algn="ctr"/>
            <a:r>
              <a:rPr lang="en-US" sz="3200" dirty="0" err="1" smtClean="0"/>
              <a:t>বা,Y</a:t>
            </a:r>
            <a:r>
              <a:rPr lang="en-US" sz="3200" dirty="0" smtClean="0"/>
              <a:t> = 10 + 0.5Y + 10 + 10</a:t>
            </a:r>
          </a:p>
          <a:p>
            <a:pPr algn="ctr"/>
            <a:r>
              <a:rPr lang="en-US" sz="3200" dirty="0" err="1" smtClean="0"/>
              <a:t>বা</a:t>
            </a:r>
            <a:r>
              <a:rPr lang="en-US" sz="3200" dirty="0" smtClean="0"/>
              <a:t> , Y = 30 + 0.5Y </a:t>
            </a:r>
          </a:p>
          <a:p>
            <a:pPr algn="ctr"/>
            <a:r>
              <a:rPr lang="en-US" sz="3200" dirty="0" err="1" smtClean="0"/>
              <a:t>বা</a:t>
            </a:r>
            <a:r>
              <a:rPr lang="en-US" sz="3200" dirty="0" smtClean="0"/>
              <a:t> , Y – 0.5Y =  30</a:t>
            </a:r>
          </a:p>
          <a:p>
            <a:pPr algn="ctr"/>
            <a:r>
              <a:rPr lang="en-US" sz="3200" dirty="0" err="1" smtClean="0"/>
              <a:t>বা</a:t>
            </a:r>
            <a:r>
              <a:rPr lang="en-US" sz="3200" dirty="0" smtClean="0"/>
              <a:t> , 0.5Y = 30</a:t>
            </a:r>
          </a:p>
          <a:p>
            <a:pPr algn="ctr"/>
            <a:r>
              <a:rPr lang="en-US" sz="3200" dirty="0" smtClean="0"/>
              <a:t>Y = 60 </a:t>
            </a:r>
          </a:p>
          <a:p>
            <a:pPr algn="ctr"/>
            <a:r>
              <a:rPr lang="en-US" sz="3200" dirty="0" err="1" smtClean="0"/>
              <a:t>ভারসাম্য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আয়স্তর</a:t>
            </a:r>
            <a:r>
              <a:rPr lang="en-US" sz="3200" dirty="0" smtClean="0"/>
              <a:t> = 60</a:t>
            </a:r>
          </a:p>
        </p:txBody>
      </p:sp>
    </p:spTree>
    <p:extLst>
      <p:ext uri="{BB962C8B-B14F-4D97-AF65-F5344CB8AC3E}">
        <p14:creationId xmlns:p14="http://schemas.microsoft.com/office/powerpoint/2010/main" val="243691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2087</TotalTime>
  <Words>525</Words>
  <Application>Microsoft Office PowerPoint</Application>
  <PresentationFormat>Widescreen</PresentationFormat>
  <Paragraphs>66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Nikashban</vt:lpstr>
      <vt:lpstr>SutonnyMJ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Musharraf</dc:creator>
  <cp:lastModifiedBy>Windows User</cp:lastModifiedBy>
  <cp:revision>348</cp:revision>
  <dcterms:created xsi:type="dcterms:W3CDTF">2019-12-01T22:28:59Z</dcterms:created>
  <dcterms:modified xsi:type="dcterms:W3CDTF">2020-04-20T04:58:08Z</dcterms:modified>
</cp:coreProperties>
</file>