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56" r:id="rId3"/>
    <p:sldId id="257" r:id="rId4"/>
    <p:sldId id="258" r:id="rId5"/>
    <p:sldId id="259" r:id="rId6"/>
    <p:sldId id="260" r:id="rId7"/>
    <p:sldId id="272" r:id="rId8"/>
    <p:sldId id="285" r:id="rId9"/>
    <p:sldId id="287" r:id="rId10"/>
    <p:sldId id="266" r:id="rId11"/>
    <p:sldId id="267" r:id="rId12"/>
    <p:sldId id="268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A74"/>
    <a:srgbClr val="FF0000"/>
    <a:srgbClr val="800080"/>
    <a:srgbClr val="660066"/>
    <a:srgbClr val="663300"/>
    <a:srgbClr val="8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06AC4A-D5C1-40DD-BD42-4BC861DB00D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F09188-F272-4F0A-8135-8221D9970A31}">
      <dgm:prSet phldrT="[Text]"/>
      <dgm:spPr/>
      <dgm:t>
        <a:bodyPr/>
        <a:lstStyle/>
        <a:p>
          <a:r>
            <a:rPr lang="en-US" dirty="0" err="1" smtClean="0"/>
            <a:t>দলগত</a:t>
          </a:r>
          <a:r>
            <a:rPr lang="en-US" dirty="0" smtClean="0"/>
            <a:t> </a:t>
          </a:r>
          <a:r>
            <a:rPr lang="en-US" dirty="0" err="1" smtClean="0"/>
            <a:t>কাজ</a:t>
          </a:r>
          <a:endParaRPr lang="en-US" dirty="0"/>
        </a:p>
      </dgm:t>
    </dgm:pt>
    <dgm:pt modelId="{3BB35DB5-E4D1-4E52-A444-C6D15A559775}" type="parTrans" cxnId="{D24482A0-E175-4939-8205-A52D0BA815C4}">
      <dgm:prSet/>
      <dgm:spPr/>
      <dgm:t>
        <a:bodyPr/>
        <a:lstStyle/>
        <a:p>
          <a:endParaRPr lang="en-US"/>
        </a:p>
      </dgm:t>
    </dgm:pt>
    <dgm:pt modelId="{C1ABCC4B-9B7D-4365-BD6E-2C2508566B64}" type="sibTrans" cxnId="{D24482A0-E175-4939-8205-A52D0BA815C4}">
      <dgm:prSet/>
      <dgm:spPr/>
      <dgm:t>
        <a:bodyPr/>
        <a:lstStyle/>
        <a:p>
          <a:endParaRPr lang="en-US"/>
        </a:p>
      </dgm:t>
    </dgm:pt>
    <dgm:pt modelId="{372E850F-EAE8-4890-8349-9FE5F2562BC6}">
      <dgm:prSet phldrT="[Text]"/>
      <dgm:spPr/>
      <dgm:t>
        <a:bodyPr/>
        <a:lstStyle/>
        <a:p>
          <a:r>
            <a:rPr lang="en-US" dirty="0" err="1" smtClean="0"/>
            <a:t>সূচীর</a:t>
          </a:r>
          <a:r>
            <a:rPr lang="en-US" dirty="0" smtClean="0"/>
            <a:t> </a:t>
          </a:r>
          <a:r>
            <a:rPr lang="en-US" dirty="0" err="1" smtClean="0"/>
            <a:t>সাহায্যে</a:t>
          </a:r>
          <a:r>
            <a:rPr lang="en-US" dirty="0" smtClean="0"/>
            <a:t> </a:t>
          </a:r>
          <a:r>
            <a:rPr lang="en-US" dirty="0" err="1" smtClean="0"/>
            <a:t>ব্যাখ্যা</a:t>
          </a:r>
          <a:r>
            <a:rPr lang="en-US" dirty="0" smtClean="0"/>
            <a:t> </a:t>
          </a:r>
          <a:r>
            <a:rPr lang="en-US" dirty="0" err="1" smtClean="0"/>
            <a:t>কর</a:t>
          </a:r>
          <a:r>
            <a:rPr lang="en-US" dirty="0" smtClean="0"/>
            <a:t> </a:t>
          </a:r>
          <a:endParaRPr lang="en-US" dirty="0"/>
        </a:p>
      </dgm:t>
    </dgm:pt>
    <dgm:pt modelId="{99AB0160-9E26-4348-851E-915F4FD527DA}" type="parTrans" cxnId="{D3690D3C-93D8-4FC9-A491-00C0D0F0CE45}">
      <dgm:prSet/>
      <dgm:spPr/>
      <dgm:t>
        <a:bodyPr/>
        <a:lstStyle/>
        <a:p>
          <a:endParaRPr lang="en-US"/>
        </a:p>
      </dgm:t>
    </dgm:pt>
    <dgm:pt modelId="{5906621E-66AF-415B-B50B-5FC64CF65A94}" type="sibTrans" cxnId="{D3690D3C-93D8-4FC9-A491-00C0D0F0CE45}">
      <dgm:prSet/>
      <dgm:spPr/>
      <dgm:t>
        <a:bodyPr/>
        <a:lstStyle/>
        <a:p>
          <a:endParaRPr lang="en-US"/>
        </a:p>
      </dgm:t>
    </dgm:pt>
    <dgm:pt modelId="{256F44A9-7309-4241-B6A2-96E179B2FB63}">
      <dgm:prSet phldrT="[Text]"/>
      <dgm:spPr/>
      <dgm:t>
        <a:bodyPr/>
        <a:lstStyle/>
        <a:p>
          <a:r>
            <a:rPr lang="en-US" dirty="0" err="1" smtClean="0"/>
            <a:t>চিত্রের</a:t>
          </a:r>
          <a:r>
            <a:rPr lang="en-US" baseline="0" dirty="0" smtClean="0"/>
            <a:t> </a:t>
          </a:r>
          <a:r>
            <a:rPr lang="en-US" baseline="0" dirty="0" err="1" smtClean="0"/>
            <a:t>সাহায্যে</a:t>
          </a:r>
          <a:r>
            <a:rPr lang="en-US" baseline="0" dirty="0" smtClean="0"/>
            <a:t> </a:t>
          </a:r>
          <a:r>
            <a:rPr lang="en-US" baseline="0" dirty="0" err="1" smtClean="0"/>
            <a:t>ব্যাখ্যা</a:t>
          </a:r>
          <a:r>
            <a:rPr lang="en-US" baseline="0" dirty="0" smtClean="0"/>
            <a:t> </a:t>
          </a:r>
          <a:r>
            <a:rPr lang="en-US" baseline="0" dirty="0" err="1" smtClean="0"/>
            <a:t>কর</a:t>
          </a:r>
          <a:r>
            <a:rPr lang="en-US" baseline="0" dirty="0" smtClean="0"/>
            <a:t> </a:t>
          </a:r>
          <a:endParaRPr lang="en-US" dirty="0"/>
        </a:p>
      </dgm:t>
    </dgm:pt>
    <dgm:pt modelId="{82919587-7847-4BA2-9838-D9F8E4453075}" type="parTrans" cxnId="{F75C4E98-F79B-4CA6-A2E8-3B57DDE42F78}">
      <dgm:prSet/>
      <dgm:spPr/>
      <dgm:t>
        <a:bodyPr/>
        <a:lstStyle/>
        <a:p>
          <a:endParaRPr lang="en-US"/>
        </a:p>
      </dgm:t>
    </dgm:pt>
    <dgm:pt modelId="{AB01C0DF-211D-470F-A1EA-9ACBFD9108F3}" type="sibTrans" cxnId="{F75C4E98-F79B-4CA6-A2E8-3B57DDE42F78}">
      <dgm:prSet/>
      <dgm:spPr/>
      <dgm:t>
        <a:bodyPr/>
        <a:lstStyle/>
        <a:p>
          <a:endParaRPr lang="en-US"/>
        </a:p>
      </dgm:t>
    </dgm:pt>
    <dgm:pt modelId="{43B67CC2-EDEA-46F2-9978-C6B546EC79C9}" type="pres">
      <dgm:prSet presAssocID="{1E06AC4A-D5C1-40DD-BD42-4BC861DB00D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4FDCA0-DBE1-4BF3-B10F-AFA70008FB80}" type="pres">
      <dgm:prSet presAssocID="{E6F09188-F272-4F0A-8135-8221D9970A31}" presName="root1" presStyleCnt="0"/>
      <dgm:spPr/>
    </dgm:pt>
    <dgm:pt modelId="{C973FE98-3D44-4423-B55D-C55DD92B241C}" type="pres">
      <dgm:prSet presAssocID="{E6F09188-F272-4F0A-8135-8221D9970A31}" presName="LevelOneTextNode" presStyleLbl="node0" presStyleIdx="0" presStyleCnt="1" custLinFactNeighborX="6255" custLinFactNeighborY="11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0BC17E-8FC5-4EA3-B7C4-FDC1E51B2192}" type="pres">
      <dgm:prSet presAssocID="{E6F09188-F272-4F0A-8135-8221D9970A31}" presName="level2hierChild" presStyleCnt="0"/>
      <dgm:spPr/>
    </dgm:pt>
    <dgm:pt modelId="{43502C96-4F73-4626-82AB-87FFA24665CC}" type="pres">
      <dgm:prSet presAssocID="{99AB0160-9E26-4348-851E-915F4FD527DA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832687AA-C75E-4B83-97E0-042C118F0046}" type="pres">
      <dgm:prSet presAssocID="{99AB0160-9E26-4348-851E-915F4FD527DA}" presName="connTx" presStyleLbl="parChTrans1D2" presStyleIdx="0" presStyleCnt="2"/>
      <dgm:spPr/>
      <dgm:t>
        <a:bodyPr/>
        <a:lstStyle/>
        <a:p>
          <a:endParaRPr lang="en-US"/>
        </a:p>
      </dgm:t>
    </dgm:pt>
    <dgm:pt modelId="{1F5A057B-689B-4C11-8619-B8B45309500C}" type="pres">
      <dgm:prSet presAssocID="{372E850F-EAE8-4890-8349-9FE5F2562BC6}" presName="root2" presStyleCnt="0"/>
      <dgm:spPr/>
    </dgm:pt>
    <dgm:pt modelId="{377E817A-1FAF-4861-9770-FD00DC94357C}" type="pres">
      <dgm:prSet presAssocID="{372E850F-EAE8-4890-8349-9FE5F2562BC6}" presName="LevelTwoTextNode" presStyleLbl="node2" presStyleIdx="0" presStyleCnt="2" custScaleY="174959" custLinFactY="-13795" custLinFactNeighborX="1692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0A484A-25DF-4B75-B93A-9041D138F74A}" type="pres">
      <dgm:prSet presAssocID="{372E850F-EAE8-4890-8349-9FE5F2562BC6}" presName="level3hierChild" presStyleCnt="0"/>
      <dgm:spPr/>
    </dgm:pt>
    <dgm:pt modelId="{420BDFF4-A49F-4616-BE1D-3DE4F49EF58F}" type="pres">
      <dgm:prSet presAssocID="{82919587-7847-4BA2-9838-D9F8E445307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FF572252-4F73-4D0D-A3E8-85FECF91294E}" type="pres">
      <dgm:prSet presAssocID="{82919587-7847-4BA2-9838-D9F8E445307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79925142-0746-4CEF-B31F-9A63B85BA62A}" type="pres">
      <dgm:prSet presAssocID="{256F44A9-7309-4241-B6A2-96E179B2FB63}" presName="root2" presStyleCnt="0"/>
      <dgm:spPr/>
    </dgm:pt>
    <dgm:pt modelId="{9A5A6FDF-8E21-4D47-8CFE-0718DB456ACC}" type="pres">
      <dgm:prSet presAssocID="{256F44A9-7309-4241-B6A2-96E179B2FB63}" presName="LevelTwoTextNode" presStyleLbl="node2" presStyleIdx="1" presStyleCnt="2" custScaleY="166654" custLinFactNeighborX="-846" custLinFactNeighborY="68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94D573-20C8-4C2D-B173-8DB06606DD67}" type="pres">
      <dgm:prSet presAssocID="{256F44A9-7309-4241-B6A2-96E179B2FB63}" presName="level3hierChild" presStyleCnt="0"/>
      <dgm:spPr/>
    </dgm:pt>
  </dgm:ptLst>
  <dgm:cxnLst>
    <dgm:cxn modelId="{375D6D75-2F9A-41BE-A60C-90F60D9803B8}" type="presOf" srcId="{99AB0160-9E26-4348-851E-915F4FD527DA}" destId="{43502C96-4F73-4626-82AB-87FFA24665CC}" srcOrd="0" destOrd="0" presId="urn:microsoft.com/office/officeart/2008/layout/HorizontalMultiLevelHierarchy"/>
    <dgm:cxn modelId="{AD778036-82BA-4767-B966-E8233C478CFF}" type="presOf" srcId="{E6F09188-F272-4F0A-8135-8221D9970A31}" destId="{C973FE98-3D44-4423-B55D-C55DD92B241C}" srcOrd="0" destOrd="0" presId="urn:microsoft.com/office/officeart/2008/layout/HorizontalMultiLevelHierarchy"/>
    <dgm:cxn modelId="{58AE08D1-DB86-4421-A137-76A2A0D1649E}" type="presOf" srcId="{82919587-7847-4BA2-9838-D9F8E4453075}" destId="{FF572252-4F73-4D0D-A3E8-85FECF91294E}" srcOrd="1" destOrd="0" presId="urn:microsoft.com/office/officeart/2008/layout/HorizontalMultiLevelHierarchy"/>
    <dgm:cxn modelId="{D3690D3C-93D8-4FC9-A491-00C0D0F0CE45}" srcId="{E6F09188-F272-4F0A-8135-8221D9970A31}" destId="{372E850F-EAE8-4890-8349-9FE5F2562BC6}" srcOrd="0" destOrd="0" parTransId="{99AB0160-9E26-4348-851E-915F4FD527DA}" sibTransId="{5906621E-66AF-415B-B50B-5FC64CF65A94}"/>
    <dgm:cxn modelId="{D5666762-B1F4-4021-8DE9-29CF1F031550}" type="presOf" srcId="{82919587-7847-4BA2-9838-D9F8E4453075}" destId="{420BDFF4-A49F-4616-BE1D-3DE4F49EF58F}" srcOrd="0" destOrd="0" presId="urn:microsoft.com/office/officeart/2008/layout/HorizontalMultiLevelHierarchy"/>
    <dgm:cxn modelId="{5D0B2364-FAEB-4044-943C-4F2F38B57900}" type="presOf" srcId="{372E850F-EAE8-4890-8349-9FE5F2562BC6}" destId="{377E817A-1FAF-4861-9770-FD00DC94357C}" srcOrd="0" destOrd="0" presId="urn:microsoft.com/office/officeart/2008/layout/HorizontalMultiLevelHierarchy"/>
    <dgm:cxn modelId="{F75C4E98-F79B-4CA6-A2E8-3B57DDE42F78}" srcId="{E6F09188-F272-4F0A-8135-8221D9970A31}" destId="{256F44A9-7309-4241-B6A2-96E179B2FB63}" srcOrd="1" destOrd="0" parTransId="{82919587-7847-4BA2-9838-D9F8E4453075}" sibTransId="{AB01C0DF-211D-470F-A1EA-9ACBFD9108F3}"/>
    <dgm:cxn modelId="{70E45F22-E2F6-4F8C-906D-05BF4D0270A8}" type="presOf" srcId="{256F44A9-7309-4241-B6A2-96E179B2FB63}" destId="{9A5A6FDF-8E21-4D47-8CFE-0718DB456ACC}" srcOrd="0" destOrd="0" presId="urn:microsoft.com/office/officeart/2008/layout/HorizontalMultiLevelHierarchy"/>
    <dgm:cxn modelId="{3F3916B9-1868-4EEA-87FA-AC3D782F3D97}" type="presOf" srcId="{1E06AC4A-D5C1-40DD-BD42-4BC861DB00DC}" destId="{43B67CC2-EDEA-46F2-9978-C6B546EC79C9}" srcOrd="0" destOrd="0" presId="urn:microsoft.com/office/officeart/2008/layout/HorizontalMultiLevelHierarchy"/>
    <dgm:cxn modelId="{D24482A0-E175-4939-8205-A52D0BA815C4}" srcId="{1E06AC4A-D5C1-40DD-BD42-4BC861DB00DC}" destId="{E6F09188-F272-4F0A-8135-8221D9970A31}" srcOrd="0" destOrd="0" parTransId="{3BB35DB5-E4D1-4E52-A444-C6D15A559775}" sibTransId="{C1ABCC4B-9B7D-4365-BD6E-2C2508566B64}"/>
    <dgm:cxn modelId="{3CEDAF5F-64CB-417D-A051-BCF96FD33A54}" type="presOf" srcId="{99AB0160-9E26-4348-851E-915F4FD527DA}" destId="{832687AA-C75E-4B83-97E0-042C118F0046}" srcOrd="1" destOrd="0" presId="urn:microsoft.com/office/officeart/2008/layout/HorizontalMultiLevelHierarchy"/>
    <dgm:cxn modelId="{4B7187AE-DD02-420A-8F37-6F3AAB6D04A6}" type="presParOf" srcId="{43B67CC2-EDEA-46F2-9978-C6B546EC79C9}" destId="{004FDCA0-DBE1-4BF3-B10F-AFA70008FB80}" srcOrd="0" destOrd="0" presId="urn:microsoft.com/office/officeart/2008/layout/HorizontalMultiLevelHierarchy"/>
    <dgm:cxn modelId="{5512D497-B91E-422A-B1E6-6E782B71B6F6}" type="presParOf" srcId="{004FDCA0-DBE1-4BF3-B10F-AFA70008FB80}" destId="{C973FE98-3D44-4423-B55D-C55DD92B241C}" srcOrd="0" destOrd="0" presId="urn:microsoft.com/office/officeart/2008/layout/HorizontalMultiLevelHierarchy"/>
    <dgm:cxn modelId="{F6F7C07D-693E-4077-A1A2-7BEC6BC8FD14}" type="presParOf" srcId="{004FDCA0-DBE1-4BF3-B10F-AFA70008FB80}" destId="{830BC17E-8FC5-4EA3-B7C4-FDC1E51B2192}" srcOrd="1" destOrd="0" presId="urn:microsoft.com/office/officeart/2008/layout/HorizontalMultiLevelHierarchy"/>
    <dgm:cxn modelId="{42D5DF3D-618D-4BF7-96C1-88B619778A13}" type="presParOf" srcId="{830BC17E-8FC5-4EA3-B7C4-FDC1E51B2192}" destId="{43502C96-4F73-4626-82AB-87FFA24665CC}" srcOrd="0" destOrd="0" presId="urn:microsoft.com/office/officeart/2008/layout/HorizontalMultiLevelHierarchy"/>
    <dgm:cxn modelId="{DE7465F4-BE5F-4E5C-BD5E-A9564260618F}" type="presParOf" srcId="{43502C96-4F73-4626-82AB-87FFA24665CC}" destId="{832687AA-C75E-4B83-97E0-042C118F0046}" srcOrd="0" destOrd="0" presId="urn:microsoft.com/office/officeart/2008/layout/HorizontalMultiLevelHierarchy"/>
    <dgm:cxn modelId="{504F7347-D190-46CD-8790-9F898CBDBD78}" type="presParOf" srcId="{830BC17E-8FC5-4EA3-B7C4-FDC1E51B2192}" destId="{1F5A057B-689B-4C11-8619-B8B45309500C}" srcOrd="1" destOrd="0" presId="urn:microsoft.com/office/officeart/2008/layout/HorizontalMultiLevelHierarchy"/>
    <dgm:cxn modelId="{E5970327-D8DC-4516-9A32-9143DCC25EA2}" type="presParOf" srcId="{1F5A057B-689B-4C11-8619-B8B45309500C}" destId="{377E817A-1FAF-4861-9770-FD00DC94357C}" srcOrd="0" destOrd="0" presId="urn:microsoft.com/office/officeart/2008/layout/HorizontalMultiLevelHierarchy"/>
    <dgm:cxn modelId="{9DADB1A0-75CB-4BF5-B4BD-2DC4AE96385A}" type="presParOf" srcId="{1F5A057B-689B-4C11-8619-B8B45309500C}" destId="{A10A484A-25DF-4B75-B93A-9041D138F74A}" srcOrd="1" destOrd="0" presId="urn:microsoft.com/office/officeart/2008/layout/HorizontalMultiLevelHierarchy"/>
    <dgm:cxn modelId="{FF089CEF-4160-455E-A138-1C0135733A92}" type="presParOf" srcId="{830BC17E-8FC5-4EA3-B7C4-FDC1E51B2192}" destId="{420BDFF4-A49F-4616-BE1D-3DE4F49EF58F}" srcOrd="2" destOrd="0" presId="urn:microsoft.com/office/officeart/2008/layout/HorizontalMultiLevelHierarchy"/>
    <dgm:cxn modelId="{7A9F36EA-490B-4C80-B4AC-CC4363289245}" type="presParOf" srcId="{420BDFF4-A49F-4616-BE1D-3DE4F49EF58F}" destId="{FF572252-4F73-4D0D-A3E8-85FECF91294E}" srcOrd="0" destOrd="0" presId="urn:microsoft.com/office/officeart/2008/layout/HorizontalMultiLevelHierarchy"/>
    <dgm:cxn modelId="{E7D5CEA6-0D4D-4DEA-9791-1F3394560E41}" type="presParOf" srcId="{830BC17E-8FC5-4EA3-B7C4-FDC1E51B2192}" destId="{79925142-0746-4CEF-B31F-9A63B85BA62A}" srcOrd="3" destOrd="0" presId="urn:microsoft.com/office/officeart/2008/layout/HorizontalMultiLevelHierarchy"/>
    <dgm:cxn modelId="{28567512-BF50-46F3-8B40-5F5AD157898D}" type="presParOf" srcId="{79925142-0746-4CEF-B31F-9A63B85BA62A}" destId="{9A5A6FDF-8E21-4D47-8CFE-0718DB456ACC}" srcOrd="0" destOrd="0" presId="urn:microsoft.com/office/officeart/2008/layout/HorizontalMultiLevelHierarchy"/>
    <dgm:cxn modelId="{77F8E570-3004-4B02-92F5-7FEDDAFF46F2}" type="presParOf" srcId="{79925142-0746-4CEF-B31F-9A63B85BA62A}" destId="{FF94D573-20C8-4C2D-B173-8DB06606DD6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BDFF4-A49F-4616-BE1D-3DE4F49EF58F}">
      <dsp:nvSpPr>
        <dsp:cNvPr id="0" name=""/>
        <dsp:cNvSpPr/>
      </dsp:nvSpPr>
      <dsp:spPr>
        <a:xfrm>
          <a:off x="2617023" y="2709333"/>
          <a:ext cx="582415" cy="1729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1207" y="0"/>
              </a:lnTo>
              <a:lnTo>
                <a:pt x="291207" y="1729427"/>
              </a:lnTo>
              <a:lnTo>
                <a:pt x="582415" y="17294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862609" y="3528425"/>
        <a:ext cx="91243" cy="91243"/>
      </dsp:txXfrm>
    </dsp:sp>
    <dsp:sp modelId="{43502C96-4F73-4626-82AB-87FFA24665CC}">
      <dsp:nvSpPr>
        <dsp:cNvPr id="0" name=""/>
        <dsp:cNvSpPr/>
      </dsp:nvSpPr>
      <dsp:spPr>
        <a:xfrm>
          <a:off x="2617023" y="900642"/>
          <a:ext cx="668121" cy="1808691"/>
        </a:xfrm>
        <a:custGeom>
          <a:avLst/>
          <a:gdLst/>
          <a:ahLst/>
          <a:cxnLst/>
          <a:rect l="0" t="0" r="0" b="0"/>
          <a:pathLst>
            <a:path>
              <a:moveTo>
                <a:pt x="0" y="1808691"/>
              </a:moveTo>
              <a:lnTo>
                <a:pt x="334060" y="1808691"/>
              </a:lnTo>
              <a:lnTo>
                <a:pt x="334060" y="0"/>
              </a:lnTo>
              <a:lnTo>
                <a:pt x="66812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902880" y="1756784"/>
        <a:ext cx="96407" cy="96407"/>
      </dsp:txXfrm>
    </dsp:sp>
    <dsp:sp modelId="{C973FE98-3D44-4423-B55D-C55DD92B241C}">
      <dsp:nvSpPr>
        <dsp:cNvPr id="0" name=""/>
        <dsp:cNvSpPr/>
      </dsp:nvSpPr>
      <dsp:spPr>
        <a:xfrm rot="16200000">
          <a:off x="-607083" y="2194560"/>
          <a:ext cx="5418667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 dirty="0" err="1" smtClean="0"/>
            <a:t>দলগত</a:t>
          </a:r>
          <a:r>
            <a:rPr lang="en-US" sz="6100" kern="1200" dirty="0" smtClean="0"/>
            <a:t> </a:t>
          </a:r>
          <a:r>
            <a:rPr lang="en-US" sz="6100" kern="1200" dirty="0" err="1" smtClean="0"/>
            <a:t>কাজ</a:t>
          </a:r>
          <a:endParaRPr lang="en-US" sz="6100" kern="1200" dirty="0"/>
        </a:p>
      </dsp:txBody>
      <dsp:txXfrm>
        <a:off x="-607083" y="2194560"/>
        <a:ext cx="5418667" cy="1029546"/>
      </dsp:txXfrm>
    </dsp:sp>
    <dsp:sp modelId="{377E817A-1FAF-4861-9770-FD00DC94357C}">
      <dsp:nvSpPr>
        <dsp:cNvPr id="0" name=""/>
        <dsp:cNvSpPr/>
      </dsp:nvSpPr>
      <dsp:spPr>
        <a:xfrm>
          <a:off x="3285145" y="0"/>
          <a:ext cx="3376913" cy="18012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/>
            <a:t>সূচীর</a:t>
          </a:r>
          <a:r>
            <a:rPr lang="en-US" sz="3900" kern="1200" dirty="0" smtClean="0"/>
            <a:t> </a:t>
          </a:r>
          <a:r>
            <a:rPr lang="en-US" sz="3900" kern="1200" dirty="0" err="1" smtClean="0"/>
            <a:t>সাহায্যে</a:t>
          </a:r>
          <a:r>
            <a:rPr lang="en-US" sz="3900" kern="1200" dirty="0" smtClean="0"/>
            <a:t> </a:t>
          </a:r>
          <a:r>
            <a:rPr lang="en-US" sz="3900" kern="1200" dirty="0" err="1" smtClean="0"/>
            <a:t>ব্যাখ্যা</a:t>
          </a:r>
          <a:r>
            <a:rPr lang="en-US" sz="3900" kern="1200" dirty="0" smtClean="0"/>
            <a:t> </a:t>
          </a:r>
          <a:r>
            <a:rPr lang="en-US" sz="3900" kern="1200" dirty="0" err="1" smtClean="0"/>
            <a:t>কর</a:t>
          </a:r>
          <a:r>
            <a:rPr lang="en-US" sz="3900" kern="1200" dirty="0" smtClean="0"/>
            <a:t> </a:t>
          </a:r>
          <a:endParaRPr lang="en-US" sz="3900" kern="1200" dirty="0"/>
        </a:p>
      </dsp:txBody>
      <dsp:txXfrm>
        <a:off x="3285145" y="0"/>
        <a:ext cx="3376913" cy="1801284"/>
      </dsp:txXfrm>
    </dsp:sp>
    <dsp:sp modelId="{9A5A6FDF-8E21-4D47-8CFE-0718DB456ACC}">
      <dsp:nvSpPr>
        <dsp:cNvPr id="0" name=""/>
        <dsp:cNvSpPr/>
      </dsp:nvSpPr>
      <dsp:spPr>
        <a:xfrm>
          <a:off x="3199439" y="3580870"/>
          <a:ext cx="3376913" cy="17157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/>
            <a:t>চিত্রের</a:t>
          </a:r>
          <a:r>
            <a:rPr lang="en-US" sz="3900" kern="1200" baseline="0" dirty="0" smtClean="0"/>
            <a:t> </a:t>
          </a:r>
          <a:r>
            <a:rPr lang="en-US" sz="3900" kern="1200" baseline="0" dirty="0" err="1" smtClean="0"/>
            <a:t>সাহায্যে</a:t>
          </a:r>
          <a:r>
            <a:rPr lang="en-US" sz="3900" kern="1200" baseline="0" dirty="0" smtClean="0"/>
            <a:t> </a:t>
          </a:r>
          <a:r>
            <a:rPr lang="en-US" sz="3900" kern="1200" baseline="0" dirty="0" err="1" smtClean="0"/>
            <a:t>ব্যাখ্যা</a:t>
          </a:r>
          <a:r>
            <a:rPr lang="en-US" sz="3900" kern="1200" baseline="0" dirty="0" smtClean="0"/>
            <a:t> </a:t>
          </a:r>
          <a:r>
            <a:rPr lang="en-US" sz="3900" kern="1200" baseline="0" dirty="0" err="1" smtClean="0"/>
            <a:t>কর</a:t>
          </a:r>
          <a:r>
            <a:rPr lang="en-US" sz="3900" kern="1200" baseline="0" dirty="0" smtClean="0"/>
            <a:t> </a:t>
          </a:r>
          <a:endParaRPr lang="en-US" sz="3900" kern="1200" dirty="0"/>
        </a:p>
      </dsp:txBody>
      <dsp:txXfrm>
        <a:off x="3199439" y="3580870"/>
        <a:ext cx="3376913" cy="1715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0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1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5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5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39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95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00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6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5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4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7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AAABD-1F16-4F1F-95D7-47DA86E6303F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6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744" y="728662"/>
            <a:ext cx="5473521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42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291048">
            <a:off x="3829474" y="1130688"/>
            <a:ext cx="5109213" cy="9872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Nikashban"/>
              </a:rPr>
              <a:t>একক</a:t>
            </a:r>
            <a:r>
              <a:rPr lang="en-US" sz="44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ashban"/>
              </a:rPr>
              <a:t>কাজ</a:t>
            </a:r>
            <a:endParaRPr lang="en-US" sz="4400" dirty="0">
              <a:solidFill>
                <a:srgbClr val="C00000"/>
              </a:solidFill>
              <a:latin typeface="Nika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8904" y="3556095"/>
            <a:ext cx="6829425" cy="16383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ক্রমবর্ধ্মান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প্রান্তিক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bn-IN" sz="3200" dirty="0" smtClean="0">
                <a:solidFill>
                  <a:srgbClr val="C00000"/>
                </a:solidFill>
                <a:latin typeface="Nikashban"/>
              </a:rPr>
              <a:t>উৎপাদন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বিধির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সীমাবদদ্ধতা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কী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কী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?</a:t>
            </a:r>
            <a:endParaRPr lang="en-US" sz="3200" dirty="0">
              <a:solidFill>
                <a:srgbClr val="C00000"/>
              </a:solidFill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295594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5749373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683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8713" y="414338"/>
            <a:ext cx="10829925" cy="5343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418" y="600075"/>
            <a:ext cx="4464845" cy="2671762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8058150" y="771526"/>
            <a:ext cx="3657600" cy="1957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বাড়ীর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কাজ</a:t>
            </a:r>
            <a:endParaRPr lang="en-US" sz="3600" dirty="0">
              <a:solidFill>
                <a:srgbClr val="7030A0"/>
              </a:solidFill>
              <a:latin typeface="Nikashban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7172326" y="2668191"/>
            <a:ext cx="2300287" cy="1021556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211580" y="3689746"/>
            <a:ext cx="10332720" cy="2070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ashban"/>
              </a:rPr>
              <a:t>ক্রমবর্ধ্মান</a:t>
            </a:r>
            <a:r>
              <a:rPr lang="en-US" sz="2800" dirty="0" smtClean="0">
                <a:latin typeface="Nikashban"/>
              </a:rPr>
              <a:t> </a:t>
            </a:r>
            <a:r>
              <a:rPr lang="en-US" sz="2800" dirty="0" err="1" smtClean="0">
                <a:latin typeface="Nikashban"/>
              </a:rPr>
              <a:t>প্রান্তিক</a:t>
            </a:r>
            <a:r>
              <a:rPr lang="en-US" sz="2800" dirty="0" smtClean="0">
                <a:latin typeface="Nikashban"/>
              </a:rPr>
              <a:t> </a:t>
            </a:r>
            <a:r>
              <a:rPr lang="en-US" sz="2800" dirty="0" err="1" smtClean="0">
                <a:latin typeface="Nikashban"/>
              </a:rPr>
              <a:t>উৎপাদন</a:t>
            </a:r>
            <a:r>
              <a:rPr lang="en-US" sz="2800" dirty="0" smtClean="0">
                <a:latin typeface="Nikashban"/>
              </a:rPr>
              <a:t> </a:t>
            </a:r>
            <a:r>
              <a:rPr lang="en-US" sz="2800" dirty="0" err="1" smtClean="0">
                <a:latin typeface="Nikashban"/>
              </a:rPr>
              <a:t>বিধি</a:t>
            </a:r>
            <a:r>
              <a:rPr lang="en-US" sz="2800" dirty="0" smtClean="0">
                <a:latin typeface="Nikashban"/>
              </a:rPr>
              <a:t> ( Law </a:t>
            </a:r>
            <a:r>
              <a:rPr lang="en-US" sz="2800" smtClean="0">
                <a:latin typeface="Nikashban"/>
              </a:rPr>
              <a:t>of Increases </a:t>
            </a:r>
            <a:r>
              <a:rPr lang="en-US" sz="2800" dirty="0" smtClean="0">
                <a:latin typeface="Nikashban"/>
              </a:rPr>
              <a:t>Marginal Returns ) </a:t>
            </a:r>
            <a:r>
              <a:rPr lang="bn-IN" sz="2800" dirty="0" smtClean="0">
                <a:latin typeface="Nikashban"/>
              </a:rPr>
              <a:t>টি লিখে আনবে ।</a:t>
            </a:r>
            <a:endParaRPr lang="en-US" sz="2800" dirty="0"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254570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43225" y="0"/>
            <a:ext cx="5786438" cy="2043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ashban"/>
              </a:rPr>
              <a:t>ধন্যবাদ,ভালো</a:t>
            </a:r>
            <a:r>
              <a:rPr lang="en-US" sz="4800" dirty="0" smtClean="0">
                <a:latin typeface="Nikashban"/>
              </a:rPr>
              <a:t> </a:t>
            </a:r>
            <a:r>
              <a:rPr lang="en-US" sz="4800" dirty="0" err="1" smtClean="0">
                <a:latin typeface="Nikashban"/>
              </a:rPr>
              <a:t>থাক</a:t>
            </a:r>
            <a:r>
              <a:rPr lang="en-US" sz="4800" dirty="0" smtClean="0">
                <a:latin typeface="Nikashban"/>
              </a:rPr>
              <a:t>।</a:t>
            </a:r>
            <a:endParaRPr lang="en-US" sz="4800" dirty="0">
              <a:latin typeface="Nika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489" y="2135479"/>
            <a:ext cx="9259909" cy="403350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23719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5880" y="0"/>
            <a:ext cx="8663940" cy="1988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ashban"/>
              </a:rPr>
              <a:t>সবাইকে</a:t>
            </a:r>
            <a:r>
              <a:rPr lang="en-US" sz="6000" dirty="0" smtClean="0">
                <a:latin typeface="Nikashban"/>
              </a:rPr>
              <a:t> </a:t>
            </a:r>
            <a:r>
              <a:rPr lang="en-US" sz="6000" dirty="0" err="1" smtClean="0">
                <a:latin typeface="Nikashban"/>
              </a:rPr>
              <a:t>শুভেচ্ছা</a:t>
            </a:r>
            <a:endParaRPr lang="en-US" sz="6000" dirty="0">
              <a:latin typeface="Nika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7447" y="2110788"/>
            <a:ext cx="10195560" cy="4747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191" y="2356835"/>
            <a:ext cx="7907629" cy="417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14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440" y="109179"/>
            <a:ext cx="6142515" cy="3948471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ন</a:t>
            </a:r>
            <a:r>
              <a:rPr lang="bn-IN" sz="3200" dirty="0" smtClean="0">
                <a:latin typeface="SutonnyMJ" pitchFamily="2" charset="0"/>
                <a:cs typeface="SutonnyMJ" pitchFamily="2" charset="0"/>
              </a:rPr>
              <a:t>ুরুল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ইসলাম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সিকদার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প্রভাষক,অর্থনীতি</a:t>
            </a:r>
            <a:r>
              <a:rPr lang="en-US" sz="3200" dirty="0" smtClean="0">
                <a:latin typeface="Nikashban"/>
              </a:rPr>
              <a:t> </a:t>
            </a:r>
          </a:p>
          <a:p>
            <a:pPr algn="ctr"/>
            <a:r>
              <a:rPr lang="en-US" sz="3200" dirty="0" err="1" smtClean="0">
                <a:latin typeface="Nikashban"/>
              </a:rPr>
              <a:t>রাজাবাড়ী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ডিগ্রি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কলেজ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মির্জাপুর</a:t>
            </a:r>
            <a:r>
              <a:rPr lang="en-US" sz="3200" dirty="0" smtClean="0">
                <a:latin typeface="Nikashban"/>
              </a:rPr>
              <a:t>, </a:t>
            </a:r>
            <a:r>
              <a:rPr lang="en-US" sz="3200" dirty="0" err="1" smtClean="0">
                <a:latin typeface="Nikashban"/>
              </a:rPr>
              <a:t>টাঙ্গাইল</a:t>
            </a:r>
            <a:r>
              <a:rPr lang="en-US" sz="3200" dirty="0" smtClean="0">
                <a:latin typeface="Nikashban"/>
              </a:rPr>
              <a:t>।</a:t>
            </a:r>
          </a:p>
          <a:p>
            <a:pPr algn="ctr"/>
            <a:r>
              <a:rPr lang="en-US" sz="3200" dirty="0" smtClean="0">
                <a:latin typeface="Nikashban"/>
              </a:rPr>
              <a:t>মোবাইলঃ০১৭১৬৪৮২৯৩৫</a:t>
            </a:r>
          </a:p>
        </p:txBody>
      </p:sp>
      <p:sp>
        <p:nvSpPr>
          <p:cNvPr id="4" name="Rectangle 3"/>
          <p:cNvSpPr/>
          <p:nvPr/>
        </p:nvSpPr>
        <p:spPr>
          <a:xfrm>
            <a:off x="355441" y="4057650"/>
            <a:ext cx="6142514" cy="275463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ashban"/>
              </a:rPr>
              <a:t>বিষয়ঃঅর্থনীতি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অধ্যায়ঃ</a:t>
            </a:r>
            <a:r>
              <a:rPr lang="en-US" sz="3200" dirty="0" smtClean="0">
                <a:latin typeface="Nikashban"/>
              </a:rPr>
              <a:t> ৩য়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smtClean="0">
                <a:latin typeface="Nikashban"/>
              </a:rPr>
              <a:t>সময়ঃ৫০ </a:t>
            </a:r>
            <a:r>
              <a:rPr lang="en-US" sz="3200" dirty="0" err="1" smtClean="0">
                <a:latin typeface="Nikashban"/>
              </a:rPr>
              <a:t>মিনিট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তারিখঃ</a:t>
            </a:r>
            <a:r>
              <a:rPr lang="bn-IN" sz="3200" dirty="0" smtClean="0">
                <a:latin typeface="Nikashban"/>
              </a:rPr>
              <a:t>০৬</a:t>
            </a:r>
            <a:r>
              <a:rPr lang="en-US" sz="3200" dirty="0" smtClean="0">
                <a:latin typeface="Nikashban"/>
              </a:rPr>
              <a:t>/</a:t>
            </a:r>
            <a:r>
              <a:rPr lang="bn-IN" sz="3200" dirty="0" smtClean="0">
                <a:latin typeface="Nikashban"/>
              </a:rPr>
              <a:t>০৪</a:t>
            </a:r>
            <a:r>
              <a:rPr lang="en-US" sz="3200" dirty="0" smtClean="0">
                <a:latin typeface="Nikashban"/>
              </a:rPr>
              <a:t>/২০</a:t>
            </a:r>
            <a:r>
              <a:rPr lang="bn-IN" sz="3200" dirty="0" smtClean="0">
                <a:latin typeface="Nikashban"/>
              </a:rPr>
              <a:t>২০</a:t>
            </a:r>
            <a:r>
              <a:rPr lang="en-US" sz="3200" dirty="0" err="1" smtClean="0">
                <a:latin typeface="Nikashban"/>
              </a:rPr>
              <a:t>ইং</a:t>
            </a:r>
            <a:endParaRPr lang="en-US" sz="3200" dirty="0">
              <a:latin typeface="Nikashban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686550" y="240030"/>
            <a:ext cx="68580" cy="63779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660" y="331470"/>
            <a:ext cx="4263390" cy="593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65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6815" y="811530"/>
            <a:ext cx="9648755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ashban"/>
              </a:rPr>
              <a:t>নিচের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ছবিটির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দিকে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লক্ষ্য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করি</a:t>
            </a:r>
            <a:r>
              <a:rPr lang="en-US" sz="5400" dirty="0" smtClean="0">
                <a:latin typeface="Nikashban"/>
              </a:rPr>
              <a:t>।</a:t>
            </a:r>
            <a:endParaRPr lang="en-US" sz="5400" dirty="0">
              <a:latin typeface="Nika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093" y="1931830"/>
            <a:ext cx="8414198" cy="4732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1580" y="662940"/>
            <a:ext cx="10332720" cy="5097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ashban"/>
              </a:rPr>
              <a:t>ক্রমবর্ধ্মান</a:t>
            </a:r>
            <a:r>
              <a:rPr lang="en-US" sz="6000" dirty="0" smtClean="0">
                <a:latin typeface="Nikashban"/>
              </a:rPr>
              <a:t>  </a:t>
            </a:r>
            <a:r>
              <a:rPr lang="en-US" sz="6000" dirty="0" err="1" smtClean="0">
                <a:latin typeface="Nikashban"/>
              </a:rPr>
              <a:t>প্রান্তিক</a:t>
            </a:r>
            <a:r>
              <a:rPr lang="en-US" sz="6000" dirty="0" smtClean="0">
                <a:latin typeface="Nikashban"/>
              </a:rPr>
              <a:t> </a:t>
            </a:r>
            <a:r>
              <a:rPr lang="en-US" sz="6000" dirty="0" err="1" smtClean="0">
                <a:latin typeface="Nikashban"/>
              </a:rPr>
              <a:t>উৎপাদন</a:t>
            </a:r>
            <a:r>
              <a:rPr lang="en-US" sz="6000" dirty="0" smtClean="0">
                <a:latin typeface="Nikashban"/>
              </a:rPr>
              <a:t> </a:t>
            </a:r>
            <a:r>
              <a:rPr lang="en-US" sz="6000" dirty="0" err="1" smtClean="0">
                <a:latin typeface="Nikashban"/>
              </a:rPr>
              <a:t>বিধি</a:t>
            </a:r>
            <a:r>
              <a:rPr lang="en-US" sz="6000" dirty="0" smtClean="0">
                <a:latin typeface="Nikashban"/>
              </a:rPr>
              <a:t> ( Law of Increases Marginal Returns ) </a:t>
            </a:r>
            <a:endParaRPr lang="en-US" sz="6000" dirty="0"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413647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28933" y="280759"/>
            <a:ext cx="7406640" cy="1828800"/>
          </a:xfrm>
          <a:prstGeom prst="ellipse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ashban"/>
              </a:rPr>
              <a:t>শিখনফল</a:t>
            </a:r>
            <a:endParaRPr lang="en-US" sz="6000" dirty="0">
              <a:latin typeface="Nikashban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1480" y="2560320"/>
            <a:ext cx="11452860" cy="36576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ashban"/>
              </a:rPr>
              <a:t>        ১।</a:t>
            </a:r>
            <a:r>
              <a:rPr lang="en-US" sz="3200" dirty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ক্রমবর্ধ্মান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প্রান্তিক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উৎপাদন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বিধি</a:t>
            </a:r>
            <a:r>
              <a:rPr lang="en-US" sz="3200" dirty="0" smtClean="0">
                <a:latin typeface="Nikashban"/>
              </a:rPr>
              <a:t>   </a:t>
            </a:r>
            <a:r>
              <a:rPr lang="en-US" sz="3200" dirty="0" err="1" smtClean="0">
                <a:latin typeface="Nikashban"/>
              </a:rPr>
              <a:t>কি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তা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বলতে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পারবে</a:t>
            </a:r>
            <a:r>
              <a:rPr lang="en-US" sz="3200" dirty="0" smtClean="0">
                <a:latin typeface="Nikashban"/>
              </a:rPr>
              <a:t> </a:t>
            </a:r>
          </a:p>
          <a:p>
            <a:pPr algn="ctr"/>
            <a:r>
              <a:rPr lang="en-US" sz="3200" dirty="0" smtClean="0">
                <a:latin typeface="Nikashban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16405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-103031" y="2009105"/>
            <a:ext cx="11436439" cy="467503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 </a:t>
            </a:r>
            <a:endParaRPr lang="en-US" sz="2800" dirty="0">
              <a:solidFill>
                <a:srgbClr val="FFFF00"/>
              </a:solidFill>
            </a:endParaRPr>
          </a:p>
          <a:p>
            <a:pPr algn="ctr"/>
            <a:r>
              <a:rPr lang="en-US" sz="2800" dirty="0" err="1" smtClean="0">
                <a:solidFill>
                  <a:srgbClr val="FFFF00"/>
                </a:solidFill>
              </a:rPr>
              <a:t>উৎপাদনে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ব্যবহৃত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অন্যান্য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উপকরণ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এবং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কলাকৌশল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অপরিবর্তিত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রেখে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কোন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নির্দিষ্ট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উপকরণ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নিয়োগ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বৃদ্ধি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করলে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উৎপাদন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যদি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উপকরণ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হার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অপেক্ষা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অধিক</a:t>
            </a:r>
            <a:r>
              <a:rPr lang="en-US" sz="2800" dirty="0" smtClean="0">
                <a:solidFill>
                  <a:srgbClr val="FFFF00"/>
                </a:solidFill>
              </a:rPr>
              <a:t>  </a:t>
            </a:r>
            <a:r>
              <a:rPr lang="en-US" sz="2800" dirty="0" err="1" smtClean="0">
                <a:solidFill>
                  <a:srgbClr val="FFFF00"/>
                </a:solidFill>
              </a:rPr>
              <a:t>হারে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বৃদ্ধি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পায়</a:t>
            </a:r>
            <a:r>
              <a:rPr lang="en-US" sz="2800" dirty="0" smtClean="0">
                <a:solidFill>
                  <a:srgbClr val="FFFF00"/>
                </a:solidFill>
              </a:rPr>
              <a:t> , </a:t>
            </a:r>
            <a:r>
              <a:rPr lang="en-US" sz="2800" dirty="0" err="1" smtClean="0">
                <a:solidFill>
                  <a:srgbClr val="FFFF00"/>
                </a:solidFill>
              </a:rPr>
              <a:t>তাকে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ক্রমবর্ধ্মান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প্রান্তিক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উৎপাদন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বিধি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বলে</a:t>
            </a:r>
            <a:r>
              <a:rPr lang="en-US" sz="2800" dirty="0" smtClean="0">
                <a:solidFill>
                  <a:srgbClr val="FFFF00"/>
                </a:solidFill>
              </a:rPr>
              <a:t> । 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2421228" y="605790"/>
            <a:ext cx="5591202" cy="1165860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ashban"/>
              </a:rPr>
              <a:t>ক্রমবর্ধ্মান</a:t>
            </a:r>
            <a:r>
              <a:rPr lang="en-US" sz="3600" dirty="0" smtClean="0">
                <a:solidFill>
                  <a:srgbClr val="FF00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ashban"/>
              </a:rPr>
              <a:t>প্রান্তিক</a:t>
            </a:r>
            <a:r>
              <a:rPr lang="en-US" sz="3600" dirty="0" smtClean="0">
                <a:solidFill>
                  <a:srgbClr val="FF00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ashban"/>
              </a:rPr>
              <a:t>উৎপাদন</a:t>
            </a:r>
            <a:r>
              <a:rPr lang="en-US" sz="3600" dirty="0" smtClean="0">
                <a:solidFill>
                  <a:srgbClr val="FF00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ashban"/>
              </a:rPr>
              <a:t>বিধি</a:t>
            </a:r>
            <a:r>
              <a:rPr lang="en-US" sz="3600" dirty="0" smtClean="0">
                <a:solidFill>
                  <a:srgbClr val="FF0000"/>
                </a:solidFill>
                <a:latin typeface="Nikashban"/>
              </a:rPr>
              <a:t> </a:t>
            </a:r>
            <a:endParaRPr lang="en-US" sz="3600" dirty="0">
              <a:solidFill>
                <a:srgbClr val="FF0000"/>
              </a:solidFill>
              <a:latin typeface="Nikashban"/>
            </a:endParaRPr>
          </a:p>
        </p:txBody>
      </p:sp>
      <p:sp>
        <p:nvSpPr>
          <p:cNvPr id="8" name="Oval 7"/>
          <p:cNvSpPr/>
          <p:nvPr/>
        </p:nvSpPr>
        <p:spPr>
          <a:xfrm>
            <a:off x="8319752" y="763717"/>
            <a:ext cx="1043189" cy="85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0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86377" y="283335"/>
            <a:ext cx="6297769" cy="811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prstClr val="white"/>
                </a:solidFill>
              </a:rPr>
              <a:t>সূচীর মাধ্যমে ব্যাখ্যা ঃ </a:t>
            </a:r>
            <a:endParaRPr lang="en-US" sz="3600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930626"/>
            <a:ext cx="9414456" cy="26981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050961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black"/>
                </a:solidFill>
              </a:rPr>
              <a:t>জমির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পরিমাণ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62896" y="2050961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black"/>
                </a:solidFill>
              </a:rPr>
              <a:t>শ্রম</a:t>
            </a:r>
            <a:r>
              <a:rPr lang="en-US" dirty="0" smtClean="0">
                <a:solidFill>
                  <a:prstClr val="black"/>
                </a:solidFill>
              </a:rPr>
              <a:t> ও </a:t>
            </a:r>
            <a:r>
              <a:rPr lang="en-US" dirty="0" err="1" smtClean="0">
                <a:solidFill>
                  <a:prstClr val="black"/>
                </a:solidFill>
              </a:rPr>
              <a:t>মূল্ধন</a:t>
            </a:r>
            <a:r>
              <a:rPr lang="en-US" dirty="0" smtClean="0">
                <a:solidFill>
                  <a:prstClr val="black"/>
                </a:solidFill>
              </a:rPr>
              <a:t> ( LK)</a:t>
            </a:r>
            <a:r>
              <a:rPr lang="bn-IN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5792" y="2040225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black"/>
                </a:solidFill>
              </a:rPr>
              <a:t>মোত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উৎপাদন</a:t>
            </a:r>
            <a:r>
              <a:rPr lang="bn-IN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( TP 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2553237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1 </a:t>
            </a:r>
            <a:r>
              <a:rPr lang="en-US" dirty="0" err="1" smtClean="0">
                <a:solidFill>
                  <a:prstClr val="black"/>
                </a:solidFill>
              </a:rPr>
              <a:t>একর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62896" y="2534451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1000 </a:t>
            </a:r>
            <a:r>
              <a:rPr lang="en-US" dirty="0" err="1" smtClean="0">
                <a:solidFill>
                  <a:prstClr val="black"/>
                </a:solidFill>
              </a:rPr>
              <a:t>Tk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25792" y="2544917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4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মণ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3017941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1 </a:t>
            </a:r>
            <a:r>
              <a:rPr lang="en-US" dirty="0" err="1" smtClean="0">
                <a:solidFill>
                  <a:prstClr val="black"/>
                </a:solidFill>
              </a:rPr>
              <a:t>একর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62896" y="3008548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2000 </a:t>
            </a:r>
            <a:r>
              <a:rPr lang="en-US" dirty="0" err="1" smtClean="0">
                <a:solidFill>
                  <a:prstClr val="black"/>
                </a:solidFill>
              </a:rPr>
              <a:t>Tk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25792" y="3022657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10 </a:t>
            </a:r>
            <a:r>
              <a:rPr lang="en-US" dirty="0" err="1" smtClean="0">
                <a:solidFill>
                  <a:prstClr val="black"/>
                </a:solidFill>
              </a:rPr>
              <a:t>মণ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25792" y="3501377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20 </a:t>
            </a:r>
            <a:r>
              <a:rPr lang="en-US" dirty="0" err="1" smtClean="0">
                <a:solidFill>
                  <a:prstClr val="black"/>
                </a:solidFill>
              </a:rPr>
              <a:t>মণ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62896" y="3530826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3000 </a:t>
            </a:r>
            <a:r>
              <a:rPr lang="en-US" dirty="0" err="1" smtClean="0">
                <a:solidFill>
                  <a:prstClr val="black"/>
                </a:solidFill>
              </a:rPr>
              <a:t>Tk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3501431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1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একর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4003707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1 </a:t>
            </a:r>
            <a:r>
              <a:rPr lang="en-US" dirty="0" err="1" smtClean="0">
                <a:solidFill>
                  <a:prstClr val="black"/>
                </a:solidFill>
              </a:rPr>
              <a:t>একর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62896" y="4003149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4000 </a:t>
            </a:r>
            <a:r>
              <a:rPr lang="en-US" dirty="0" err="1" smtClean="0">
                <a:solidFill>
                  <a:prstClr val="black"/>
                </a:solidFill>
              </a:rPr>
              <a:t>Tk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675809" y="4013034"/>
            <a:ext cx="1738647" cy="467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15 </a:t>
            </a:r>
            <a:r>
              <a:rPr lang="en-US" dirty="0" err="1" smtClean="0">
                <a:solidFill>
                  <a:prstClr val="black"/>
                </a:solidFill>
              </a:rPr>
              <a:t>মণ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112913" y="4017699"/>
            <a:ext cx="2562896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35 </a:t>
            </a:r>
            <a:r>
              <a:rPr lang="en-US" dirty="0" err="1" smtClean="0">
                <a:solidFill>
                  <a:prstClr val="black"/>
                </a:solidFill>
              </a:rPr>
              <a:t>মণ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701567" y="3028550"/>
            <a:ext cx="1725768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6 </a:t>
            </a:r>
            <a:r>
              <a:rPr lang="en-US" dirty="0" err="1" smtClean="0">
                <a:solidFill>
                  <a:prstClr val="black"/>
                </a:solidFill>
              </a:rPr>
              <a:t>মণ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688688" y="3511015"/>
            <a:ext cx="1738647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10 </a:t>
            </a:r>
            <a:r>
              <a:rPr lang="en-US" dirty="0" err="1" smtClean="0">
                <a:solidFill>
                  <a:prstClr val="black"/>
                </a:solidFill>
              </a:rPr>
              <a:t>মণ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04608" y="1751526"/>
            <a:ext cx="2588654" cy="4829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সুচীতে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দেখা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কোন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নির্দিষ্ট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পরিমান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জমিতে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নির্দিষ্ট</a:t>
            </a:r>
            <a:r>
              <a:rPr lang="en-US" sz="2400" dirty="0" smtClean="0"/>
              <a:t> </a:t>
            </a:r>
            <a:r>
              <a:rPr lang="en-US" sz="2400" dirty="0" err="1" smtClean="0"/>
              <a:t>হারে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শ্রম</a:t>
            </a:r>
            <a:r>
              <a:rPr lang="en-US" sz="2400" dirty="0" smtClean="0"/>
              <a:t> ও </a:t>
            </a:r>
            <a:r>
              <a:rPr lang="en-US" sz="2400" dirty="0" err="1" smtClean="0"/>
              <a:t>মূল্ধন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নিয়োগের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প্রেক্ষিতে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মোট</a:t>
            </a:r>
            <a:r>
              <a:rPr lang="en-US" sz="2400" dirty="0" smtClean="0"/>
              <a:t> </a:t>
            </a:r>
            <a:r>
              <a:rPr lang="en-US" sz="2400" dirty="0" err="1" smtClean="0"/>
              <a:t>উৎপাদন</a:t>
            </a:r>
            <a:r>
              <a:rPr lang="en-US" sz="2400" dirty="0" smtClean="0"/>
              <a:t> </a:t>
            </a:r>
            <a:r>
              <a:rPr lang="en-US" sz="2400" dirty="0"/>
              <a:t>4</a:t>
            </a:r>
            <a:r>
              <a:rPr lang="en-US" sz="2400" dirty="0" smtClean="0"/>
              <a:t>, 10 , 20 , 35 </a:t>
            </a:r>
            <a:r>
              <a:rPr lang="en-US" sz="2400" dirty="0" err="1" smtClean="0"/>
              <a:t>মণ</a:t>
            </a:r>
            <a:r>
              <a:rPr lang="en-US" sz="2400" dirty="0" smtClean="0"/>
              <a:t> </a:t>
            </a:r>
            <a:r>
              <a:rPr lang="en-US" sz="2400" dirty="0" err="1" smtClean="0"/>
              <a:t>তথা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ক্রমবর্ধ্মান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হারে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বৃদ্ধি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পায়</a:t>
            </a:r>
            <a:r>
              <a:rPr lang="en-US" sz="2400" dirty="0" smtClean="0"/>
              <a:t>  </a:t>
            </a:r>
            <a:r>
              <a:rPr lang="en-US" sz="2400" dirty="0" err="1" smtClean="0"/>
              <a:t>এবং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প্রান্তিক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উৎপানও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ক্রমবর্ধ্মান</a:t>
            </a:r>
            <a:r>
              <a:rPr lang="en-US" sz="2400" dirty="0" smtClean="0"/>
              <a:t>  4, 6 ,10 ,15 , </a:t>
            </a:r>
            <a:r>
              <a:rPr lang="en-US" sz="2400" dirty="0" err="1" smtClean="0"/>
              <a:t>মণ</a:t>
            </a:r>
            <a:r>
              <a:rPr lang="en-US" sz="2400" dirty="0" smtClean="0"/>
              <a:t> । </a:t>
            </a:r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7688688" y="2040225"/>
            <a:ext cx="1725768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prstClr val="black"/>
                </a:solidFill>
              </a:rPr>
              <a:t>প্রান্তিক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উৎপাদন</a:t>
            </a:r>
            <a:r>
              <a:rPr lang="en-US" dirty="0" smtClean="0">
                <a:solidFill>
                  <a:prstClr val="black"/>
                </a:solidFill>
              </a:rPr>
              <a:t> ( MP)</a:t>
            </a:r>
            <a:r>
              <a:rPr lang="bn-IN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701567" y="2520447"/>
            <a:ext cx="1725768" cy="5022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4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মণ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bn-IN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405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8" grpId="0" animBg="1"/>
      <p:bldP spid="9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3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4" grpId="0" animBg="1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5913" y="38146"/>
            <a:ext cx="3598961" cy="367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রেখা চিত্রের সাহায্যে উপস্থাপন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81210" y="69927"/>
            <a:ext cx="6063805" cy="68198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3200" dirty="0">
              <a:ln w="0"/>
              <a:solidFill>
                <a:prstClr val="black"/>
              </a:solidFill>
            </a:endParaRPr>
          </a:p>
        </p:txBody>
      </p:sp>
      <p:sp>
        <p:nvSpPr>
          <p:cNvPr id="14" name="Up Arrow 13"/>
          <p:cNvSpPr/>
          <p:nvPr/>
        </p:nvSpPr>
        <p:spPr>
          <a:xfrm>
            <a:off x="6851562" y="3710307"/>
            <a:ext cx="65790" cy="294806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6884457" y="6557903"/>
            <a:ext cx="4224271" cy="90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378682" y="5995846"/>
            <a:ext cx="550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</a:rPr>
              <a:t>o</a:t>
            </a:r>
            <a:endParaRPr lang="en-US" sz="5400" b="0" cap="none" spc="0" dirty="0">
              <a:ln w="0"/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029831" y="6245059"/>
            <a:ext cx="554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n w="0"/>
              </a:rPr>
              <a:t>L,K</a:t>
            </a:r>
            <a:endParaRPr lang="en-US" sz="2400" dirty="0">
              <a:ln w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8594" y="3063977"/>
            <a:ext cx="3930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n w="0"/>
              </a:rPr>
              <a:t>y</a:t>
            </a:r>
            <a:endParaRPr lang="en-US" sz="3600" dirty="0">
              <a:ln w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343598" y="3403775"/>
            <a:ext cx="468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n w="0"/>
              </a:rPr>
              <a:t>D</a:t>
            </a:r>
            <a:endParaRPr lang="en-US" sz="3600" dirty="0">
              <a:ln w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380837" y="5740052"/>
            <a:ext cx="4058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ln w="0"/>
              </a:rPr>
              <a:t>a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8650821" y="2250532"/>
            <a:ext cx="71082" cy="4397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8045018" y="2702291"/>
            <a:ext cx="18184" cy="3861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7463307" y="2882559"/>
            <a:ext cx="7562" cy="3707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 rot="16200000">
            <a:off x="5294044" y="4105970"/>
            <a:ext cx="18036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 smtClean="0">
                <a:ln w="0"/>
              </a:rPr>
              <a:t>প্রান্তিক</a:t>
            </a:r>
            <a:r>
              <a:rPr lang="en-US" dirty="0" smtClean="0">
                <a:ln w="0"/>
              </a:rPr>
              <a:t> </a:t>
            </a:r>
            <a:r>
              <a:rPr lang="en-US" dirty="0" err="1" smtClean="0">
                <a:ln w="0"/>
              </a:rPr>
              <a:t>উৎপাদন</a:t>
            </a:r>
            <a:endParaRPr lang="en-US" dirty="0">
              <a:ln w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0152603" y="6629470"/>
            <a:ext cx="1457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 smtClean="0">
                <a:ln w="0"/>
              </a:rPr>
              <a:t>উপকরণ</a:t>
            </a:r>
            <a:r>
              <a:rPr lang="en-US" dirty="0" smtClean="0">
                <a:ln w="0"/>
              </a:rPr>
              <a:t> </a:t>
            </a:r>
            <a:r>
              <a:rPr lang="en-US" dirty="0" err="1" smtClean="0">
                <a:ln w="0"/>
              </a:rPr>
              <a:t>ব্যয়</a:t>
            </a:r>
            <a:endParaRPr lang="en-US" dirty="0">
              <a:ln w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418956" y="5881924"/>
            <a:ext cx="5776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n w="0"/>
              </a:rPr>
              <a:t>4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324318" y="5319868"/>
            <a:ext cx="5386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n w="0"/>
              </a:rPr>
              <a:t>6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185310" y="4603439"/>
            <a:ext cx="6481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ln w="0"/>
              </a:rPr>
              <a:t>10</a:t>
            </a:r>
            <a:endParaRPr lang="en-US" sz="2400" dirty="0">
              <a:ln w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795727" y="6557903"/>
            <a:ext cx="652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</a:rPr>
              <a:t>2000</a:t>
            </a:r>
            <a:endParaRPr lang="en-US" dirty="0">
              <a:ln w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425337" y="6551273"/>
            <a:ext cx="652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</a:rPr>
              <a:t>3000</a:t>
            </a:r>
            <a:endParaRPr lang="en-US" dirty="0">
              <a:ln w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288075" y="3703987"/>
            <a:ext cx="4303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n w="0"/>
              </a:rPr>
              <a:t>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8034772" y="5285959"/>
            <a:ext cx="401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ln w="0"/>
              </a:rPr>
              <a:t>b</a:t>
            </a:r>
            <a:endParaRPr lang="en-US" sz="3200" dirty="0">
              <a:ln w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632936" y="4645179"/>
            <a:ext cx="4239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n w="0"/>
              </a:rPr>
              <a:t>c</a:t>
            </a:r>
            <a:endParaRPr lang="en-US" sz="3200" dirty="0">
              <a:ln w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39904" y="2989166"/>
            <a:ext cx="5135412" cy="39300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n w="0"/>
                <a:solidFill>
                  <a:schemeClr val="tx1"/>
                </a:solidFill>
              </a:rPr>
              <a:t>চিত্রে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,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ভূমি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অক্ষে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উপকরন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ব্যয়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,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লম্ব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অক্ষে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A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চিত্রে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মোট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উৎপাদন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B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চিত্রে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প্রান্তিক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উৎপাদন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। A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চিত্রে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নির্দিষ্ট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হারে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উপকরণ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ব্যয়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বৃদ্ধির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ফলে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মোট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উৎপাদন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TP 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ক্রমবর্ধ্মান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হারে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 (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oa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’&gt;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oB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’&gt;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oc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”&gt;od” )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বৃদ্ধি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পায়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।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ফলে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  B 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চিত্রে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প্রান্তিক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উৎপাদন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MP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ক্রমবর্ধ্মান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হয়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।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অর্থা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ৎ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উৎপাদন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ব্যয়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বৃদ্ধির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অনুপাতে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উৎপাদন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বৃদ্ধির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পরিমাণ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ক্রমবর্ধ্মান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</a:rPr>
              <a:t>হয়</a:t>
            </a:r>
            <a:r>
              <a:rPr lang="en-US" sz="2400" dirty="0" smtClean="0">
                <a:ln w="0"/>
                <a:solidFill>
                  <a:schemeClr val="tx1"/>
                </a:solidFill>
              </a:rPr>
              <a:t> । </a:t>
            </a:r>
            <a:endParaRPr lang="en-US" sz="240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 rot="16200000">
            <a:off x="5330508" y="1742970"/>
            <a:ext cx="3123022" cy="809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851561" y="3283955"/>
            <a:ext cx="4227403" cy="931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6844847" y="2864264"/>
            <a:ext cx="626476" cy="18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9350354" y="457199"/>
            <a:ext cx="33957" cy="6184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6892018" y="2702291"/>
            <a:ext cx="11577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6917352" y="2250532"/>
            <a:ext cx="1745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 flipV="1">
            <a:off x="6884458" y="457199"/>
            <a:ext cx="2465896" cy="22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166848"/>
              </p:ext>
            </p:extLst>
          </p:nvPr>
        </p:nvGraphicFramePr>
        <p:xfrm>
          <a:off x="112543" y="605792"/>
          <a:ext cx="5313396" cy="2299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349"/>
                <a:gridCol w="1328349"/>
                <a:gridCol w="1328349"/>
                <a:gridCol w="1328349"/>
              </a:tblGrid>
              <a:tr h="569626">
                <a:tc>
                  <a:txBody>
                    <a:bodyPr/>
                    <a:lstStyle/>
                    <a:p>
                      <a:r>
                        <a:rPr lang="bn-IN" dirty="0" smtClean="0"/>
                        <a:t>জমির পরিমাণ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শ্রম</a:t>
                      </a:r>
                      <a:r>
                        <a:rPr lang="bn-IN" baseline="0" dirty="0" smtClean="0"/>
                        <a:t> ও মূল্ধন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মোট উৎপাদন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dirty="0" smtClean="0"/>
                        <a:t>প্রান্তিক </a:t>
                      </a:r>
                      <a:r>
                        <a:rPr lang="en-US" dirty="0" err="1" smtClean="0"/>
                        <a:t>উৎপাদন</a:t>
                      </a:r>
                      <a:endParaRPr lang="en-US" dirty="0"/>
                    </a:p>
                  </a:txBody>
                  <a:tcPr/>
                </a:tc>
              </a:tr>
              <a:tr h="325500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1 </a:t>
                      </a:r>
                      <a:r>
                        <a:rPr lang="en-US" sz="1200" baseline="0" dirty="0" err="1" smtClean="0"/>
                        <a:t>একর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 </a:t>
                      </a:r>
                      <a:r>
                        <a:rPr lang="en-US" dirty="0" err="1" smtClean="0"/>
                        <a:t>Tk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</a:t>
                      </a:r>
                      <a:r>
                        <a:rPr lang="en-US" dirty="0" err="1" smtClean="0"/>
                        <a:t>মণ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</a:t>
                      </a:r>
                      <a:r>
                        <a:rPr lang="en-US" dirty="0" err="1" smtClean="0"/>
                        <a:t>মণ</a:t>
                      </a:r>
                      <a:endParaRPr lang="en-US" dirty="0"/>
                    </a:p>
                  </a:txBody>
                  <a:tcPr/>
                </a:tc>
              </a:tr>
              <a:tr h="379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1 </a:t>
                      </a:r>
                      <a:r>
                        <a:rPr lang="en-US" sz="1200" baseline="0" dirty="0" err="1" smtClean="0"/>
                        <a:t>একর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2000Tk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</a:t>
                      </a:r>
                      <a:r>
                        <a:rPr lang="en-US" dirty="0" err="1" smtClean="0"/>
                        <a:t>মণ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</a:t>
                      </a:r>
                      <a:r>
                        <a:rPr lang="en-US" dirty="0" err="1" smtClean="0"/>
                        <a:t>মণ</a:t>
                      </a:r>
                      <a:endParaRPr lang="en-US" dirty="0"/>
                    </a:p>
                  </a:txBody>
                  <a:tcPr/>
                </a:tc>
              </a:tr>
              <a:tr h="379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1 </a:t>
                      </a:r>
                      <a:r>
                        <a:rPr lang="en-US" sz="1200" baseline="0" dirty="0" err="1" smtClean="0"/>
                        <a:t>একর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3000 </a:t>
                      </a:r>
                      <a:r>
                        <a:rPr lang="en-US" dirty="0" err="1" smtClean="0"/>
                        <a:t>Tk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</a:t>
                      </a:r>
                      <a:r>
                        <a:rPr lang="en-US" dirty="0" err="1" smtClean="0"/>
                        <a:t>মণ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</a:t>
                      </a:r>
                      <a:r>
                        <a:rPr lang="en-US" dirty="0" err="1" smtClean="0"/>
                        <a:t>মণ</a:t>
                      </a:r>
                      <a:endParaRPr lang="en-US" dirty="0"/>
                    </a:p>
                  </a:txBody>
                  <a:tcPr/>
                </a:tc>
              </a:tr>
              <a:tr h="379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1  </a:t>
                      </a:r>
                      <a:r>
                        <a:rPr lang="en-US" sz="1200" baseline="0" dirty="0" err="1" smtClean="0"/>
                        <a:t>একর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4000 </a:t>
                      </a:r>
                      <a:r>
                        <a:rPr lang="en-US" dirty="0" err="1" smtClean="0"/>
                        <a:t>Tk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 </a:t>
                      </a:r>
                      <a:r>
                        <a:rPr lang="en-US" dirty="0" err="1" smtClean="0"/>
                        <a:t>মণ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 </a:t>
                      </a:r>
                      <a:r>
                        <a:rPr lang="en-US" dirty="0" err="1" smtClean="0"/>
                        <a:t>মণ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6" name="Rectangle 75"/>
          <p:cNvSpPr/>
          <p:nvPr/>
        </p:nvSpPr>
        <p:spPr>
          <a:xfrm>
            <a:off x="6721169" y="3248277"/>
            <a:ext cx="38824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0730832" y="3346704"/>
            <a:ext cx="462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L,K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525278" y="269198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79" name="Rectangle 78"/>
          <p:cNvSpPr/>
          <p:nvPr/>
        </p:nvSpPr>
        <p:spPr>
          <a:xfrm>
            <a:off x="6490588" y="2509431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414803" y="2067068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443004" y="294939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35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056567" y="3271702"/>
            <a:ext cx="652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1000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753880" y="3271088"/>
            <a:ext cx="652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2000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8370824" y="3282307"/>
            <a:ext cx="652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3000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9040960" y="3296774"/>
            <a:ext cx="652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4000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7172765" y="6542805"/>
            <a:ext cx="652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1000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9105365" y="6556214"/>
            <a:ext cx="652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4000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170431" y="3748210"/>
            <a:ext cx="495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9222401" y="4608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TP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490404" y="50253"/>
            <a:ext cx="4495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T,P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7369432" y="2726457"/>
            <a:ext cx="391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”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7983456" y="2577058"/>
            <a:ext cx="405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B”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8479221" y="1853900"/>
            <a:ext cx="414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C”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9326890" y="374372"/>
            <a:ext cx="4026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”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9958075" y="1669234"/>
            <a:ext cx="881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- 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চিত্র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9587234" y="4954171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 -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চিত্র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Arc 1"/>
          <p:cNvSpPr/>
          <p:nvPr/>
        </p:nvSpPr>
        <p:spPr>
          <a:xfrm>
            <a:off x="5235339" y="-2126714"/>
            <a:ext cx="4103283" cy="5014851"/>
          </a:xfrm>
          <a:prstGeom prst="arc">
            <a:avLst>
              <a:gd name="adj1" fmla="val 21426360"/>
              <a:gd name="adj2" fmla="val 559135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6892018" y="5995846"/>
            <a:ext cx="5712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6843967" y="5516554"/>
            <a:ext cx="1201051" cy="36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6892018" y="4889792"/>
            <a:ext cx="1784991" cy="47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6892018" y="3979042"/>
            <a:ext cx="2469711" cy="71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Arc 61"/>
          <p:cNvSpPr/>
          <p:nvPr/>
        </p:nvSpPr>
        <p:spPr>
          <a:xfrm rot="2661526">
            <a:off x="6469806" y="1505059"/>
            <a:ext cx="2334516" cy="5643787"/>
          </a:xfrm>
          <a:prstGeom prst="arc">
            <a:avLst>
              <a:gd name="adj1" fmla="val 17245704"/>
              <a:gd name="adj2" fmla="val 320217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2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1899</TotalTime>
  <Words>384</Words>
  <Application>Microsoft Office PowerPoint</Application>
  <PresentationFormat>Widescreen</PresentationFormat>
  <Paragraphs>106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Nikashban</vt:lpstr>
      <vt:lpstr>SutonnyMJ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Musharraf</dc:creator>
  <cp:lastModifiedBy>Windows User</cp:lastModifiedBy>
  <cp:revision>313</cp:revision>
  <dcterms:created xsi:type="dcterms:W3CDTF">2019-12-01T22:28:59Z</dcterms:created>
  <dcterms:modified xsi:type="dcterms:W3CDTF">2020-04-20T05:03:02Z</dcterms:modified>
</cp:coreProperties>
</file>