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9" r:id="rId5"/>
    <p:sldId id="260" r:id="rId6"/>
    <p:sldId id="272" r:id="rId7"/>
    <p:sldId id="282" r:id="rId8"/>
    <p:sldId id="283" r:id="rId9"/>
    <p:sldId id="271" r:id="rId10"/>
    <p:sldId id="285" r:id="rId11"/>
    <p:sldId id="287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en-US" dirty="0" err="1" smtClean="0"/>
            <a:t>অনুমিত</a:t>
          </a:r>
          <a:r>
            <a:rPr lang="en-US" dirty="0" smtClean="0"/>
            <a:t> </a:t>
          </a:r>
          <a:r>
            <a:rPr lang="en-US" dirty="0" err="1" smtClean="0"/>
            <a:t>শর্তসমূহ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১।</a:t>
          </a:r>
          <a:r>
            <a:rPr lang="en-US" sz="2000" dirty="0" smtClean="0"/>
            <a:t> </a:t>
          </a:r>
          <a:r>
            <a:rPr lang="en-US" sz="2000" dirty="0" err="1" smtClean="0"/>
            <a:t>সম্পর্কিত</a:t>
          </a:r>
          <a:r>
            <a:rPr lang="en-US" sz="2000" dirty="0" smtClean="0"/>
            <a:t> </a:t>
          </a:r>
          <a:r>
            <a:rPr lang="en-US" sz="2000" dirty="0" err="1" smtClean="0"/>
            <a:t>দ্রব্যের</a:t>
          </a:r>
          <a:r>
            <a:rPr lang="en-US" sz="2000" dirty="0" smtClean="0"/>
            <a:t> </a:t>
          </a:r>
          <a:r>
            <a:rPr lang="en-US" sz="2000" dirty="0" err="1" smtClean="0"/>
            <a:t>দাম</a:t>
          </a:r>
          <a:r>
            <a:rPr lang="en-US" sz="2000" dirty="0" smtClean="0"/>
            <a:t> </a:t>
          </a:r>
          <a:r>
            <a:rPr lang="en-US" sz="2000" dirty="0" err="1" smtClean="0"/>
            <a:t>স্থির</a:t>
          </a:r>
          <a:r>
            <a:rPr lang="en-US" sz="2000" dirty="0" smtClean="0"/>
            <a:t> । </a:t>
          </a:r>
          <a:r>
            <a:rPr lang="bn-IN" sz="2000" dirty="0" smtClean="0"/>
            <a:t> 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২। </a:t>
          </a:r>
          <a:r>
            <a:rPr lang="en-US" sz="2000" dirty="0" err="1" smtClean="0"/>
            <a:t>একটি</a:t>
          </a:r>
          <a:r>
            <a:rPr lang="en-US" sz="2000" dirty="0" smtClean="0"/>
            <a:t> </a:t>
          </a:r>
          <a:r>
            <a:rPr lang="en-US" sz="2000" dirty="0" err="1" smtClean="0"/>
            <a:t>নির্দিষ্ট</a:t>
          </a:r>
          <a:r>
            <a:rPr lang="en-US" sz="2000" dirty="0" smtClean="0"/>
            <a:t> </a:t>
          </a:r>
          <a:r>
            <a:rPr lang="en-US" sz="2000" dirty="0" err="1" smtClean="0"/>
            <a:t>সময়</a:t>
          </a:r>
          <a:r>
            <a:rPr lang="en-US" sz="2000" dirty="0" smtClean="0"/>
            <a:t> </a:t>
          </a:r>
          <a:r>
            <a:rPr lang="en-US" sz="2000" dirty="0" err="1" smtClean="0"/>
            <a:t>বিবেচ্য</a:t>
          </a:r>
          <a:r>
            <a:rPr lang="en-US" sz="2000" dirty="0" smtClean="0"/>
            <a:t> । </a:t>
          </a:r>
          <a:r>
            <a:rPr lang="bn-IN" sz="2000" dirty="0" smtClean="0"/>
            <a:t> </a:t>
          </a:r>
          <a:endParaRPr lang="en-US" sz="2000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৩।</a:t>
          </a:r>
          <a:r>
            <a:rPr lang="en-US" sz="2000" dirty="0" smtClean="0"/>
            <a:t> </a:t>
          </a:r>
          <a:r>
            <a:rPr lang="en-US" sz="2000" dirty="0" err="1" smtClean="0"/>
            <a:t>ভোক্তা</a:t>
          </a:r>
          <a:r>
            <a:rPr lang="en-US" sz="2000" dirty="0" smtClean="0"/>
            <a:t> </a:t>
          </a:r>
          <a:r>
            <a:rPr lang="en-US" sz="2000" dirty="0" err="1" smtClean="0"/>
            <a:t>যুক্তিশীল</a:t>
          </a:r>
          <a:r>
            <a:rPr lang="en-US" sz="2000" dirty="0" smtClean="0"/>
            <a:t> ।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D377B515-5AC9-43BB-B93F-2303EA414180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1800" dirty="0" smtClean="0"/>
            <a:t>৫। </a:t>
          </a:r>
          <a:r>
            <a:rPr lang="en-US" sz="1800" dirty="0" err="1" smtClean="0"/>
            <a:t>উপযোগ</a:t>
          </a:r>
          <a:r>
            <a:rPr lang="en-US" sz="1800" dirty="0" smtClean="0"/>
            <a:t> </a:t>
          </a:r>
          <a:r>
            <a:rPr lang="en-US" sz="1800" dirty="0" err="1" smtClean="0"/>
            <a:t>সংখ্যার</a:t>
          </a:r>
          <a:r>
            <a:rPr lang="en-US" sz="1800" dirty="0" smtClean="0"/>
            <a:t> </a:t>
          </a:r>
          <a:r>
            <a:rPr lang="en-US" sz="1800" dirty="0" err="1" smtClean="0"/>
            <a:t>মাধ্যমে</a:t>
          </a:r>
          <a:r>
            <a:rPr lang="en-US" sz="1800" dirty="0" smtClean="0"/>
            <a:t> </a:t>
          </a:r>
          <a:r>
            <a:rPr lang="en-US" sz="1800" dirty="0" err="1" smtClean="0"/>
            <a:t>পরিমাপযোগ্য</a:t>
          </a:r>
          <a:r>
            <a:rPr lang="en-US" sz="1800" dirty="0" smtClean="0"/>
            <a:t> ।</a:t>
          </a:r>
          <a:endParaRPr lang="en-US" sz="1800" dirty="0"/>
        </a:p>
      </dgm:t>
    </dgm:pt>
    <dgm:pt modelId="{8067BBDB-20A4-4DA8-9669-D820937B72A5}" type="parTrans" cxnId="{2691F452-D362-4BD2-A200-E10C71051928}">
      <dgm:prSet/>
      <dgm:spPr/>
      <dgm:t>
        <a:bodyPr/>
        <a:lstStyle/>
        <a:p>
          <a:endParaRPr lang="en-US"/>
        </a:p>
      </dgm:t>
    </dgm:pt>
    <dgm:pt modelId="{977BB3E6-1767-445F-801A-810ABE3F9A80}" type="sibTrans" cxnId="{2691F452-D362-4BD2-A200-E10C71051928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/>
      <dgm:spPr>
        <a:solidFill>
          <a:srgbClr val="660066"/>
        </a:solidFill>
      </dgm:spPr>
      <dgm:t>
        <a:bodyPr/>
        <a:lstStyle/>
        <a:p>
          <a:r>
            <a:rPr lang="bn-IN" sz="1800" dirty="0" smtClean="0"/>
            <a:t>৪।</a:t>
          </a:r>
          <a:r>
            <a:rPr lang="en-US" sz="1800" dirty="0" smtClean="0"/>
            <a:t> </a:t>
          </a:r>
          <a:r>
            <a:rPr lang="en-US" sz="1800" dirty="0" err="1" smtClean="0"/>
            <a:t>দ্রব্যের</a:t>
          </a:r>
          <a:r>
            <a:rPr lang="en-US" sz="1800" dirty="0" smtClean="0"/>
            <a:t> </a:t>
          </a:r>
          <a:r>
            <a:rPr lang="en-US" sz="1800" dirty="0" err="1" smtClean="0"/>
            <a:t>বিভিন্ন</a:t>
          </a:r>
          <a:r>
            <a:rPr lang="en-US" sz="1800" dirty="0" smtClean="0"/>
            <a:t> </a:t>
          </a:r>
          <a:r>
            <a:rPr lang="en-US" sz="1800" dirty="0" err="1" smtClean="0"/>
            <a:t>একক</a:t>
          </a:r>
          <a:r>
            <a:rPr lang="en-US" sz="1800" dirty="0" smtClean="0"/>
            <a:t> </a:t>
          </a:r>
          <a:r>
            <a:rPr lang="en-US" sz="1800" dirty="0" err="1" smtClean="0"/>
            <a:t>সমজাতীয়</a:t>
          </a:r>
          <a:r>
            <a:rPr lang="en-US" sz="1800" dirty="0" smtClean="0"/>
            <a:t> ।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E9F724B1-B0CB-4EC7-BCB9-977480EB8E7F}">
      <dgm:prSet custT="1"/>
      <dgm:spPr>
        <a:solidFill>
          <a:srgbClr val="800080"/>
        </a:solidFill>
      </dgm:spPr>
      <dgm:t>
        <a:bodyPr/>
        <a:lstStyle/>
        <a:p>
          <a:r>
            <a:rPr lang="bn-IN" sz="1800" dirty="0" smtClean="0"/>
            <a:t>৬। </a:t>
          </a:r>
          <a:r>
            <a:rPr lang="en-US" sz="1800" dirty="0" err="1" smtClean="0"/>
            <a:t>ভোক্তার</a:t>
          </a:r>
          <a:r>
            <a:rPr lang="en-US" sz="1800" dirty="0" smtClean="0"/>
            <a:t> </a:t>
          </a:r>
          <a:r>
            <a:rPr lang="en-US" sz="1800" dirty="0" err="1" smtClean="0"/>
            <a:t>রুচি</a:t>
          </a:r>
          <a:r>
            <a:rPr lang="en-US" sz="1800" dirty="0" smtClean="0"/>
            <a:t> </a:t>
          </a:r>
          <a:r>
            <a:rPr lang="en-US" sz="1800" dirty="0" err="1" smtClean="0"/>
            <a:t>অভ্যাস</a:t>
          </a:r>
          <a:r>
            <a:rPr lang="en-US" sz="1800" dirty="0" smtClean="0"/>
            <a:t> , </a:t>
          </a:r>
          <a:r>
            <a:rPr lang="en-US" sz="1800" dirty="0" err="1" smtClean="0"/>
            <a:t>আয়</a:t>
          </a:r>
          <a:r>
            <a:rPr lang="en-US" sz="1800" dirty="0" smtClean="0"/>
            <a:t> </a:t>
          </a:r>
          <a:r>
            <a:rPr lang="en-US" sz="1800" dirty="0" err="1" smtClean="0"/>
            <a:t>ইত্যাদি</a:t>
          </a:r>
          <a:r>
            <a:rPr lang="en-US" sz="1800" dirty="0" smtClean="0"/>
            <a:t> </a:t>
          </a:r>
          <a:r>
            <a:rPr lang="en-US" sz="1800" dirty="0" err="1" smtClean="0"/>
            <a:t>অপরিবর্তনীয়</a:t>
          </a:r>
          <a:r>
            <a:rPr lang="en-US" sz="1800" dirty="0" smtClean="0"/>
            <a:t> ।</a:t>
          </a:r>
          <a:endParaRPr lang="en-US" sz="1800" dirty="0"/>
        </a:p>
      </dgm:t>
    </dgm:pt>
    <dgm:pt modelId="{D24E69F4-071C-46AE-AF9D-835717E3C788}" type="parTrans" cxnId="{34A63185-F470-427F-9D59-EC8AF95C8095}">
      <dgm:prSet/>
      <dgm:spPr/>
      <dgm:t>
        <a:bodyPr/>
        <a:lstStyle/>
        <a:p>
          <a:endParaRPr lang="en-US"/>
        </a:p>
      </dgm:t>
    </dgm:pt>
    <dgm:pt modelId="{AB6A264E-3814-4953-A538-4D6056182A1E}" type="sibTrans" cxnId="{34A63185-F470-427F-9D59-EC8AF95C8095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6" custLinFactNeighborX="16649" custLinFactNeighborY="-229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6" custScaleX="171215" custRadScaleRad="10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6" custScaleX="146264" custScaleY="127551" custRadScaleRad="120223" custRadScaleInc="11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6" custScaleX="134855" custScaleY="117792" custRadScaleRad="99697" custRadScaleInc="-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6" custScaleX="130909" custScaleY="96299" custRadScaleRad="82811" custRadScaleInc="-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E9A1-0527-46BB-B949-B839680AB596}" type="pres">
      <dgm:prSet presAssocID="{8067BBDB-20A4-4DA8-9669-D820937B72A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200355B9-6B04-4101-91E4-37354A448566}" type="pres">
      <dgm:prSet presAssocID="{8067BBDB-20A4-4DA8-9669-D820937B72A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86A7B0A-E777-43D5-B1AA-3AF3396B7DED}" type="pres">
      <dgm:prSet presAssocID="{D377B515-5AC9-43BB-B93F-2303EA414180}" presName="node" presStyleLbl="node1" presStyleIdx="4" presStyleCnt="6" custAng="21285798" custScaleX="135267" custScaleY="108632" custRadScaleRad="116113" custRadScaleInc="31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71526-AC88-40BC-91B1-1FA6C30D6817}" type="pres">
      <dgm:prSet presAssocID="{D24E69F4-071C-46AE-AF9D-835717E3C788}" presName="parTrans" presStyleLbl="sibTrans2D1" presStyleIdx="5" presStyleCnt="6"/>
      <dgm:spPr/>
      <dgm:t>
        <a:bodyPr/>
        <a:lstStyle/>
        <a:p>
          <a:endParaRPr lang="en-US"/>
        </a:p>
      </dgm:t>
    </dgm:pt>
    <dgm:pt modelId="{1A863AB8-9F5F-4360-B23C-14FBD1443252}" type="pres">
      <dgm:prSet presAssocID="{D24E69F4-071C-46AE-AF9D-835717E3C78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2FF5997-34F1-4177-AA9C-4E6777EB09DD}" type="pres">
      <dgm:prSet presAssocID="{E9F724B1-B0CB-4EC7-BCB9-977480EB8E7F}" presName="node" presStyleLbl="node1" presStyleIdx="5" presStyleCnt="6" custScaleX="152168" custScaleY="104415" custRadScaleRad="126384" custRadScaleInc="-5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54C19-FF2A-4AD0-BC78-BA2AB089FEB6}" type="presOf" srcId="{E9F724B1-B0CB-4EC7-BCB9-977480EB8E7F}" destId="{F2FF5997-34F1-4177-AA9C-4E6777EB09DD}" srcOrd="0" destOrd="0" presId="urn:microsoft.com/office/officeart/2005/8/layout/radial5"/>
    <dgm:cxn modelId="{34A63185-F470-427F-9D59-EC8AF95C8095}" srcId="{615E54E7-5A05-4026-B8FA-42B9F644E317}" destId="{E9F724B1-B0CB-4EC7-BCB9-977480EB8E7F}" srcOrd="5" destOrd="0" parTransId="{D24E69F4-071C-46AE-AF9D-835717E3C788}" sibTransId="{AB6A264E-3814-4953-A538-4D6056182A1E}"/>
    <dgm:cxn modelId="{2691F452-D362-4BD2-A200-E10C71051928}" srcId="{615E54E7-5A05-4026-B8FA-42B9F644E317}" destId="{D377B515-5AC9-43BB-B93F-2303EA414180}" srcOrd="4" destOrd="0" parTransId="{8067BBDB-20A4-4DA8-9669-D820937B72A5}" sibTransId="{977BB3E6-1767-445F-801A-810ABE3F9A80}"/>
    <dgm:cxn modelId="{BB321100-BA14-4D95-B79F-E197160827AE}" type="presOf" srcId="{5F2306DB-781C-4692-BCA0-DA65477ED8D4}" destId="{E56B0FE4-E0EA-4A74-93B8-B2B58E554361}" srcOrd="1" destOrd="0" presId="urn:microsoft.com/office/officeart/2005/8/layout/radial5"/>
    <dgm:cxn modelId="{6CFF3F96-DED2-4D50-989E-8F2EBCC2B272}" type="presOf" srcId="{8067BBDB-20A4-4DA8-9669-D820937B72A5}" destId="{200355B9-6B04-4101-91E4-37354A448566}" srcOrd="1" destOrd="0" presId="urn:microsoft.com/office/officeart/2005/8/layout/radial5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8D54E043-0481-4B0B-A882-336BD71047A2}" type="presOf" srcId="{8067BBDB-20A4-4DA8-9669-D820937B72A5}" destId="{D9E9E9A1-0527-46BB-B949-B839680AB596}" srcOrd="0" destOrd="0" presId="urn:microsoft.com/office/officeart/2005/8/layout/radial5"/>
    <dgm:cxn modelId="{DBE86F65-049E-41CF-B8D8-F743E91A3E6D}" type="presOf" srcId="{D24E69F4-071C-46AE-AF9D-835717E3C788}" destId="{1A863AB8-9F5F-4360-B23C-14FBD1443252}" srcOrd="1" destOrd="0" presId="urn:microsoft.com/office/officeart/2005/8/layout/radial5"/>
    <dgm:cxn modelId="{5A174507-EBDD-4C18-8258-BC4EACD9ABE4}" type="presOf" srcId="{64C3723B-A0DE-45CB-95C2-DF9EDBE1EDF4}" destId="{8BFCDCF8-7200-4F32-BAA5-E9D242BE753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4D89F20F-CF5E-4E64-9EA3-1D5E99229A47}" type="presOf" srcId="{8D7C3BA7-8FE2-48F9-9CD1-C119D203959B}" destId="{BBDC8554-E6FC-4904-95C7-6FAFE7772D9E}" srcOrd="0" destOrd="0" presId="urn:microsoft.com/office/officeart/2005/8/layout/radial5"/>
    <dgm:cxn modelId="{BDA11838-8B4D-4A22-BF02-DA31835E94D2}" type="presOf" srcId="{0F9B0421-912D-45CD-BC4E-9018FE0AB96F}" destId="{F5070DC8-71BF-4704-B93E-041467537F10}" srcOrd="0" destOrd="0" presId="urn:microsoft.com/office/officeart/2005/8/layout/radial5"/>
    <dgm:cxn modelId="{85E3C6F3-0C8E-4AA0-B81E-9E137CECB8A0}" type="presOf" srcId="{615E54E7-5A05-4026-B8FA-42B9F644E317}" destId="{E42BBCBD-4521-4505-BF56-601F2899A0E9}" srcOrd="0" destOrd="0" presId="urn:microsoft.com/office/officeart/2005/8/layout/radial5"/>
    <dgm:cxn modelId="{5CFFC560-9732-4114-B1C7-EAAB93A188B3}" type="presOf" srcId="{D377B515-5AC9-43BB-B93F-2303EA414180}" destId="{286A7B0A-E777-43D5-B1AA-3AF3396B7DED}" srcOrd="0" destOrd="0" presId="urn:microsoft.com/office/officeart/2005/8/layout/radial5"/>
    <dgm:cxn modelId="{16B82213-9C7A-4399-9299-049C8862D29E}" type="presOf" srcId="{DF9B57EF-9611-4C75-9930-F724F97DF60B}" destId="{BA616C90-8458-4A40-A3FF-3D1DC89BEBFE}" srcOrd="0" destOrd="0" presId="urn:microsoft.com/office/officeart/2005/8/layout/radial5"/>
    <dgm:cxn modelId="{B2BD5B5A-D477-461F-A5BF-E7B998B9036A}" type="presOf" srcId="{87B140CF-B9D0-401E-BF93-C47551F953F3}" destId="{FA491C89-AF23-46A1-A292-529A1529584C}" srcOrd="0" destOrd="0" presId="urn:microsoft.com/office/officeart/2005/8/layout/radial5"/>
    <dgm:cxn modelId="{2AE42FAC-10EC-457A-93FC-0B96964C813E}" type="presOf" srcId="{70E098D4-176C-4224-B13C-30AFF02A1204}" destId="{2ACA6814-35DC-4D43-A500-CBECF66F841F}" srcOrd="0" destOrd="0" presId="urn:microsoft.com/office/officeart/2005/8/layout/radial5"/>
    <dgm:cxn modelId="{D4522FC1-B2D8-4C31-BA14-E970AC3F36C9}" type="presOf" srcId="{D24E69F4-071C-46AE-AF9D-835717E3C788}" destId="{97F71526-AC88-40BC-91B1-1FA6C30D6817}" srcOrd="0" destOrd="0" presId="urn:microsoft.com/office/officeart/2005/8/layout/radial5"/>
    <dgm:cxn modelId="{2B949291-3570-4D28-A170-A07E4828570B}" type="presOf" srcId="{64C3723B-A0DE-45CB-95C2-DF9EDBE1EDF4}" destId="{C85CF7B1-2FC6-4A23-AC17-476710C3E792}" srcOrd="1" destOrd="0" presId="urn:microsoft.com/office/officeart/2005/8/layout/radial5"/>
    <dgm:cxn modelId="{977288EC-0286-45F3-9DFA-26A77C784674}" type="presOf" srcId="{DF9B57EF-9611-4C75-9930-F724F97DF60B}" destId="{841C3830-0E87-4745-B1DE-6B36E3CBD17E}" srcOrd="1" destOrd="0" presId="urn:microsoft.com/office/officeart/2005/8/layout/radial5"/>
    <dgm:cxn modelId="{0B743BA0-61F5-4A9C-89B4-89AA77EE9B09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4C7CB5D6-088A-412B-ADA7-B7FCA788BF2F}" type="presOf" srcId="{6A868630-1F3E-4838-B0DE-86EFFEB2CFF6}" destId="{516B58F9-7DCE-4B85-A6D1-20F3F36FD286}" srcOrd="0" destOrd="0" presId="urn:microsoft.com/office/officeart/2005/8/layout/radial5"/>
    <dgm:cxn modelId="{E461278E-BCF5-4D4E-AD71-924325B73FA2}" type="presOf" srcId="{8D7C3BA7-8FE2-48F9-9CD1-C119D203959B}" destId="{C3A9B627-F37F-481F-9B93-94944093E16E}" srcOrd="1" destOrd="0" presId="urn:microsoft.com/office/officeart/2005/8/layout/radial5"/>
    <dgm:cxn modelId="{D9E4BE48-5E41-44F9-9006-F6135256C1B4}" type="presOf" srcId="{643B1B3C-6E13-4FD6-83FB-4D795DA2454C}" destId="{6EBE18E2-6D8E-4D0E-9F9E-3CA01E227074}" srcOrd="0" destOrd="0" presId="urn:microsoft.com/office/officeart/2005/8/layout/radial5"/>
    <dgm:cxn modelId="{E7C715CE-DDF5-4AFD-8822-6A27D929E5F1}" type="presParOf" srcId="{516B58F9-7DCE-4B85-A6D1-20F3F36FD286}" destId="{E42BBCBD-4521-4505-BF56-601F2899A0E9}" srcOrd="0" destOrd="0" presId="urn:microsoft.com/office/officeart/2005/8/layout/radial5"/>
    <dgm:cxn modelId="{21DAF1E6-40C1-4063-9688-3993677A18F1}" type="presParOf" srcId="{516B58F9-7DCE-4B85-A6D1-20F3F36FD286}" destId="{BBDC8554-E6FC-4904-95C7-6FAFE7772D9E}" srcOrd="1" destOrd="0" presId="urn:microsoft.com/office/officeart/2005/8/layout/radial5"/>
    <dgm:cxn modelId="{6C181B04-75BC-4A79-BC5C-5AF480B16011}" type="presParOf" srcId="{BBDC8554-E6FC-4904-95C7-6FAFE7772D9E}" destId="{C3A9B627-F37F-481F-9B93-94944093E16E}" srcOrd="0" destOrd="0" presId="urn:microsoft.com/office/officeart/2005/8/layout/radial5"/>
    <dgm:cxn modelId="{1CAE8D7C-4E8A-48D7-B8A6-3570E711B7EB}" type="presParOf" srcId="{516B58F9-7DCE-4B85-A6D1-20F3F36FD286}" destId="{6EBE18E2-6D8E-4D0E-9F9E-3CA01E227074}" srcOrd="2" destOrd="0" presId="urn:microsoft.com/office/officeart/2005/8/layout/radial5"/>
    <dgm:cxn modelId="{79C2C3DA-1E5A-41AD-9D7B-890C9EA86041}" type="presParOf" srcId="{516B58F9-7DCE-4B85-A6D1-20F3F36FD286}" destId="{448EBAEC-F2E8-4635-92A8-E9435EEA83ED}" srcOrd="3" destOrd="0" presId="urn:microsoft.com/office/officeart/2005/8/layout/radial5"/>
    <dgm:cxn modelId="{B6BCDB92-A2A1-431E-8E4F-824ED519083D}" type="presParOf" srcId="{448EBAEC-F2E8-4635-92A8-E9435EEA83ED}" destId="{E56B0FE4-E0EA-4A74-93B8-B2B58E554361}" srcOrd="0" destOrd="0" presId="urn:microsoft.com/office/officeart/2005/8/layout/radial5"/>
    <dgm:cxn modelId="{EFC5BE9B-D713-4A8F-BBED-AFBA56927647}" type="presParOf" srcId="{516B58F9-7DCE-4B85-A6D1-20F3F36FD286}" destId="{F5070DC8-71BF-4704-B93E-041467537F10}" srcOrd="4" destOrd="0" presId="urn:microsoft.com/office/officeart/2005/8/layout/radial5"/>
    <dgm:cxn modelId="{DC04AE18-F7A9-4A5C-875E-C8AD2C225E4B}" type="presParOf" srcId="{516B58F9-7DCE-4B85-A6D1-20F3F36FD286}" destId="{BA616C90-8458-4A40-A3FF-3D1DC89BEBFE}" srcOrd="5" destOrd="0" presId="urn:microsoft.com/office/officeart/2005/8/layout/radial5"/>
    <dgm:cxn modelId="{8766F345-92AC-4126-9F8D-29137E82A82D}" type="presParOf" srcId="{BA616C90-8458-4A40-A3FF-3D1DC89BEBFE}" destId="{841C3830-0E87-4745-B1DE-6B36E3CBD17E}" srcOrd="0" destOrd="0" presId="urn:microsoft.com/office/officeart/2005/8/layout/radial5"/>
    <dgm:cxn modelId="{79D121A4-6DC7-40B4-AA99-3259BECF2666}" type="presParOf" srcId="{516B58F9-7DCE-4B85-A6D1-20F3F36FD286}" destId="{2ACA6814-35DC-4D43-A500-CBECF66F841F}" srcOrd="6" destOrd="0" presId="urn:microsoft.com/office/officeart/2005/8/layout/radial5"/>
    <dgm:cxn modelId="{43CA5B35-EB97-4207-A0B8-50001F3E0D84}" type="presParOf" srcId="{516B58F9-7DCE-4B85-A6D1-20F3F36FD286}" destId="{8BFCDCF8-7200-4F32-BAA5-E9D242BE753E}" srcOrd="7" destOrd="0" presId="urn:microsoft.com/office/officeart/2005/8/layout/radial5"/>
    <dgm:cxn modelId="{1B908DF1-E627-4E40-93E7-7637DE6EFC23}" type="presParOf" srcId="{8BFCDCF8-7200-4F32-BAA5-E9D242BE753E}" destId="{C85CF7B1-2FC6-4A23-AC17-476710C3E792}" srcOrd="0" destOrd="0" presId="urn:microsoft.com/office/officeart/2005/8/layout/radial5"/>
    <dgm:cxn modelId="{F0939211-08F1-4CC0-9A44-8D11614143B0}" type="presParOf" srcId="{516B58F9-7DCE-4B85-A6D1-20F3F36FD286}" destId="{FA491C89-AF23-46A1-A292-529A1529584C}" srcOrd="8" destOrd="0" presId="urn:microsoft.com/office/officeart/2005/8/layout/radial5"/>
    <dgm:cxn modelId="{9E7F1391-F911-4058-983A-4BB7FF5A2A28}" type="presParOf" srcId="{516B58F9-7DCE-4B85-A6D1-20F3F36FD286}" destId="{D9E9E9A1-0527-46BB-B949-B839680AB596}" srcOrd="9" destOrd="0" presId="urn:microsoft.com/office/officeart/2005/8/layout/radial5"/>
    <dgm:cxn modelId="{6F8970DA-B27C-45CE-ADA6-72CC276A4A68}" type="presParOf" srcId="{D9E9E9A1-0527-46BB-B949-B839680AB596}" destId="{200355B9-6B04-4101-91E4-37354A448566}" srcOrd="0" destOrd="0" presId="urn:microsoft.com/office/officeart/2005/8/layout/radial5"/>
    <dgm:cxn modelId="{8ECB67F0-00DA-4720-ABBC-E1B723B83D89}" type="presParOf" srcId="{516B58F9-7DCE-4B85-A6D1-20F3F36FD286}" destId="{286A7B0A-E777-43D5-B1AA-3AF3396B7DED}" srcOrd="10" destOrd="0" presId="urn:microsoft.com/office/officeart/2005/8/layout/radial5"/>
    <dgm:cxn modelId="{A4854A7E-F1AF-4F52-8420-70AA977CB149}" type="presParOf" srcId="{516B58F9-7DCE-4B85-A6D1-20F3F36FD286}" destId="{97F71526-AC88-40BC-91B1-1FA6C30D6817}" srcOrd="11" destOrd="0" presId="urn:microsoft.com/office/officeart/2005/8/layout/radial5"/>
    <dgm:cxn modelId="{19908859-F683-4A77-89FA-B8D01DBB014E}" type="presParOf" srcId="{97F71526-AC88-40BC-91B1-1FA6C30D6817}" destId="{1A863AB8-9F5F-4360-B23C-14FBD1443252}" srcOrd="0" destOrd="0" presId="urn:microsoft.com/office/officeart/2005/8/layout/radial5"/>
    <dgm:cxn modelId="{57B061A9-113B-44C5-BD0E-7DC98EBCE721}" type="presParOf" srcId="{516B58F9-7DCE-4B85-A6D1-20F3F36FD286}" destId="{F2FF5997-34F1-4177-AA9C-4E6777EB09D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err="1" smtClean="0"/>
            <a:t>সূচীর</a:t>
          </a:r>
          <a:r>
            <a:rPr lang="en-US" dirty="0" smtClean="0"/>
            <a:t> </a:t>
          </a:r>
          <a:r>
            <a:rPr lang="en-US" dirty="0" err="1" smtClean="0"/>
            <a:t>সাহায্যে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err="1" smtClean="0"/>
            <a:t>চিত্রের</a:t>
          </a:r>
          <a:r>
            <a:rPr lang="en-US" baseline="0" dirty="0" smtClean="0"/>
            <a:t> </a:t>
          </a:r>
          <a:r>
            <a:rPr lang="en-US" baseline="0" dirty="0" err="1" smtClean="0"/>
            <a:t>সাহায্যে</a:t>
          </a:r>
          <a:r>
            <a:rPr lang="en-US" baseline="0" dirty="0" smtClean="0"/>
            <a:t> </a:t>
          </a:r>
          <a:r>
            <a:rPr lang="en-US" baseline="0" dirty="0" err="1" smtClean="0"/>
            <a:t>ব্যাখ্যা</a:t>
          </a:r>
          <a:r>
            <a:rPr lang="en-US" baseline="0" dirty="0" smtClean="0"/>
            <a:t> </a:t>
          </a:r>
          <a:r>
            <a:rPr lang="en-US" baseline="0" dirty="0" err="1" smtClean="0"/>
            <a:t>কর</a:t>
          </a:r>
          <a:r>
            <a:rPr lang="en-US" baseline="0" dirty="0" smtClean="0"/>
            <a:t> 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6377" y="283335"/>
            <a:ext cx="6297769" cy="81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prstClr val="white"/>
                </a:solidFill>
              </a:rPr>
              <a:t>সূচীর মাধ্যমে ব্যাখ্যা ঃ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3792" y="1751526"/>
            <a:ext cx="8435662" cy="482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929" y="2009104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prstClr val="black"/>
                </a:solidFill>
              </a:rPr>
              <a:t>দ্রবের ভোগের একক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1589" y="1989785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prstClr val="black"/>
                </a:solidFill>
              </a:rPr>
              <a:t>মোট উপযোগ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8249" y="1989785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prstClr val="black"/>
                </a:solidFill>
              </a:rPr>
              <a:t>প্রান্তক উপযোগ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4929" y="266592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81589" y="266592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58249" y="264768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4929" y="3393583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81589" y="3383923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8249" y="3383923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58249" y="404181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2320" y="4034842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4929" y="404181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4929" y="4698642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929" y="5355464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4929" y="5984918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92320" y="4698642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81589" y="5355464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92320" y="5988673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18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79711" y="4688984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79711" y="533292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88294" y="595862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- 2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4608" y="1751526"/>
            <a:ext cx="2588654" cy="482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সুচীতে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ভোগ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বাড়ে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তবে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ক্রমহ্রাসমান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বাড়ে</a:t>
            </a:r>
            <a:r>
              <a:rPr lang="en-US" sz="2400" dirty="0" smtClean="0"/>
              <a:t> । </a:t>
            </a:r>
            <a:r>
              <a:rPr lang="en-US" sz="2400" dirty="0" err="1" smtClean="0"/>
              <a:t>এতে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প্রান্তিক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ক্রমশ</a:t>
            </a:r>
            <a:r>
              <a:rPr lang="en-US" sz="2400" dirty="0" smtClean="0"/>
              <a:t> </a:t>
            </a:r>
            <a:r>
              <a:rPr lang="en-US" sz="2400" dirty="0" err="1" smtClean="0"/>
              <a:t>হ্রাস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 ।</a:t>
            </a:r>
            <a:r>
              <a:rPr lang="en-US" sz="2400" dirty="0" err="1" smtClean="0"/>
              <a:t>হ্রাস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পেতে</a:t>
            </a:r>
            <a:r>
              <a:rPr lang="en-US" sz="2400" dirty="0" smtClean="0"/>
              <a:t> ৫ম </a:t>
            </a:r>
            <a:r>
              <a:rPr lang="en-US" sz="2400" dirty="0" err="1" smtClean="0"/>
              <a:t>এককে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4405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2935" y="195870"/>
            <a:ext cx="5834130" cy="1780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রেখা চিত্রের সাহায্যে উপস্থাপন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970429" y="2780816"/>
            <a:ext cx="6063805" cy="3995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883115" y="3026529"/>
            <a:ext cx="45719" cy="35042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0197" y="6207612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5699625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14468" y="5884446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8594" y="2703364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328079" y="3349695"/>
            <a:ext cx="3167541" cy="322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79957" y="2966511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n w="0"/>
              </a:rPr>
              <a:t>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095268" y="5729367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n w="0"/>
              </a:rPr>
              <a:t>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890197" y="5280333"/>
            <a:ext cx="229244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182637" y="5280333"/>
            <a:ext cx="0" cy="1017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28834" y="4675622"/>
            <a:ext cx="1687132" cy="2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615966" y="4701199"/>
            <a:ext cx="0" cy="150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1561" y="4108355"/>
            <a:ext cx="1223493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75054" y="4121234"/>
            <a:ext cx="0" cy="2131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16200000">
            <a:off x="5664579" y="3542721"/>
            <a:ext cx="1237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err="1" smtClean="0">
                <a:ln w="0"/>
              </a:rPr>
              <a:t>প্রান্তিক</a:t>
            </a:r>
            <a:r>
              <a:rPr lang="en-US" sz="1200" dirty="0" smtClean="0">
                <a:ln w="0"/>
              </a:rPr>
              <a:t> </a:t>
            </a:r>
            <a:r>
              <a:rPr lang="en-US" sz="1200" dirty="0" err="1" smtClean="0">
                <a:ln w="0"/>
              </a:rPr>
              <a:t>উপযোগ</a:t>
            </a:r>
            <a:endParaRPr lang="en-US" sz="1200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010773" y="6293994"/>
            <a:ext cx="818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n w="0"/>
              </a:rPr>
              <a:t>ভোগ</a:t>
            </a:r>
            <a:endParaRPr lang="en-US" dirty="0">
              <a:ln w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00223" y="5097280"/>
            <a:ext cx="433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546907" y="449493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n w="0"/>
              </a:rPr>
              <a:t>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566143" y="3923689"/>
            <a:ext cx="202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</a:rPr>
              <a:t>8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924211" y="62592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445974" y="62592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089583" y="622960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3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623728" y="5363786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153214" y="4871440"/>
            <a:ext cx="357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n w="0"/>
              </a:rPr>
              <a:t>c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563979" y="4259449"/>
            <a:ext cx="423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48224" y="2434107"/>
            <a:ext cx="5135412" cy="4212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OX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bn-IN" sz="2400" dirty="0">
                <a:ln w="0"/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ভোগ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OY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প্রান্তিক উপযোগ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দেখানো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চিত্রে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MU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প্রান্তিক উপযোগ রেখা । এরেখা ডান দিকে নিম্নগামী দ্বারা ক্রমহ্রাসমান প্রান্তিক উপযোগ বিধি প্রকাশ পায় । এখানে ১ম থেকে ৫ম এককের আগ পর্যন্ত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MU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ধনাক্তক এবং ক্রমশ হ্রাস পেতে থাকে । ৫ম এককে 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MU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শূন্যের সমান হয় । অর্থাৎ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MU =0 । ৬ষ্ঠ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এককে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এসে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MU 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ঋণাক্তক ।   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MU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&lt;0</a:t>
            </a:r>
            <a:r>
              <a:rPr lang="bn-IN" sz="2400" dirty="0" smtClean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এবং তা ভূমি অক্ষের নিচে অবস্থান করে । </a:t>
            </a:r>
            <a:endParaRPr lang="en-US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44744" y="0"/>
            <a:ext cx="155207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prstClr val="black"/>
                </a:solidFill>
              </a:rPr>
              <a:t>দ্রবের ভোগের একক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634738" y="0"/>
            <a:ext cx="129109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prstClr val="black"/>
                </a:solidFill>
              </a:rPr>
              <a:t>মোট উপযোগ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931125" y="0"/>
            <a:ext cx="1737134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prstClr val="black"/>
                </a:solidFill>
              </a:rPr>
              <a:t>প্রান্তক উপযোগ 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78016"/>
              </p:ext>
            </p:extLst>
          </p:nvPr>
        </p:nvGraphicFramePr>
        <p:xfrm>
          <a:off x="7016725" y="502273"/>
          <a:ext cx="4670040" cy="219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680"/>
                <a:gridCol w="1556680"/>
                <a:gridCol w="1556680"/>
              </a:tblGrid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5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887065" y="5789048"/>
            <a:ext cx="2810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97792" y="5789048"/>
            <a:ext cx="0" cy="504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</p:cNvCxnSpPr>
          <p:nvPr/>
        </p:nvCxnSpPr>
        <p:spPr>
          <a:xfrm>
            <a:off x="6905975" y="6530776"/>
            <a:ext cx="3589645" cy="45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495620" y="6259284"/>
            <a:ext cx="0" cy="339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549720" y="6356337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n w="0"/>
              </a:rPr>
              <a:t>-</a:t>
            </a:r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39057" y="557922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574366" y="62445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4</a:t>
            </a:r>
            <a:endParaRPr lang="en-US" dirty="0">
              <a:ln w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052375" y="61842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5</a:t>
            </a:r>
            <a:endParaRPr lang="en-US" dirty="0">
              <a:ln w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421897" y="61967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6</a:t>
            </a:r>
            <a:endParaRPr lang="en-US" dirty="0">
              <a:ln w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82521" y="3697388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a</a:t>
            </a:r>
            <a:endParaRPr lang="en-US" sz="3200" dirty="0">
              <a:ln w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539902" y="6375698"/>
            <a:ext cx="33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U</a:t>
            </a:r>
            <a:endParaRPr lang="en-US" dirty="0">
              <a:ln w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8775932" y="4728646"/>
            <a:ext cx="1427286" cy="103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184762" y="4551836"/>
            <a:ext cx="1147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0"/>
              </a:rPr>
              <a:t>MU </a:t>
            </a:r>
            <a:r>
              <a:rPr lang="en-US" dirty="0" err="1" smtClean="0">
                <a:ln w="0"/>
              </a:rPr>
              <a:t>রেখা</a:t>
            </a:r>
            <a:endParaRPr lang="en-US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70047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 animBg="1"/>
      <p:bldP spid="15" grpId="0" animBg="1"/>
      <p:bldP spid="16" grpId="0"/>
      <p:bldP spid="17" grpId="0"/>
      <p:bldP spid="18" grpId="0"/>
      <p:bldP spid="21" grpId="0"/>
      <p:bldP spid="22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6" grpId="0" animBg="1"/>
      <p:bldP spid="59" grpId="0" animBg="1"/>
      <p:bldP spid="60" grpId="0" animBg="1"/>
      <p:bldP spid="61" grpId="0" animBg="1"/>
      <p:bldP spid="27" grpId="0"/>
      <p:bldP spid="28" grpId="0"/>
      <p:bldP spid="29" grpId="0"/>
      <p:bldP spid="30" grpId="0"/>
      <p:bldP spid="31" grpId="0"/>
      <p:bldP spid="32" grpId="0"/>
      <p:bldP spid="34" grpId="0"/>
      <p:bldP spid="36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ক্রমহ্রাসমান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প্রান্তিক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উপযোগ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বিধির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সীমাবদদ্ধতা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?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74937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1580" y="3689746"/>
            <a:ext cx="10332720" cy="2070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ashban"/>
              </a:rPr>
              <a:t>ক্রমহ্রাসমান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প্রান্তিক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উপযোগ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বিধি</a:t>
            </a:r>
            <a:r>
              <a:rPr lang="en-US" sz="2800" dirty="0" smtClean="0">
                <a:latin typeface="Nikashban"/>
              </a:rPr>
              <a:t> ( Law of Diminishing Marginal Utility ) </a:t>
            </a:r>
            <a:r>
              <a:rPr lang="bn-IN" sz="2800" dirty="0" smtClean="0">
                <a:latin typeface="Nikashban"/>
              </a:rPr>
              <a:t>টি লিখে আনবে ।</a:t>
            </a:r>
            <a:endParaRPr lang="en-US" sz="28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6" y="2110788"/>
            <a:ext cx="10224261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৩য়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4" y="811369"/>
            <a:ext cx="5085143" cy="50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ক্রমহ্রাসমান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প্রান্তিক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উপযোগ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বিধি</a:t>
            </a:r>
            <a:r>
              <a:rPr lang="en-US" sz="6000" dirty="0" smtClean="0">
                <a:latin typeface="Nikashban"/>
              </a:rPr>
              <a:t> ( Law of Diminishing Marginal Utility ) 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        ১।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ক্রমহ্রাস্মান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প্রান্তিক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উপযোগ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smtClean="0">
                <a:latin typeface="Nikashban"/>
              </a:rPr>
              <a:t>বিধি  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smtClean="0">
                <a:latin typeface="Nikashban"/>
              </a:rPr>
              <a:t>        ২। এ </a:t>
            </a:r>
            <a:r>
              <a:rPr lang="en-US" sz="3200" dirty="0" err="1" smtClean="0">
                <a:latin typeface="Nikashban"/>
              </a:rPr>
              <a:t>বিধির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মাধ্যমে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ভোক্তার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সাধারণ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অভিজ্ঞতা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হবে</a:t>
            </a:r>
            <a:r>
              <a:rPr lang="en-US" sz="3200" dirty="0" smtClean="0">
                <a:latin typeface="Nikashban"/>
              </a:rPr>
              <a:t> ।  </a:t>
            </a:r>
          </a:p>
          <a:p>
            <a:pPr algn="ctr"/>
            <a:r>
              <a:rPr lang="en-US" sz="3200" dirty="0" smtClean="0">
                <a:latin typeface="Nikashban"/>
              </a:rPr>
              <a:t>৩ । </a:t>
            </a:r>
            <a:r>
              <a:rPr lang="en-US" sz="3200" dirty="0" err="1" smtClean="0">
                <a:latin typeface="Nikashban"/>
              </a:rPr>
              <a:t>ভোক্তার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আচরণ</a:t>
            </a:r>
            <a:r>
              <a:rPr lang="en-US" sz="3200" dirty="0" smtClean="0">
                <a:latin typeface="Nikashban"/>
              </a:rPr>
              <a:t> ও </a:t>
            </a:r>
            <a:r>
              <a:rPr lang="en-US" sz="3200" dirty="0" err="1" smtClean="0">
                <a:latin typeface="Nikashban"/>
              </a:rPr>
              <a:t>দ্রব্যের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দাম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নির্ধারণে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বিধিটি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যথেষ্ট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কার্যকরী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প্রমাণিত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হয়েছে</a:t>
            </a:r>
            <a:r>
              <a:rPr lang="en-US" sz="3200" dirty="0" smtClean="0">
                <a:latin typeface="Nikashban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03031" y="2009105"/>
            <a:ext cx="11436439" cy="467503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অন্যান্য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অবস্থা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স্থির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থেকে</a:t>
            </a:r>
            <a:r>
              <a:rPr lang="en-US" sz="2800" dirty="0" smtClean="0">
                <a:solidFill>
                  <a:srgbClr val="FFFF00"/>
                </a:solidFill>
              </a:rPr>
              <a:t> , </a:t>
            </a:r>
            <a:r>
              <a:rPr lang="en-US" sz="2800" dirty="0" err="1" smtClean="0">
                <a:solidFill>
                  <a:srgbClr val="FFFF00"/>
                </a:solidFill>
              </a:rPr>
              <a:t>কোনো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সময়ে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ব্যক্তি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যখন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একই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দ্রব্য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ক্রমাগত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ভাবে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থাকে</a:t>
            </a:r>
            <a:r>
              <a:rPr lang="en-US" sz="2800" dirty="0" smtClean="0">
                <a:solidFill>
                  <a:srgbClr val="FFFF00"/>
                </a:solidFill>
              </a:rPr>
              <a:t> , </a:t>
            </a:r>
            <a:r>
              <a:rPr lang="en-US" sz="2800" dirty="0" err="1" smtClean="0">
                <a:solidFill>
                  <a:srgbClr val="FFFF00"/>
                </a:solidFill>
              </a:rPr>
              <a:t>তখন</a:t>
            </a:r>
            <a:r>
              <a:rPr lang="en-US" sz="2800" dirty="0" smtClean="0">
                <a:solidFill>
                  <a:srgbClr val="FFFF00"/>
                </a:solidFill>
              </a:rPr>
              <a:t> ঐ </a:t>
            </a:r>
            <a:r>
              <a:rPr lang="en-US" sz="2800" dirty="0" err="1" smtClean="0">
                <a:solidFill>
                  <a:srgbClr val="FFFF00"/>
                </a:solidFill>
              </a:rPr>
              <a:t>দ্রব্যের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মোট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উপযোগ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পেলেও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প্রান্তিক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উপযোগ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ক্রমশ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হ্রাস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পায়</a:t>
            </a:r>
            <a:r>
              <a:rPr lang="en-US" sz="2800" dirty="0" smtClean="0">
                <a:solidFill>
                  <a:srgbClr val="FFFF00"/>
                </a:solidFill>
              </a:rPr>
              <a:t>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21228" y="605790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ক্রমহ্রাসমান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প্রান্তিক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উপযোগ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বিধি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19752" y="7637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107" y="283335"/>
            <a:ext cx="6040192" cy="140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প্রামাণ্য</a:t>
            </a:r>
            <a:r>
              <a:rPr lang="en-US" sz="6000" dirty="0" smtClean="0"/>
              <a:t> </a:t>
            </a:r>
            <a:r>
              <a:rPr lang="en-US" sz="6000" dirty="0" err="1" smtClean="0"/>
              <a:t>সংজ্ঞা</a:t>
            </a:r>
            <a:endParaRPr lang="en-US" sz="6000" dirty="0"/>
          </a:p>
        </p:txBody>
      </p:sp>
      <p:sp>
        <p:nvSpPr>
          <p:cNvPr id="5" name="Oval 4"/>
          <p:cNvSpPr/>
          <p:nvPr/>
        </p:nvSpPr>
        <p:spPr>
          <a:xfrm>
            <a:off x="-103031" y="2009105"/>
            <a:ext cx="11436439" cy="467503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অধ্যাপক কে . ই. বোল্ডিং এর মতে , অন্যান্য দ্রব্যের ভোগ অপরিবর্তিত রেখে ভোক্তার যদি বিশেষ কোন দ্রব্যের ভোগ বৃদ্ধি করে , তাহলে ঐ দ্রব্য থেকে প্রাপ্ত প্রান্তিক উপযোগ হ্রাস পাবে ।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5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6073" y="463639"/>
            <a:ext cx="7340958" cy="16484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প্রামাণ্য সংজ্ঞা ( ইংরেজীতে )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287887" y="2743200"/>
            <a:ext cx="9169758" cy="284623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sz="3200" dirty="0" smtClean="0">
                <a:solidFill>
                  <a:srgbClr val="FF0000"/>
                </a:solidFill>
              </a:rPr>
              <a:t>As a consumer increases the consumption of any one commodity keeping constant the consumption of all other commodities the marginal utility of the variable commodity must eventually declines .”         –  ( K. E </a:t>
            </a:r>
            <a:r>
              <a:rPr lang="en-US" sz="3200" dirty="0" err="1" smtClean="0">
                <a:solidFill>
                  <a:srgbClr val="FF0000"/>
                </a:solidFill>
              </a:rPr>
              <a:t>Boulding</a:t>
            </a:r>
            <a:r>
              <a:rPr lang="en-US" sz="3200" dirty="0" smtClean="0">
                <a:solidFill>
                  <a:srgbClr val="FF0000"/>
                </a:solidFill>
              </a:rPr>
              <a:t> 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5331718"/>
              </p:ext>
            </p:extLst>
          </p:nvPr>
        </p:nvGraphicFramePr>
        <p:xfrm>
          <a:off x="2043430" y="361574"/>
          <a:ext cx="8392160" cy="627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989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1641</TotalTime>
  <Words>464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Ebrima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254</cp:revision>
  <dcterms:created xsi:type="dcterms:W3CDTF">2019-12-01T22:28:59Z</dcterms:created>
  <dcterms:modified xsi:type="dcterms:W3CDTF">2020-04-20T07:02:55Z</dcterms:modified>
</cp:coreProperties>
</file>