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1" d="100"/>
          <a:sy n="71" d="100"/>
        </p:scale>
        <p:origin x="23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BCB62-9223-48E0-A12F-1849A36A665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F1AB1-B94E-4E26-B58D-0BC5BCDF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91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87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8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55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525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90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2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84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24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2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ADC9-83CE-4529-9455-9CBE0A3D372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F705-70EB-4293-A5D4-8E74496C4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0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ADC9-83CE-4529-9455-9CBE0A3D372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F705-70EB-4293-A5D4-8E74496C4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8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ADC9-83CE-4529-9455-9CBE0A3D372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F705-70EB-4293-A5D4-8E74496C4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6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7AEF-7B99-40D0-96F7-3326F7D5247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1D3B-0299-49C2-8586-E78431CE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19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7AEF-7B99-40D0-96F7-3326F7D5247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1D3B-0299-49C2-8586-E78431CE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67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7AEF-7B99-40D0-96F7-3326F7D5247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1D3B-0299-49C2-8586-E78431CE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97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7AEF-7B99-40D0-96F7-3326F7D5247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1D3B-0299-49C2-8586-E78431CE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54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7AEF-7B99-40D0-96F7-3326F7D5247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1D3B-0299-49C2-8586-E78431CE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21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7AEF-7B99-40D0-96F7-3326F7D5247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1D3B-0299-49C2-8586-E78431CE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53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7AEF-7B99-40D0-96F7-3326F7D5247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1D3B-0299-49C2-8586-E78431CE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61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7AEF-7B99-40D0-96F7-3326F7D5247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1D3B-0299-49C2-8586-E78431CE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ADC9-83CE-4529-9455-9CBE0A3D372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F705-70EB-4293-A5D4-8E74496C4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06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7AEF-7B99-40D0-96F7-3326F7D5247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1D3B-0299-49C2-8586-E78431CE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23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7AEF-7B99-40D0-96F7-3326F7D5247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1D3B-0299-49C2-8586-E78431CE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66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7AEF-7B99-40D0-96F7-3326F7D5247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1D3B-0299-49C2-8586-E78431CE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9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ADC9-83CE-4529-9455-9CBE0A3D372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F705-70EB-4293-A5D4-8E74496C4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6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ADC9-83CE-4529-9455-9CBE0A3D372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F705-70EB-4293-A5D4-8E74496C4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6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ADC9-83CE-4529-9455-9CBE0A3D372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F705-70EB-4293-A5D4-8E74496C4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7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ADC9-83CE-4529-9455-9CBE0A3D372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F705-70EB-4293-A5D4-8E74496C4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5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960100" y="6514068"/>
            <a:ext cx="10967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শরিফুল</a:t>
            </a:r>
            <a:r>
              <a:rPr lang="en-US" sz="1100" baseline="0" dirty="0" smtClean="0"/>
              <a:t> </a:t>
            </a:r>
            <a:r>
              <a:rPr lang="en-US" sz="1100" baseline="0" dirty="0" err="1" smtClean="0"/>
              <a:t>ইসলাম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7232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ADC9-83CE-4529-9455-9CBE0A3D372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F705-70EB-4293-A5D4-8E74496C4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7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ADC9-83CE-4529-9455-9CBE0A3D372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F705-70EB-4293-A5D4-8E74496C4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9ADC9-83CE-4529-9455-9CBE0A3D372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CF705-70EB-4293-A5D4-8E74496C4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9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67AEF-7B99-40D0-96F7-3326F7D5247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F1D3B-0299-49C2-8586-E78431CE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8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3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1490817" y="229409"/>
            <a:ext cx="8915399" cy="1342782"/>
          </a:xfrm>
          <a:prstGeom prst="horizontalScroll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343" tIns="46171" rIns="92343" bIns="46171" spcCol="0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IN" sz="5400" b="1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 </a:t>
            </a:r>
            <a:r>
              <a:rPr lang="bn-IN" sz="5400" b="1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</a:t>
            </a:r>
            <a:r>
              <a:rPr lang="en-US" sz="5400" b="1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5400" b="1" dirty="0">
              <a:ln w="11430"/>
              <a:solidFill>
                <a:schemeClr val="accent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39" y="1572190"/>
            <a:ext cx="8382000" cy="46762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30402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74"/>
    </mc:Choice>
    <mc:Fallback>
      <p:transition advTm="10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02906" y="5172398"/>
            <a:ext cx="4524966" cy="770356"/>
          </a:xfrm>
          <a:prstGeom prst="rect">
            <a:avLst/>
          </a:prstGeom>
          <a:noFill/>
        </p:spPr>
        <p:txBody>
          <a:bodyPr wrap="square" lIns="92346" tIns="46173" rIns="92346" bIns="46173" rtlCol="0">
            <a:spAutoFit/>
          </a:bodyPr>
          <a:lstStyle/>
          <a:p>
            <a:pPr algn="just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সম্রাট আকবর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35574" y="329164"/>
            <a:ext cx="4835769" cy="826592"/>
          </a:xfrm>
          <a:prstGeom prst="rect">
            <a:avLst/>
          </a:prstGeom>
        </p:spPr>
        <p:txBody>
          <a:bodyPr wrap="square" lIns="87078" tIns="43539" rIns="87078" bIns="43539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কার?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155757"/>
            <a:ext cx="3972516" cy="382812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52400" y="5857453"/>
            <a:ext cx="11430000" cy="678023"/>
          </a:xfrm>
          <a:prstGeom prst="rect">
            <a:avLst/>
          </a:prstGeom>
          <a:noFill/>
        </p:spPr>
        <p:txBody>
          <a:bodyPr wrap="square" lIns="92346" tIns="46173" rIns="92346" bIns="46173" rtlCol="0">
            <a:spAutoFit/>
          </a:bodyPr>
          <a:lstStyle/>
          <a:p>
            <a:pPr algn="just"/>
            <a:r>
              <a:rPr lang="bn-IN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সম্রাট আকবর ১৫৫৬ সাল বা ৯৯২ হিজরীতে বাংলা সন প্রবর্তন করেন ।         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8991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1635">
        <p15:prstTrans prst="pageCurlSingle"/>
      </p:transition>
    </mc:Choice>
    <mc:Fallback>
      <p:transition spd="slow" advTm="316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2843" y="5578059"/>
            <a:ext cx="9964615" cy="1072813"/>
          </a:xfrm>
          <a:prstGeom prst="rect">
            <a:avLst/>
          </a:prstGeom>
        </p:spPr>
        <p:txBody>
          <a:bodyPr wrap="square" lIns="87078" tIns="43539" rIns="87078" bIns="43539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ঐতিহাসিক আবুল ফজল তাঁর ‘আইন-ই-আকবরী’ গ্রন্থে বাংলা নববর্ষকে এদেশের জনগণের  নওরোজ বলে উল্লেখ করেছেন। 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3763202" y="142875"/>
            <a:ext cx="4087748" cy="865622"/>
          </a:xfrm>
          <a:prstGeom prst="rect">
            <a:avLst/>
          </a:prstGeom>
        </p:spPr>
        <p:txBody>
          <a:bodyPr wrap="square" lIns="87078" tIns="43539" rIns="87078" bIns="43539">
            <a:spAutoFit/>
          </a:bodyPr>
          <a:lstStyle/>
          <a:p>
            <a:pPr algn="ctr"/>
            <a:r>
              <a:rPr lang="bn-IN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কার? 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582" y="1252130"/>
            <a:ext cx="3921369" cy="335756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484078" y="4853325"/>
            <a:ext cx="3366873" cy="734259"/>
          </a:xfrm>
          <a:prstGeom prst="rect">
            <a:avLst/>
          </a:prstGeom>
        </p:spPr>
        <p:txBody>
          <a:bodyPr wrap="square" lIns="87078" tIns="43539" rIns="87078" bIns="43539">
            <a:spAutoFit/>
          </a:bodyPr>
          <a:lstStyle/>
          <a:p>
            <a:pPr algn="ctr"/>
            <a:r>
              <a:rPr lang="bn-IN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আবুল ফজল   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3886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8334">
        <p15:prstTrans prst="pageCurlSingle" invX="1"/>
      </p:transition>
    </mc:Choice>
    <mc:Fallback>
      <p:transition spd="slow" advTm="483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58562" y="621649"/>
            <a:ext cx="3281914" cy="6511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46" tIns="46173" rIns="92346" bIns="46173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1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1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9977" y="5105401"/>
            <a:ext cx="7117075" cy="8791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46" tIns="46173" rIns="92346" bIns="46173" rtlCol="0" anchor="ctr"/>
          <a:lstStyle/>
          <a:p>
            <a:pPr marL="288583" indent="-288583" algn="ctr">
              <a:buFont typeface="Wingdings" panose="05000000000000000000" pitchFamily="2" charset="2"/>
              <a:buChar char="Ø"/>
            </a:pPr>
            <a:r>
              <a:rPr lang="bn-IN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নববর্ষ সম্পর্কে </a:t>
            </a:r>
            <a:r>
              <a:rPr lang="bn-IN" sz="4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IN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/>
          <a:stretch/>
        </p:blipFill>
        <p:spPr>
          <a:xfrm>
            <a:off x="3707675" y="1687790"/>
            <a:ext cx="4776649" cy="29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65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5770">
        <p15:prstTrans prst="prestige"/>
      </p:transition>
    </mc:Choice>
    <mc:Fallback>
      <p:transition spd="slow" advTm="357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71257" y="4850568"/>
            <a:ext cx="6030835" cy="651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2346" tIns="46173" rIns="92346" bIns="46173" rtlCol="0" anchor="ctr"/>
          <a:lstStyle/>
          <a:p>
            <a:pPr algn="ctr"/>
            <a:r>
              <a:rPr lang="bn-IN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হালখাতা </a:t>
            </a:r>
            <a:r>
              <a:rPr lang="bn-IN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47347" y="2470132"/>
            <a:ext cx="3393773" cy="879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46" tIns="46173" rIns="92346" bIns="46173" rtlCol="0" anchor="ctr"/>
          <a:lstStyle/>
          <a:p>
            <a:pPr algn="ctr"/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52346" y="253648"/>
            <a:ext cx="6180848" cy="795814"/>
          </a:xfrm>
          <a:prstGeom prst="rect">
            <a:avLst/>
          </a:prstGeom>
        </p:spPr>
        <p:txBody>
          <a:bodyPr wrap="square" lIns="87078" tIns="43539" rIns="87078" bIns="43539">
            <a:spAutoFit/>
          </a:bodyPr>
          <a:lstStyle/>
          <a:p>
            <a:pPr algn="ctr"/>
            <a:r>
              <a:rPr lang="bn-IN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ছবিটিতে কী দেখছ?      </a:t>
            </a:r>
            <a:endParaRPr lang="en-US" sz="4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57" y="1285875"/>
            <a:ext cx="6140667" cy="35646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4789" y="5480677"/>
            <a:ext cx="9753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পয়লা বৈশাখের দ্বিতীয় বৃহৎ অনুষ্ঠান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‘হালখাতা’।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এটি ব্যবসায়ীরা করে থাকেন।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4418065"/>
      </p:ext>
    </p:extLst>
  </p:cSld>
  <p:clrMapOvr>
    <a:masterClrMapping/>
  </p:clrMapOvr>
  <p:transition spd="med" advTm="4641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24000" y="5170392"/>
            <a:ext cx="2710962" cy="879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46" tIns="46173" rIns="92346" bIns="46173" rtlCol="0" anchor="ctr"/>
          <a:lstStyle/>
          <a:p>
            <a:pPr algn="ctr"/>
            <a:r>
              <a:rPr lang="bn-IN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ক্রীড়া   </a:t>
            </a:r>
            <a:r>
              <a:rPr lang="bn-IN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78116" y="347574"/>
            <a:ext cx="4957885" cy="765037"/>
          </a:xfrm>
          <a:prstGeom prst="rect">
            <a:avLst/>
          </a:prstGeom>
        </p:spPr>
        <p:txBody>
          <a:bodyPr wrap="square" lIns="87078" tIns="43539" rIns="87078" bIns="43539">
            <a:spAutoFit/>
          </a:bodyPr>
          <a:lstStyle/>
          <a:p>
            <a:pPr lvl="0" algn="ctr"/>
            <a:r>
              <a:rPr lang="bn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ছবিগুলো দেখ? 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057" y="1285876"/>
            <a:ext cx="4628174" cy="392620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7707923" y="5212080"/>
            <a:ext cx="3223846" cy="795814"/>
          </a:xfrm>
          <a:prstGeom prst="rect">
            <a:avLst/>
          </a:prstGeom>
        </p:spPr>
        <p:txBody>
          <a:bodyPr wrap="square" lIns="87078" tIns="43539" rIns="87078" bIns="43539">
            <a:spAutoFit/>
          </a:bodyPr>
          <a:lstStyle/>
          <a:p>
            <a:r>
              <a:rPr lang="bn-IN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 </a:t>
            </a:r>
            <a:endParaRPr lang="en-US" sz="4200" dirty="0"/>
          </a:p>
        </p:txBody>
      </p:sp>
      <p:sp>
        <p:nvSpPr>
          <p:cNvPr id="7" name="Rectangle 6"/>
          <p:cNvSpPr/>
          <p:nvPr/>
        </p:nvSpPr>
        <p:spPr>
          <a:xfrm>
            <a:off x="3007458" y="6007895"/>
            <a:ext cx="4957885" cy="734259"/>
          </a:xfrm>
          <a:prstGeom prst="rect">
            <a:avLst/>
          </a:prstGeom>
        </p:spPr>
        <p:txBody>
          <a:bodyPr wrap="square" lIns="87078" tIns="43539" rIns="87078" bIns="43539">
            <a:spAutoFit/>
          </a:bodyPr>
          <a:lstStyle/>
          <a:p>
            <a:pPr lvl="0" algn="ctr"/>
            <a:r>
              <a:rPr lang="bn-IN" sz="4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পয়লা বৈশাখের অনুষ্ঠান  </a:t>
            </a:r>
            <a:endParaRPr lang="en-US" sz="4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85875"/>
            <a:ext cx="4572000" cy="392620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3682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8216">
        <p14:switch dir="r"/>
      </p:transition>
    </mc:Choice>
    <mc:Fallback>
      <p:transition spd="slow" advTm="482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013689" y="5824535"/>
            <a:ext cx="4469423" cy="586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46" tIns="46173" rIns="92346" bIns="46173" rtlCol="0" anchor="ctr"/>
          <a:lstStyle/>
          <a:p>
            <a:pPr algn="ctr"/>
            <a:endParaRPr lang="en-US" sz="30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277896" y="4945344"/>
            <a:ext cx="3810000" cy="879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46" tIns="46173" rIns="92346" bIns="46173" rtlCol="0" anchor="ctr"/>
          <a:lstStyle/>
          <a:p>
            <a:pPr algn="ctr"/>
            <a:r>
              <a:rPr lang="bn-IN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সঙ্গীতানুষ্ঠান </a:t>
            </a:r>
            <a:r>
              <a:rPr lang="bn-IN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4214" y="251316"/>
            <a:ext cx="5568462" cy="734259"/>
          </a:xfrm>
          <a:prstGeom prst="rect">
            <a:avLst/>
          </a:prstGeom>
          <a:noFill/>
        </p:spPr>
        <p:txBody>
          <a:bodyPr wrap="square" lIns="87078" tIns="43539" rIns="87078" bIns="43539" rtlCol="0">
            <a:spAutoFit/>
          </a:bodyPr>
          <a:lstStyle/>
          <a:p>
            <a:pPr algn="ctr"/>
            <a:r>
              <a:rPr lang="bn-IN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কী দেখছ? 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45" y="933952"/>
            <a:ext cx="4802796" cy="39597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828801" y="5048587"/>
            <a:ext cx="2564423" cy="672704"/>
          </a:xfrm>
          <a:prstGeom prst="rect">
            <a:avLst/>
          </a:prstGeom>
        </p:spPr>
        <p:txBody>
          <a:bodyPr wrap="square" lIns="87078" tIns="43539" rIns="87078" bIns="43539">
            <a:spAutoFit/>
          </a:bodyPr>
          <a:lstStyle/>
          <a:p>
            <a:r>
              <a:rPr lang="bn-IN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 সভা   </a:t>
            </a:r>
            <a:endParaRPr lang="en-US" sz="3400" dirty="0"/>
          </a:p>
        </p:txBody>
      </p:sp>
      <p:sp>
        <p:nvSpPr>
          <p:cNvPr id="5" name="Rectangle 4"/>
          <p:cNvSpPr/>
          <p:nvPr/>
        </p:nvSpPr>
        <p:spPr>
          <a:xfrm>
            <a:off x="3429000" y="5824536"/>
            <a:ext cx="7356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পয়লা বৈশাখের গুরুত্বপূর্ণ অনুষ্ঠান </a:t>
            </a:r>
            <a:endParaRPr lang="en-US" sz="3600" dirty="0"/>
          </a:p>
        </p:txBody>
      </p:sp>
      <p:pic>
        <p:nvPicPr>
          <p:cNvPr id="1026" name="Picture 2" descr="C:\Users\REFRESH TECHNOLOGY\Downloads\dffggh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8409"/>
          <a:stretch/>
        </p:blipFill>
        <p:spPr bwMode="auto">
          <a:xfrm>
            <a:off x="667871" y="985575"/>
            <a:ext cx="5020235" cy="395976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9578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2562">
        <p14:switch dir="l"/>
      </p:transition>
    </mc:Choice>
    <mc:Fallback>
      <p:transition spd="slow" advTm="425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267200" y="500063"/>
            <a:ext cx="3281914" cy="6511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46" tIns="46173" rIns="92346" bIns="46173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1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51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5839" y="5429251"/>
            <a:ext cx="10697308" cy="703481"/>
          </a:xfrm>
          <a:prstGeom prst="rect">
            <a:avLst/>
          </a:prstGeom>
        </p:spPr>
        <p:txBody>
          <a:bodyPr wrap="square" lIns="87078" tIns="43539" rIns="87078" bIns="43539">
            <a:spAutoFit/>
          </a:bodyPr>
          <a:lstStyle/>
          <a:p>
            <a:pPr marL="803499" lvl="1" indent="-346299" algn="ctr">
              <a:buFont typeface="Wingdings" panose="05000000000000000000" pitchFamily="2" charset="2"/>
              <a:buChar char="q"/>
            </a:pP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পয়লা বৈশাখের বিভিন্ন অনুষ্ঠানগুলো বর্ণনা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19" y="1624672"/>
            <a:ext cx="5672361" cy="333110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17340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709">
        <p15:prstTrans prst="prestige"/>
      </p:transition>
    </mc:Choice>
    <mc:Fallback>
      <p:transition spd="slow" advTm="257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29019" y="71437"/>
            <a:ext cx="3442008" cy="8681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2346" tIns="46173" rIns="92346" bIns="46173" rtlCol="0" anchor="ctr"/>
          <a:lstStyle/>
          <a:p>
            <a:pPr algn="ctr"/>
            <a:r>
              <a:rPr lang="bn-IN" sz="4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 </a:t>
            </a:r>
            <a:endParaRPr lang="en-US" sz="4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95144" y="3571876"/>
            <a:ext cx="10929070" cy="585690"/>
          </a:xfrm>
          <a:prstGeom prst="rect">
            <a:avLst/>
          </a:prstGeom>
          <a:noFill/>
        </p:spPr>
        <p:txBody>
          <a:bodyPr wrap="square" lIns="92346" tIns="46173" rIns="92346" bIns="46173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পয়লা  বৈশাখে  ‘হালখাতা’ অনুষ্ঠানের আয়োজন করে কারা ?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480" y="1357313"/>
            <a:ext cx="9761462" cy="585690"/>
          </a:xfrm>
          <a:prstGeom prst="rect">
            <a:avLst/>
          </a:prstGeom>
          <a:noFill/>
        </p:spPr>
        <p:txBody>
          <a:bodyPr wrap="square" lIns="92346" tIns="46173" rIns="92346" bIns="46173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কবীর চৌধুরি কত সালে জন্ম গ্রহণ করেন ?  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3486" y="1873140"/>
            <a:ext cx="3097014" cy="5970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46" tIns="46173" rIns="92346" bIns="46173"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 ১৯২৩ সালে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56476" y="1873141"/>
            <a:ext cx="2570208" cy="5970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46" tIns="46173" rIns="92346" bIns="46173"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১৯২৪ সালে   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32644" y="1875252"/>
            <a:ext cx="4146879" cy="5970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46" tIns="46173" rIns="92346" bIns="46173"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 ১৯২৫ সালে     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215586" y="1851907"/>
            <a:ext cx="3024500" cy="5970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46" tIns="46173" rIns="92346" bIns="46173"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১৯২৬ সালে      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876193" y="1928812"/>
            <a:ext cx="2699827" cy="5970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46" tIns="46173" rIns="92346" bIns="46173" rtlCol="0" anchor="ctr"/>
          <a:lstStyle/>
          <a:p>
            <a:pPr algn="ctr"/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95143" y="2406934"/>
            <a:ext cx="9029336" cy="657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46" tIns="46173" rIns="92346" bIns="46173" rtlCol="0" anchor="ctr"/>
          <a:lstStyle/>
          <a:p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আবুল ফজল তাঁর কোন গ্রন্থে নববর্ষকে এদেশের নওরোজ বলেছেন ?  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7540" y="2928937"/>
            <a:ext cx="2997543" cy="5970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46" tIns="46173" rIns="92346" bIns="46173"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 কিতাবুল হিন্দি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40560" y="2970041"/>
            <a:ext cx="2570208" cy="5970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46" tIns="46173" rIns="92346" bIns="46173"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মাই লাইফ     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711915" y="2938199"/>
            <a:ext cx="4146879" cy="5970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46" tIns="46173" rIns="92346" bIns="46173"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 আইন-ই আকবরী       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520902" y="2928938"/>
            <a:ext cx="3024500" cy="5970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46" tIns="46173" rIns="92346" bIns="46173"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প্রাচীন বাংলা   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67155" y="4117783"/>
            <a:ext cx="2930769" cy="5970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46" tIns="46173" rIns="92346" bIns="46173"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চাকরিজীবী মহল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759407" y="4083723"/>
            <a:ext cx="2849479" cy="5970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46" tIns="46173" rIns="92346" bIns="46173"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শিক্ষিত মহল    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685853" y="4083722"/>
            <a:ext cx="4146879" cy="5970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46" tIns="46173" rIns="92346" bIns="46173"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রাজনৈতিক মহল       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723534" y="4083293"/>
            <a:ext cx="3307274" cy="5970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46" tIns="46173" rIns="92346" bIns="46173"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ব্যবসায়ী মহল     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8733693" y="3161732"/>
            <a:ext cx="476477" cy="480954"/>
          </a:xfrm>
          <a:prstGeom prst="ellipse">
            <a:avLst/>
          </a:prstGeom>
          <a:noFill/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2346" tIns="46173" rIns="92346" bIns="46173" rtlCol="0" anchor="ctr"/>
          <a:lstStyle/>
          <a:p>
            <a:pPr algn="ctr"/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34332" y="4733357"/>
            <a:ext cx="476477" cy="480954"/>
          </a:xfrm>
          <a:prstGeom prst="ellipse">
            <a:avLst/>
          </a:prstGeom>
          <a:noFill/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2346" tIns="46173" rIns="92346" bIns="46173" rtlCol="0" anchor="ctr"/>
          <a:lstStyle/>
          <a:p>
            <a:pPr algn="ctr"/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720" y="4924126"/>
            <a:ext cx="10468366" cy="580371"/>
          </a:xfrm>
          <a:prstGeom prst="rect">
            <a:avLst/>
          </a:prstGeom>
          <a:noFill/>
        </p:spPr>
        <p:txBody>
          <a:bodyPr wrap="square" lIns="87078" tIns="43539" rIns="87078" bIns="43539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বাঙালির সর্বশ্রেষ্ঠ উৎসব কোনটি ? 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486" y="5627343"/>
            <a:ext cx="10468366" cy="580371"/>
          </a:xfrm>
          <a:prstGeom prst="rect">
            <a:avLst/>
          </a:prstGeom>
          <a:noFill/>
        </p:spPr>
        <p:txBody>
          <a:bodyPr wrap="square" lIns="87078" tIns="43539" rIns="87078" bIns="43539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কবীর চৌধুরিকে কী উপাধিতে ভূষিত করা হয় ? </a:t>
            </a:r>
          </a:p>
        </p:txBody>
      </p:sp>
    </p:spTree>
    <p:extLst>
      <p:ext uri="{BB962C8B-B14F-4D97-AF65-F5344CB8AC3E}">
        <p14:creationId xmlns:p14="http://schemas.microsoft.com/office/powerpoint/2010/main" val="3028512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63">
        <p15:prstTrans prst="pageCurlSingle" invX="1"/>
      </p:transition>
    </mc:Choice>
    <mc:Fallback>
      <p:transition spd="slow" advTm="200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56086" y="285750"/>
            <a:ext cx="3442008" cy="868178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346" tIns="46173" rIns="92346" bIns="46173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1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7346" y="5499415"/>
            <a:ext cx="10697308" cy="1201243"/>
          </a:xfrm>
          <a:prstGeom prst="rect">
            <a:avLst/>
          </a:prstGeom>
        </p:spPr>
        <p:txBody>
          <a:bodyPr wrap="square" lIns="92346" tIns="46173" rIns="92346" bIns="46173">
            <a:spAutoFit/>
          </a:bodyPr>
          <a:lstStyle/>
          <a:p>
            <a:pPr marL="346299" indent="-346299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একটি পহেলা বৈশাখের মেলা সম্পর্কে একটি অনুচ্ছেদ </a:t>
            </a:r>
          </a:p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লিখে আনবে। 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79" y="1494074"/>
            <a:ext cx="5013242" cy="302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58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6181">
        <p15:prstTrans prst="prestige"/>
      </p:transition>
    </mc:Choice>
    <mc:Fallback>
      <p:transition spd="slow" advTm="161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63211" y="402988"/>
            <a:ext cx="5077576" cy="1062744"/>
          </a:xfrm>
          <a:prstGeom prst="rect">
            <a:avLst/>
          </a:prstGeom>
          <a:noFill/>
        </p:spPr>
        <p:txBody>
          <a:bodyPr wrap="square" lIns="92346" tIns="46173" rIns="92346" bIns="4617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3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IN" sz="63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63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" b="23905"/>
          <a:stretch/>
        </p:blipFill>
        <p:spPr>
          <a:xfrm>
            <a:off x="1780117" y="1586757"/>
            <a:ext cx="8631765" cy="45426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67185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8853">
        <p14:prism isInverted="1"/>
      </p:transition>
    </mc:Choice>
    <mc:Fallback>
      <p:transition spd="slow" advTm="188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>
            <a:off x="5929747" y="1303492"/>
            <a:ext cx="41564" cy="4973782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5726895" y="1476054"/>
            <a:ext cx="27294" cy="458905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6146869" y="1476054"/>
            <a:ext cx="9097" cy="458905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637071" y="3590343"/>
            <a:ext cx="4768276" cy="272155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006" tIns="40003" rIns="80006" bIns="40003" rtlCol="0" anchor="ctr"/>
          <a:lstStyle/>
          <a:p>
            <a:pPr algn="just"/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নবম-দশম</a:t>
            </a:r>
            <a:endParaRPr lang="en-US" sz="35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গদ্যাংশ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n w="0"/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১৪/০৪/২০২০ইং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7591" y="484513"/>
            <a:ext cx="2658430" cy="29444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622300" y="3648025"/>
            <a:ext cx="43815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শরিফুল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চৌরাপাড়া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০১৭১৫৬৩৭৬৩৮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E-mail:soriful03@gmail.com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5" t="12248" r="32781" b="5771"/>
          <a:stretch/>
        </p:blipFill>
        <p:spPr>
          <a:xfrm>
            <a:off x="7134578" y="473710"/>
            <a:ext cx="2757110" cy="29444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/>
          <p:cNvSpPr txBox="1"/>
          <p:nvPr/>
        </p:nvSpPr>
        <p:spPr>
          <a:xfrm>
            <a:off x="5236590" y="234912"/>
            <a:ext cx="153599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11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1442">
        <p14:doors dir="vert"/>
      </p:transition>
    </mc:Choice>
    <mc:Fallback>
      <p:transition spd="slow" advTm="314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27455" y="238877"/>
            <a:ext cx="5218244" cy="847300"/>
          </a:xfrm>
          <a:prstGeom prst="rect">
            <a:avLst/>
          </a:prstGeom>
          <a:noFill/>
        </p:spPr>
        <p:txBody>
          <a:bodyPr wrap="square" lIns="92346" tIns="46173" rIns="92346" bIns="46173" rtlCol="0">
            <a:spAutoFit/>
          </a:bodyPr>
          <a:lstStyle/>
          <a:p>
            <a:pPr algn="ctr"/>
            <a:r>
              <a:rPr lang="bn-IN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কর:      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2816470" y="214865"/>
            <a:ext cx="5475149" cy="871312"/>
          </a:xfrm>
          <a:prstGeom prst="wedgeRoundRectCallout">
            <a:avLst>
              <a:gd name="adj1" fmla="val -19519"/>
              <a:gd name="adj2" fmla="val 74222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6031" tIns="48015" rIns="96031" bIns="48015" rtlCol="0" anchor="ctr"/>
          <a:lstStyle>
            <a:defPPr>
              <a:defRPr lang="en-US"/>
            </a:defPPr>
            <a:lvl1pPr marL="0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75442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50885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426327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901769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377211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852654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328096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03538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1" y="1523999"/>
            <a:ext cx="3581400" cy="3852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663" y="1472345"/>
            <a:ext cx="3194538" cy="3967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193713" y="5439507"/>
            <a:ext cx="31005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 দোলা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8696367" y="5498708"/>
            <a:ext cx="2704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পান্তা ভাত      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902" y="1458112"/>
            <a:ext cx="3290101" cy="3917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4631901" y="5439507"/>
            <a:ext cx="3934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মঙ্গল শোভাযাত্রা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09801" y="6073914"/>
            <a:ext cx="95542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দিন আমাদের দেশে এমন অনুষ্ঠান দেখা যায়?      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4522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2382">
        <p14:doors dir="vert"/>
      </p:transition>
    </mc:Choice>
    <mc:Fallback>
      <p:transition spd="slow" advTm="323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4" grpId="0"/>
      <p:bldP spid="8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26465" y="357249"/>
            <a:ext cx="6154615" cy="94052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346" tIns="46173" rIns="92346" bIns="46173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1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</a:t>
            </a:r>
            <a:endParaRPr lang="en-US" sz="61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6193" y="1308821"/>
            <a:ext cx="5641731" cy="2370794"/>
          </a:xfrm>
          <a:prstGeom prst="rect">
            <a:avLst/>
          </a:prstGeom>
          <a:noFill/>
        </p:spPr>
        <p:txBody>
          <a:bodyPr wrap="square" lIns="92346" tIns="46173" rIns="92346" bIns="4617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পয়লা বৈশাখ  </a:t>
            </a:r>
          </a:p>
          <a:p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4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কবীর চৌধুরী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r>
              <a:rPr lang="bn-I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575339" y="5925800"/>
            <a:ext cx="4704773" cy="879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46" tIns="46173" rIns="92346" bIns="46173" rtlCol="0" anchor="ctr"/>
          <a:lstStyle/>
          <a:p>
            <a:pPr algn="ctr"/>
            <a:endParaRPr lang="en-US" sz="3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716" y="1971500"/>
            <a:ext cx="4876283" cy="359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5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2171">
        <p14:warp dir="in"/>
      </p:transition>
    </mc:Choice>
    <mc:Fallback>
      <p:transition spd="slow" advTm="121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19201" y="2179843"/>
            <a:ext cx="4615963" cy="791344"/>
            <a:chOff x="965480" y="2095184"/>
            <a:chExt cx="5922454" cy="738498"/>
          </a:xfrm>
        </p:grpSpPr>
        <p:sp>
          <p:nvSpPr>
            <p:cNvPr id="6" name="Rectangle 5"/>
            <p:cNvSpPr/>
            <p:nvPr/>
          </p:nvSpPr>
          <p:spPr>
            <a:xfrm>
              <a:off x="1168963" y="2173069"/>
              <a:ext cx="5718971" cy="66061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50885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75442" algn="l" defTabSz="950885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50885" algn="l" defTabSz="950885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26327" algn="l" defTabSz="950885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01769" algn="l" defTabSz="950885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77211" algn="l" defTabSz="950885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52654" algn="l" defTabSz="950885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28096" algn="l" defTabSz="950885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03538" algn="l" defTabSz="950885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 পাঠ শেষে শিক্ষার্থীরা---</a:t>
              </a:r>
            </a:p>
          </p:txBody>
        </p:sp>
        <p:sp>
          <p:nvSpPr>
            <p:cNvPr id="7" name="Rounded Rectangular Callout 6"/>
            <p:cNvSpPr/>
            <p:nvPr/>
          </p:nvSpPr>
          <p:spPr>
            <a:xfrm>
              <a:off x="965480" y="2095184"/>
              <a:ext cx="5922453" cy="690146"/>
            </a:xfrm>
            <a:prstGeom prst="wedgeRoundRectCallout">
              <a:avLst>
                <a:gd name="adj1" fmla="val -19519"/>
                <a:gd name="adj2" fmla="val 74222"/>
                <a:gd name="adj3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>
              <a:defPPr>
                <a:defRPr lang="en-US"/>
              </a:defPPr>
              <a:lvl1pPr marL="0" algn="l" defTabSz="950885" rtl="0" eaLnBrk="1" latinLnBrk="0" hangingPunct="1">
                <a:defRPr sz="19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75442" algn="l" defTabSz="950885" rtl="0" eaLnBrk="1" latinLnBrk="0" hangingPunct="1">
                <a:defRPr sz="19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50885" algn="l" defTabSz="950885" rtl="0" eaLnBrk="1" latinLnBrk="0" hangingPunct="1">
                <a:defRPr sz="19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426327" algn="l" defTabSz="950885" rtl="0" eaLnBrk="1" latinLnBrk="0" hangingPunct="1">
                <a:defRPr sz="19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901769" algn="l" defTabSz="950885" rtl="0" eaLnBrk="1" latinLnBrk="0" hangingPunct="1">
                <a:defRPr sz="19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377211" algn="l" defTabSz="950885" rtl="0" eaLnBrk="1" latinLnBrk="0" hangingPunct="1">
                <a:defRPr sz="19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852654" algn="l" defTabSz="950885" rtl="0" eaLnBrk="1" latinLnBrk="0" hangingPunct="1">
                <a:defRPr sz="19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328096" algn="l" defTabSz="950885" rtl="0" eaLnBrk="1" latinLnBrk="0" hangingPunct="1">
                <a:defRPr sz="19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03538" algn="l" defTabSz="950885" rtl="0" eaLnBrk="1" latinLnBrk="0" hangingPunct="1">
                <a:defRPr sz="19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4264269" y="636511"/>
            <a:ext cx="3508258" cy="100655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346" tIns="46173" rIns="92346" bIns="46173"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5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7346" y="2476670"/>
            <a:ext cx="11063654" cy="380983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46" tIns="46173" rIns="92346" bIns="46173" rtlCol="0" anchor="ctr"/>
          <a:lstStyle/>
          <a:p>
            <a:pPr>
              <a:lnSpc>
                <a:spcPct val="150000"/>
              </a:lnSpc>
            </a:pPr>
            <a:r>
              <a:rPr lang="bn-IN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‘কবীর চৌধুরী’ এর সংক্ষিপ্ত পরিচিতি বলতে পারবে;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নববর্ষ সম্পর্কে লিখতে পারবে; 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পয়লা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বৈশাখের বিভিন্ন অনুষ্ঠানগুলো বর্ণনা করতে পারবে।    </a:t>
            </a:r>
          </a:p>
        </p:txBody>
      </p:sp>
    </p:spTree>
    <p:extLst>
      <p:ext uri="{BB962C8B-B14F-4D97-AF65-F5344CB8AC3E}">
        <p14:creationId xmlns:p14="http://schemas.microsoft.com/office/powerpoint/2010/main" val="1382593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0609">
        <p14:flythrough/>
      </p:transition>
    </mc:Choice>
    <mc:Fallback>
      <p:transition spd="slow" advTm="206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952507" y="4191000"/>
            <a:ext cx="5687788" cy="990600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lIns="104465" tIns="52233" rIns="104465" bIns="52233" anchor="ctr"/>
          <a:lstStyle/>
          <a:p>
            <a:pPr algn="ctr"/>
            <a:r>
              <a:rPr lang="bn-BD" sz="3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bn-BD" sz="3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29191" y="197132"/>
            <a:ext cx="3059544" cy="69269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346" tIns="46173" rIns="92346" bIns="46173" rtlCol="0" anchor="ctr"/>
          <a:lstStyle/>
          <a:p>
            <a:pPr algn="ctr"/>
            <a:r>
              <a:rPr lang="bn-IN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পরিচিতি 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03468" y="1467600"/>
            <a:ext cx="2220464" cy="2145629"/>
          </a:xfrm>
          <a:custGeom>
            <a:avLst/>
            <a:gdLst>
              <a:gd name="connsiteX0" fmla="*/ 0 w 1670381"/>
              <a:gd name="connsiteY0" fmla="*/ 835191 h 1670381"/>
              <a:gd name="connsiteX1" fmla="*/ 835191 w 1670381"/>
              <a:gd name="connsiteY1" fmla="*/ 0 h 1670381"/>
              <a:gd name="connsiteX2" fmla="*/ 1670382 w 1670381"/>
              <a:gd name="connsiteY2" fmla="*/ 835191 h 1670381"/>
              <a:gd name="connsiteX3" fmla="*/ 835191 w 1670381"/>
              <a:gd name="connsiteY3" fmla="*/ 1670382 h 1670381"/>
              <a:gd name="connsiteX4" fmla="*/ 0 w 1670381"/>
              <a:gd name="connsiteY4" fmla="*/ 835191 h 167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381" h="1670381">
                <a:moveTo>
                  <a:pt x="0" y="835191"/>
                </a:moveTo>
                <a:cubicBezTo>
                  <a:pt x="0" y="373928"/>
                  <a:pt x="373928" y="0"/>
                  <a:pt x="835191" y="0"/>
                </a:cubicBezTo>
                <a:cubicBezTo>
                  <a:pt x="1296454" y="0"/>
                  <a:pt x="1670382" y="373928"/>
                  <a:pt x="1670382" y="835191"/>
                </a:cubicBezTo>
                <a:cubicBezTo>
                  <a:pt x="1670382" y="1296454"/>
                  <a:pt x="1296454" y="1670382"/>
                  <a:pt x="835191" y="1670382"/>
                </a:cubicBezTo>
                <a:cubicBezTo>
                  <a:pt x="373928" y="1670382"/>
                  <a:pt x="0" y="1296454"/>
                  <a:pt x="0" y="835191"/>
                </a:cubicBez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 spcFirstLastPara="0" vert="horz" wrap="square" lIns="291612" tIns="291612" rIns="291612" bIns="291612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700" dirty="0"/>
          </a:p>
        </p:txBody>
      </p:sp>
      <p:sp>
        <p:nvSpPr>
          <p:cNvPr id="8" name="Freeform 7"/>
          <p:cNvSpPr/>
          <p:nvPr/>
        </p:nvSpPr>
        <p:spPr>
          <a:xfrm rot="9763595">
            <a:off x="2564558" y="1393471"/>
            <a:ext cx="1993168" cy="654440"/>
          </a:xfrm>
          <a:custGeom>
            <a:avLst/>
            <a:gdLst>
              <a:gd name="connsiteX0" fmla="*/ 0 w 318762"/>
              <a:gd name="connsiteY0" fmla="*/ 113586 h 567929"/>
              <a:gd name="connsiteX1" fmla="*/ 159381 w 318762"/>
              <a:gd name="connsiteY1" fmla="*/ 113586 h 567929"/>
              <a:gd name="connsiteX2" fmla="*/ 159381 w 318762"/>
              <a:gd name="connsiteY2" fmla="*/ 0 h 567929"/>
              <a:gd name="connsiteX3" fmla="*/ 318762 w 318762"/>
              <a:gd name="connsiteY3" fmla="*/ 283965 h 567929"/>
              <a:gd name="connsiteX4" fmla="*/ 159381 w 318762"/>
              <a:gd name="connsiteY4" fmla="*/ 567929 h 567929"/>
              <a:gd name="connsiteX5" fmla="*/ 159381 w 318762"/>
              <a:gd name="connsiteY5" fmla="*/ 454343 h 567929"/>
              <a:gd name="connsiteX6" fmla="*/ 0 w 318762"/>
              <a:gd name="connsiteY6" fmla="*/ 454343 h 567929"/>
              <a:gd name="connsiteX7" fmla="*/ 0 w 318762"/>
              <a:gd name="connsiteY7" fmla="*/ 113586 h 56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762" h="567929">
                <a:moveTo>
                  <a:pt x="318762" y="454343"/>
                </a:moveTo>
                <a:lnTo>
                  <a:pt x="159381" y="454343"/>
                </a:lnTo>
                <a:lnTo>
                  <a:pt x="159381" y="567929"/>
                </a:lnTo>
                <a:lnTo>
                  <a:pt x="0" y="283964"/>
                </a:lnTo>
                <a:lnTo>
                  <a:pt x="159381" y="0"/>
                </a:lnTo>
                <a:lnTo>
                  <a:pt x="159381" y="113586"/>
                </a:lnTo>
                <a:lnTo>
                  <a:pt x="318762" y="113586"/>
                </a:lnTo>
                <a:lnTo>
                  <a:pt x="318762" y="454343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/>
          </a:fontRef>
        </p:style>
        <p:txBody>
          <a:bodyPr spcFirstLastPara="0" vert="horz" wrap="square" lIns="95629" tIns="113585" rIns="-1" bIns="113586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/>
          </a:p>
        </p:txBody>
      </p:sp>
      <p:sp>
        <p:nvSpPr>
          <p:cNvPr id="9" name="Freeform 8"/>
          <p:cNvSpPr/>
          <p:nvPr/>
        </p:nvSpPr>
        <p:spPr>
          <a:xfrm>
            <a:off x="4361697" y="381000"/>
            <a:ext cx="3101106" cy="1784847"/>
          </a:xfrm>
          <a:custGeom>
            <a:avLst/>
            <a:gdLst>
              <a:gd name="connsiteX0" fmla="*/ 0 w 2691167"/>
              <a:gd name="connsiteY0" fmla="*/ 835191 h 1670381"/>
              <a:gd name="connsiteX1" fmla="*/ 1345584 w 2691167"/>
              <a:gd name="connsiteY1" fmla="*/ 0 h 1670381"/>
              <a:gd name="connsiteX2" fmla="*/ 2691168 w 2691167"/>
              <a:gd name="connsiteY2" fmla="*/ 835191 h 1670381"/>
              <a:gd name="connsiteX3" fmla="*/ 1345584 w 2691167"/>
              <a:gd name="connsiteY3" fmla="*/ 1670382 h 1670381"/>
              <a:gd name="connsiteX4" fmla="*/ 0 w 2691167"/>
              <a:gd name="connsiteY4" fmla="*/ 835191 h 167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1167" h="1670381">
                <a:moveTo>
                  <a:pt x="0" y="835191"/>
                </a:moveTo>
                <a:cubicBezTo>
                  <a:pt x="0" y="373928"/>
                  <a:pt x="602438" y="0"/>
                  <a:pt x="1345584" y="0"/>
                </a:cubicBezTo>
                <a:cubicBezTo>
                  <a:pt x="2088730" y="0"/>
                  <a:pt x="2691168" y="373928"/>
                  <a:pt x="2691168" y="835191"/>
                </a:cubicBezTo>
                <a:cubicBezTo>
                  <a:pt x="2691168" y="1296454"/>
                  <a:pt x="2088730" y="1670382"/>
                  <a:pt x="1345584" y="1670382"/>
                </a:cubicBezTo>
                <a:cubicBezTo>
                  <a:pt x="602438" y="1670382"/>
                  <a:pt x="0" y="1296454"/>
                  <a:pt x="0" y="835191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/>
          </a:fontRef>
        </p:style>
        <p:txBody>
          <a:bodyPr spcFirstLastPara="0" vert="horz" wrap="square" lIns="434752" tIns="285262" rIns="434752" bIns="285262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১৯২৩ সালের ৯ই ফেব্রুয়ারি।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 rot="21264439">
            <a:off x="2770317" y="2295092"/>
            <a:ext cx="4459741" cy="499222"/>
          </a:xfrm>
          <a:custGeom>
            <a:avLst/>
            <a:gdLst>
              <a:gd name="connsiteX0" fmla="*/ 0 w 369731"/>
              <a:gd name="connsiteY0" fmla="*/ 113586 h 567929"/>
              <a:gd name="connsiteX1" fmla="*/ 184866 w 369731"/>
              <a:gd name="connsiteY1" fmla="*/ 113586 h 567929"/>
              <a:gd name="connsiteX2" fmla="*/ 184866 w 369731"/>
              <a:gd name="connsiteY2" fmla="*/ 0 h 567929"/>
              <a:gd name="connsiteX3" fmla="*/ 369731 w 369731"/>
              <a:gd name="connsiteY3" fmla="*/ 283965 h 567929"/>
              <a:gd name="connsiteX4" fmla="*/ 184866 w 369731"/>
              <a:gd name="connsiteY4" fmla="*/ 567929 h 567929"/>
              <a:gd name="connsiteX5" fmla="*/ 184866 w 369731"/>
              <a:gd name="connsiteY5" fmla="*/ 454343 h 567929"/>
              <a:gd name="connsiteX6" fmla="*/ 0 w 369731"/>
              <a:gd name="connsiteY6" fmla="*/ 454343 h 567929"/>
              <a:gd name="connsiteX7" fmla="*/ 0 w 369731"/>
              <a:gd name="connsiteY7" fmla="*/ 113586 h 56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9731" h="567929">
                <a:moveTo>
                  <a:pt x="0" y="113586"/>
                </a:moveTo>
                <a:lnTo>
                  <a:pt x="184866" y="113586"/>
                </a:lnTo>
                <a:lnTo>
                  <a:pt x="184866" y="0"/>
                </a:lnTo>
                <a:lnTo>
                  <a:pt x="369731" y="283965"/>
                </a:lnTo>
                <a:lnTo>
                  <a:pt x="184866" y="567929"/>
                </a:lnTo>
                <a:lnTo>
                  <a:pt x="184866" y="454343"/>
                </a:lnTo>
                <a:lnTo>
                  <a:pt x="0" y="454343"/>
                </a:lnTo>
                <a:lnTo>
                  <a:pt x="0" y="113586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2">
            <a:schemeClr val="accent3">
              <a:hueOff val="2812566"/>
              <a:satOff val="-4220"/>
              <a:lumOff val="-686"/>
              <a:alphaOff val="0"/>
            </a:schemeClr>
          </a:fillRef>
          <a:effectRef idx="1">
            <a:scrgbClr r="0" g="0" b="0"/>
          </a:effectRef>
          <a:fontRef idx="minor">
            <a:schemeClr val="dk1"/>
          </a:fontRef>
        </p:style>
        <p:txBody>
          <a:bodyPr spcFirstLastPara="0" vert="horz" wrap="square" lIns="-1" tIns="113586" rIns="110919" bIns="113585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/>
          </a:p>
        </p:txBody>
      </p:sp>
      <p:sp>
        <p:nvSpPr>
          <p:cNvPr id="11" name="Freeform 10"/>
          <p:cNvSpPr/>
          <p:nvPr/>
        </p:nvSpPr>
        <p:spPr>
          <a:xfrm>
            <a:off x="7339887" y="1188842"/>
            <a:ext cx="3027155" cy="1733822"/>
          </a:xfrm>
          <a:custGeom>
            <a:avLst/>
            <a:gdLst>
              <a:gd name="connsiteX0" fmla="*/ 0 w 2626991"/>
              <a:gd name="connsiteY0" fmla="*/ 835191 h 1670381"/>
              <a:gd name="connsiteX1" fmla="*/ 1313496 w 2626991"/>
              <a:gd name="connsiteY1" fmla="*/ 0 h 1670381"/>
              <a:gd name="connsiteX2" fmla="*/ 2626992 w 2626991"/>
              <a:gd name="connsiteY2" fmla="*/ 835191 h 1670381"/>
              <a:gd name="connsiteX3" fmla="*/ 1313496 w 2626991"/>
              <a:gd name="connsiteY3" fmla="*/ 1670382 h 1670381"/>
              <a:gd name="connsiteX4" fmla="*/ 0 w 2626991"/>
              <a:gd name="connsiteY4" fmla="*/ 835191 h 167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6991" h="1670381">
                <a:moveTo>
                  <a:pt x="0" y="835191"/>
                </a:moveTo>
                <a:cubicBezTo>
                  <a:pt x="0" y="373928"/>
                  <a:pt x="588072" y="0"/>
                  <a:pt x="1313496" y="0"/>
                </a:cubicBezTo>
                <a:cubicBezTo>
                  <a:pt x="2038920" y="0"/>
                  <a:pt x="2626992" y="373928"/>
                  <a:pt x="2626992" y="835191"/>
                </a:cubicBezTo>
                <a:cubicBezTo>
                  <a:pt x="2626992" y="1296454"/>
                  <a:pt x="2038920" y="1670382"/>
                  <a:pt x="1313496" y="1670382"/>
                </a:cubicBezTo>
                <a:cubicBezTo>
                  <a:pt x="588072" y="1670382"/>
                  <a:pt x="0" y="1296454"/>
                  <a:pt x="0" y="835191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2">
            <a:schemeClr val="accent3">
              <a:hueOff val="2812566"/>
              <a:satOff val="-4220"/>
              <a:lumOff val="-686"/>
              <a:alphaOff val="0"/>
            </a:schemeClr>
          </a:fillRef>
          <a:effectRef idx="1">
            <a:scrgbClr r="0" g="0" b="0"/>
          </a:effectRef>
          <a:fontRef idx="minor">
            <a:schemeClr val="dk1"/>
          </a:fontRef>
        </p:style>
        <p:txBody>
          <a:bodyPr spcFirstLastPara="0" vert="horz" wrap="square" lIns="425353" tIns="285262" rIns="425354" bIns="285261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উপাধিঃ</a:t>
            </a: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জাতীয় অধ্যাপক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 rot="326939">
            <a:off x="2770157" y="3125398"/>
            <a:ext cx="5814288" cy="589499"/>
          </a:xfrm>
          <a:custGeom>
            <a:avLst/>
            <a:gdLst>
              <a:gd name="connsiteX0" fmla="*/ 0 w 413135"/>
              <a:gd name="connsiteY0" fmla="*/ 113586 h 567929"/>
              <a:gd name="connsiteX1" fmla="*/ 206568 w 413135"/>
              <a:gd name="connsiteY1" fmla="*/ 113586 h 567929"/>
              <a:gd name="connsiteX2" fmla="*/ 206568 w 413135"/>
              <a:gd name="connsiteY2" fmla="*/ 0 h 567929"/>
              <a:gd name="connsiteX3" fmla="*/ 413135 w 413135"/>
              <a:gd name="connsiteY3" fmla="*/ 283965 h 567929"/>
              <a:gd name="connsiteX4" fmla="*/ 206568 w 413135"/>
              <a:gd name="connsiteY4" fmla="*/ 567929 h 567929"/>
              <a:gd name="connsiteX5" fmla="*/ 206568 w 413135"/>
              <a:gd name="connsiteY5" fmla="*/ 454343 h 567929"/>
              <a:gd name="connsiteX6" fmla="*/ 0 w 413135"/>
              <a:gd name="connsiteY6" fmla="*/ 454343 h 567929"/>
              <a:gd name="connsiteX7" fmla="*/ 0 w 413135"/>
              <a:gd name="connsiteY7" fmla="*/ 113586 h 56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135" h="567929">
                <a:moveTo>
                  <a:pt x="0" y="113586"/>
                </a:moveTo>
                <a:lnTo>
                  <a:pt x="206568" y="113586"/>
                </a:lnTo>
                <a:lnTo>
                  <a:pt x="206568" y="0"/>
                </a:lnTo>
                <a:lnTo>
                  <a:pt x="413135" y="283965"/>
                </a:lnTo>
                <a:lnTo>
                  <a:pt x="206568" y="567929"/>
                </a:lnTo>
                <a:lnTo>
                  <a:pt x="206568" y="454343"/>
                </a:lnTo>
                <a:lnTo>
                  <a:pt x="0" y="454343"/>
                </a:lnTo>
                <a:lnTo>
                  <a:pt x="0" y="113586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2">
            <a:schemeClr val="accent3">
              <a:hueOff val="5625132"/>
              <a:satOff val="-8440"/>
              <a:lumOff val="-1373"/>
              <a:alphaOff val="0"/>
            </a:schemeClr>
          </a:fillRef>
          <a:effectRef idx="1">
            <a:scrgbClr r="0" g="0" b="0"/>
          </a:effectRef>
          <a:fontRef idx="minor">
            <a:schemeClr val="dk1"/>
          </a:fontRef>
        </p:style>
        <p:txBody>
          <a:bodyPr spcFirstLastPara="0" vert="horz" wrap="square" lIns="-1" tIns="113585" rIns="123940" bIns="113586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/>
          </a:p>
        </p:txBody>
      </p:sp>
      <p:sp>
        <p:nvSpPr>
          <p:cNvPr id="13" name="Freeform 12"/>
          <p:cNvSpPr/>
          <p:nvPr/>
        </p:nvSpPr>
        <p:spPr>
          <a:xfrm>
            <a:off x="8760090" y="2774785"/>
            <a:ext cx="3062456" cy="2271271"/>
          </a:xfrm>
          <a:custGeom>
            <a:avLst/>
            <a:gdLst>
              <a:gd name="connsiteX0" fmla="*/ 0 w 3332276"/>
              <a:gd name="connsiteY0" fmla="*/ 1094083 h 2188165"/>
              <a:gd name="connsiteX1" fmla="*/ 1666138 w 3332276"/>
              <a:gd name="connsiteY1" fmla="*/ 0 h 2188165"/>
              <a:gd name="connsiteX2" fmla="*/ 3332276 w 3332276"/>
              <a:gd name="connsiteY2" fmla="*/ 1094083 h 2188165"/>
              <a:gd name="connsiteX3" fmla="*/ 1666138 w 3332276"/>
              <a:gd name="connsiteY3" fmla="*/ 2188166 h 2188165"/>
              <a:gd name="connsiteX4" fmla="*/ 0 w 3332276"/>
              <a:gd name="connsiteY4" fmla="*/ 1094083 h 21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2276" h="2188165">
                <a:moveTo>
                  <a:pt x="0" y="1094083"/>
                </a:moveTo>
                <a:cubicBezTo>
                  <a:pt x="0" y="489838"/>
                  <a:pt x="745955" y="0"/>
                  <a:pt x="1666138" y="0"/>
                </a:cubicBezTo>
                <a:cubicBezTo>
                  <a:pt x="2586321" y="0"/>
                  <a:pt x="3332276" y="489838"/>
                  <a:pt x="3332276" y="1094083"/>
                </a:cubicBezTo>
                <a:cubicBezTo>
                  <a:pt x="3332276" y="1698328"/>
                  <a:pt x="2586321" y="2188166"/>
                  <a:pt x="1666138" y="2188166"/>
                </a:cubicBezTo>
                <a:cubicBezTo>
                  <a:pt x="745955" y="2188166"/>
                  <a:pt x="0" y="1698328"/>
                  <a:pt x="0" y="1094083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2">
            <a:schemeClr val="accent3">
              <a:hueOff val="5625132"/>
              <a:satOff val="-8440"/>
              <a:lumOff val="-1373"/>
              <a:alphaOff val="0"/>
            </a:schemeClr>
          </a:fillRef>
          <a:effectRef idx="1">
            <a:scrgbClr r="0" g="0" b="0"/>
          </a:effectRef>
          <a:fontRef idx="minor">
            <a:schemeClr val="dk1"/>
          </a:fontRef>
        </p:style>
        <p:txBody>
          <a:bodyPr spcFirstLastPara="0" vert="horz" wrap="square" lIns="528641" tIns="361088" rIns="528640" bIns="361089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খ্যাতিঃ</a:t>
            </a: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শিক্ষাবিদ  প্রাবন্ধিক ও </a:t>
            </a: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অনুবাদক।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 rot="15646213">
            <a:off x="1158925" y="4088691"/>
            <a:ext cx="495297" cy="676331"/>
          </a:xfrm>
          <a:custGeom>
            <a:avLst/>
            <a:gdLst>
              <a:gd name="connsiteX0" fmla="*/ 0 w 429823"/>
              <a:gd name="connsiteY0" fmla="*/ 113586 h 567929"/>
              <a:gd name="connsiteX1" fmla="*/ 214912 w 429823"/>
              <a:gd name="connsiteY1" fmla="*/ 113586 h 567929"/>
              <a:gd name="connsiteX2" fmla="*/ 214912 w 429823"/>
              <a:gd name="connsiteY2" fmla="*/ 0 h 567929"/>
              <a:gd name="connsiteX3" fmla="*/ 429823 w 429823"/>
              <a:gd name="connsiteY3" fmla="*/ 283965 h 567929"/>
              <a:gd name="connsiteX4" fmla="*/ 214912 w 429823"/>
              <a:gd name="connsiteY4" fmla="*/ 567929 h 567929"/>
              <a:gd name="connsiteX5" fmla="*/ 214912 w 429823"/>
              <a:gd name="connsiteY5" fmla="*/ 454343 h 567929"/>
              <a:gd name="connsiteX6" fmla="*/ 0 w 429823"/>
              <a:gd name="connsiteY6" fmla="*/ 454343 h 567929"/>
              <a:gd name="connsiteX7" fmla="*/ 0 w 429823"/>
              <a:gd name="connsiteY7" fmla="*/ 113586 h 56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823" h="567929">
                <a:moveTo>
                  <a:pt x="429823" y="454343"/>
                </a:moveTo>
                <a:lnTo>
                  <a:pt x="214911" y="454343"/>
                </a:lnTo>
                <a:lnTo>
                  <a:pt x="214911" y="567929"/>
                </a:lnTo>
                <a:lnTo>
                  <a:pt x="0" y="283964"/>
                </a:lnTo>
                <a:lnTo>
                  <a:pt x="214911" y="0"/>
                </a:lnTo>
                <a:lnTo>
                  <a:pt x="214911" y="113586"/>
                </a:lnTo>
                <a:lnTo>
                  <a:pt x="429823" y="113586"/>
                </a:lnTo>
                <a:lnTo>
                  <a:pt x="429823" y="454343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2">
            <a:schemeClr val="accent3">
              <a:hueOff val="8437698"/>
              <a:satOff val="-12660"/>
              <a:lumOff val="-2059"/>
              <a:alphaOff val="0"/>
            </a:schemeClr>
          </a:fillRef>
          <a:effectRef idx="1">
            <a:scrgbClr r="0" g="0" b="0"/>
          </a:effectRef>
          <a:fontRef idx="minor">
            <a:schemeClr val="dk1"/>
          </a:fontRef>
        </p:style>
        <p:txBody>
          <a:bodyPr spcFirstLastPara="0" vert="horz" wrap="square" lIns="128947" tIns="113587" rIns="-1" bIns="113585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/>
          </a:p>
        </p:txBody>
      </p:sp>
      <p:sp>
        <p:nvSpPr>
          <p:cNvPr id="15" name="Freeform 14"/>
          <p:cNvSpPr/>
          <p:nvPr/>
        </p:nvSpPr>
        <p:spPr>
          <a:xfrm>
            <a:off x="1114365" y="4256770"/>
            <a:ext cx="3974732" cy="2478394"/>
          </a:xfrm>
          <a:custGeom>
            <a:avLst/>
            <a:gdLst>
              <a:gd name="connsiteX0" fmla="*/ 0 w 3808284"/>
              <a:gd name="connsiteY0" fmla="*/ 1193855 h 2387709"/>
              <a:gd name="connsiteX1" fmla="*/ 1904142 w 3808284"/>
              <a:gd name="connsiteY1" fmla="*/ 0 h 2387709"/>
              <a:gd name="connsiteX2" fmla="*/ 3808284 w 3808284"/>
              <a:gd name="connsiteY2" fmla="*/ 1193855 h 2387709"/>
              <a:gd name="connsiteX3" fmla="*/ 1904142 w 3808284"/>
              <a:gd name="connsiteY3" fmla="*/ 2387710 h 2387709"/>
              <a:gd name="connsiteX4" fmla="*/ 0 w 3808284"/>
              <a:gd name="connsiteY4" fmla="*/ 1193855 h 238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8284" h="2387709">
                <a:moveTo>
                  <a:pt x="0" y="1193855"/>
                </a:moveTo>
                <a:cubicBezTo>
                  <a:pt x="0" y="534507"/>
                  <a:pt x="852513" y="0"/>
                  <a:pt x="1904142" y="0"/>
                </a:cubicBezTo>
                <a:cubicBezTo>
                  <a:pt x="2955771" y="0"/>
                  <a:pt x="3808284" y="534507"/>
                  <a:pt x="3808284" y="1193855"/>
                </a:cubicBezTo>
                <a:cubicBezTo>
                  <a:pt x="3808284" y="1853203"/>
                  <a:pt x="2955771" y="2387710"/>
                  <a:pt x="1904142" y="2387710"/>
                </a:cubicBezTo>
                <a:cubicBezTo>
                  <a:pt x="852513" y="2387710"/>
                  <a:pt x="0" y="1853203"/>
                  <a:pt x="0" y="1193855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2">
            <a:schemeClr val="accent3">
              <a:hueOff val="8437698"/>
              <a:satOff val="-12660"/>
              <a:lumOff val="-2059"/>
              <a:alphaOff val="0"/>
            </a:schemeClr>
          </a:fillRef>
          <a:effectRef idx="1">
            <a:scrgbClr r="0" g="0" b="0"/>
          </a:effectRef>
          <a:fontRef idx="minor">
            <a:schemeClr val="dk1"/>
          </a:fontRef>
        </p:style>
        <p:txBody>
          <a:bodyPr spcFirstLastPara="0" vert="horz" wrap="square" lIns="598349" tIns="390311" rIns="598350" bIns="390312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রচনাঃ</a:t>
            </a: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ছয় সঙ্গী, বঙ্গবন্ধু শেখ মুজিব, মুক্তিযুদ্ধ চর্চা ইত্যাদি।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 rot="12163214">
            <a:off x="2545849" y="4189964"/>
            <a:ext cx="4527192" cy="589500"/>
          </a:xfrm>
          <a:custGeom>
            <a:avLst/>
            <a:gdLst>
              <a:gd name="connsiteX0" fmla="*/ 0 w 421388"/>
              <a:gd name="connsiteY0" fmla="*/ 113586 h 567929"/>
              <a:gd name="connsiteX1" fmla="*/ 210694 w 421388"/>
              <a:gd name="connsiteY1" fmla="*/ 113586 h 567929"/>
              <a:gd name="connsiteX2" fmla="*/ 210694 w 421388"/>
              <a:gd name="connsiteY2" fmla="*/ 0 h 567929"/>
              <a:gd name="connsiteX3" fmla="*/ 421388 w 421388"/>
              <a:gd name="connsiteY3" fmla="*/ 283965 h 567929"/>
              <a:gd name="connsiteX4" fmla="*/ 210694 w 421388"/>
              <a:gd name="connsiteY4" fmla="*/ 567929 h 567929"/>
              <a:gd name="connsiteX5" fmla="*/ 210694 w 421388"/>
              <a:gd name="connsiteY5" fmla="*/ 454343 h 567929"/>
              <a:gd name="connsiteX6" fmla="*/ 0 w 421388"/>
              <a:gd name="connsiteY6" fmla="*/ 454343 h 567929"/>
              <a:gd name="connsiteX7" fmla="*/ 0 w 421388"/>
              <a:gd name="connsiteY7" fmla="*/ 113586 h 56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388" h="567929">
                <a:moveTo>
                  <a:pt x="421388" y="454343"/>
                </a:moveTo>
                <a:lnTo>
                  <a:pt x="210694" y="454343"/>
                </a:lnTo>
                <a:lnTo>
                  <a:pt x="210694" y="567929"/>
                </a:lnTo>
                <a:lnTo>
                  <a:pt x="0" y="283964"/>
                </a:lnTo>
                <a:lnTo>
                  <a:pt x="210694" y="0"/>
                </a:lnTo>
                <a:lnTo>
                  <a:pt x="210694" y="113586"/>
                </a:lnTo>
                <a:lnTo>
                  <a:pt x="421388" y="113586"/>
                </a:lnTo>
                <a:lnTo>
                  <a:pt x="421388" y="454343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2">
            <a:schemeClr val="accent3">
              <a:hueOff val="11250264"/>
              <a:satOff val="-16880"/>
              <a:lumOff val="-2745"/>
              <a:alphaOff val="0"/>
            </a:schemeClr>
          </a:fillRef>
          <a:effectRef idx="1">
            <a:scrgbClr r="0" g="0" b="0"/>
          </a:effectRef>
          <a:fontRef idx="minor">
            <a:schemeClr val="dk1"/>
          </a:fontRef>
        </p:style>
        <p:txBody>
          <a:bodyPr spcFirstLastPara="0" vert="horz" wrap="square" lIns="126416" tIns="113586" rIns="-1" bIns="113586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/>
          </a:p>
        </p:txBody>
      </p:sp>
      <p:sp>
        <p:nvSpPr>
          <p:cNvPr id="17" name="Freeform 16"/>
          <p:cNvSpPr/>
          <p:nvPr/>
        </p:nvSpPr>
        <p:spPr>
          <a:xfrm>
            <a:off x="7019459" y="4717091"/>
            <a:ext cx="2872725" cy="1983457"/>
          </a:xfrm>
          <a:custGeom>
            <a:avLst/>
            <a:gdLst>
              <a:gd name="connsiteX0" fmla="*/ 0 w 2492976"/>
              <a:gd name="connsiteY0" fmla="*/ 955441 h 1910882"/>
              <a:gd name="connsiteX1" fmla="*/ 1246488 w 2492976"/>
              <a:gd name="connsiteY1" fmla="*/ 0 h 1910882"/>
              <a:gd name="connsiteX2" fmla="*/ 2492976 w 2492976"/>
              <a:gd name="connsiteY2" fmla="*/ 955441 h 1910882"/>
              <a:gd name="connsiteX3" fmla="*/ 1246488 w 2492976"/>
              <a:gd name="connsiteY3" fmla="*/ 1910882 h 1910882"/>
              <a:gd name="connsiteX4" fmla="*/ 0 w 2492976"/>
              <a:gd name="connsiteY4" fmla="*/ 955441 h 191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2976" h="1910882">
                <a:moveTo>
                  <a:pt x="0" y="955441"/>
                </a:moveTo>
                <a:cubicBezTo>
                  <a:pt x="0" y="427766"/>
                  <a:pt x="558072" y="0"/>
                  <a:pt x="1246488" y="0"/>
                </a:cubicBezTo>
                <a:cubicBezTo>
                  <a:pt x="1934904" y="0"/>
                  <a:pt x="2492976" y="427766"/>
                  <a:pt x="2492976" y="955441"/>
                </a:cubicBezTo>
                <a:cubicBezTo>
                  <a:pt x="2492976" y="1483116"/>
                  <a:pt x="1934904" y="1910882"/>
                  <a:pt x="1246488" y="1910882"/>
                </a:cubicBezTo>
                <a:cubicBezTo>
                  <a:pt x="558072" y="1910882"/>
                  <a:pt x="0" y="1483116"/>
                  <a:pt x="0" y="955441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2">
            <a:schemeClr val="accent3">
              <a:hueOff val="11250264"/>
              <a:satOff val="-16880"/>
              <a:lumOff val="-2745"/>
              <a:alphaOff val="0"/>
            </a:schemeClr>
          </a:fillRef>
          <a:effectRef idx="1">
            <a:scrgbClr r="0" g="0" b="0"/>
          </a:effectRef>
          <a:fontRef idx="minor">
            <a:schemeClr val="dk1"/>
          </a:fontRef>
        </p:style>
        <p:txBody>
          <a:bodyPr spcFirstLastPara="0" vert="horz" wrap="square" lIns="405727" tIns="320482" rIns="405728" bIns="320482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২০১১ সালের ১৩ই ডিসেম্বর।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-200581" y="3564073"/>
            <a:ext cx="3059544" cy="69269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346" tIns="46173" rIns="92346" bIns="46173" rtlCol="0" anchor="ctr"/>
          <a:lstStyle/>
          <a:p>
            <a:pPr algn="ctr"/>
            <a:r>
              <a:rPr lang="bn-IN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কবীর চৌধুরী 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136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2540"/>
    </mc:Choice>
    <mc:Fallback>
      <p:transition advTm="5254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4995" y="152400"/>
            <a:ext cx="3442008" cy="1080576"/>
          </a:xfrm>
          <a:prstGeom prst="round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346" tIns="46173" rIns="92346" bIns="46173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7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7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0553" y="5378825"/>
            <a:ext cx="6789621" cy="918925"/>
          </a:xfrm>
          <a:prstGeom prst="rect">
            <a:avLst/>
          </a:prstGeom>
        </p:spPr>
        <p:txBody>
          <a:bodyPr wrap="square" lIns="87078" tIns="43539" rIns="87078" bIns="43539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কবির চৌধুরী’ সংক্ষেপে জন্ম পরিচয় লেখ।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0328" y="1472618"/>
            <a:ext cx="4437529" cy="3774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9407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6017">
        <p15:prstTrans prst="prestige"/>
      </p:transition>
    </mc:Choice>
    <mc:Fallback>
      <p:transition spd="slow" advTm="260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2-Point Star 2"/>
          <p:cNvSpPr/>
          <p:nvPr/>
        </p:nvSpPr>
        <p:spPr>
          <a:xfrm>
            <a:off x="3971193" y="357187"/>
            <a:ext cx="4322885" cy="1214438"/>
          </a:xfrm>
          <a:prstGeom prst="star32">
            <a:avLst/>
          </a:prstGeom>
          <a:gradFill flip="none" rotWithShape="1">
            <a:gsLst>
              <a:gs pos="80000">
                <a:srgbClr val="00B050"/>
              </a:gs>
              <a:gs pos="27100">
                <a:schemeClr val="accent3">
                  <a:lumMod val="75000"/>
                </a:schemeClr>
              </a:gs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/>
            <a:r>
              <a:rPr lang="bn-IN" sz="51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 পাঠ  </a:t>
            </a:r>
            <a:endParaRPr lang="en-US" sz="3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0"/>
          <a:stretch/>
        </p:blipFill>
        <p:spPr>
          <a:xfrm>
            <a:off x="2973698" y="2037121"/>
            <a:ext cx="6960577" cy="4320817"/>
          </a:xfrm>
          <a:prstGeom prst="roundRect">
            <a:avLst>
              <a:gd name="adj" fmla="val 10575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32-Point Star 4"/>
          <p:cNvSpPr/>
          <p:nvPr/>
        </p:nvSpPr>
        <p:spPr>
          <a:xfrm>
            <a:off x="3985480" y="379859"/>
            <a:ext cx="4322885" cy="1214438"/>
          </a:xfrm>
          <a:prstGeom prst="star32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/>
            <a:r>
              <a:rPr lang="bn-IN" sz="51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পাঠ  </a:t>
            </a:r>
            <a:endParaRPr lang="en-US" sz="3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698" y="1989254"/>
            <a:ext cx="6960577" cy="4368684"/>
          </a:xfrm>
          <a:prstGeom prst="roundRect">
            <a:avLst>
              <a:gd name="adj" fmla="val 12696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5422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44732">
        <p15:prstTrans prst="pageCurlDouble" invX="1"/>
      </p:transition>
    </mc:Choice>
    <mc:Fallback>
      <p:transition spd="slow" advTm="2447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0424" y="5000625"/>
            <a:ext cx="9964615" cy="1565256"/>
          </a:xfrm>
          <a:prstGeom prst="rect">
            <a:avLst/>
          </a:prstGeom>
        </p:spPr>
        <p:txBody>
          <a:bodyPr wrap="square" lIns="87078" tIns="43539" rIns="87078" bIns="43539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নববর্ষ হলো নবজন্ম বা পুনর্জন্ম বা পুনরুজ্জীবনের ধারণা, পুরানো জীর্ণ এক অস্তিত্বকে বিদায় দিয়ে সতেজ সজীব নবীন এক জীবনের মধ্যে প্রবেশ করার আনন্দানুভূতি।  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6" y="1026379"/>
            <a:ext cx="3004038" cy="312539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193" y="1026378"/>
            <a:ext cx="3409174" cy="32272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63" y="1048420"/>
            <a:ext cx="3297115" cy="317634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743200" y="189372"/>
            <a:ext cx="5375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নিচের ছবিগুলো দেখ   </a:t>
            </a:r>
            <a:r>
              <a:rPr lang="b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7319" y="4277161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বর্ষ বরণ  </a:t>
            </a:r>
            <a:r>
              <a:rPr lang="b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335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17"/>
    </mc:Choice>
    <mc:Fallback>
      <p:transition spd="slow" advTm="465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5|2.9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9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1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1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7|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3|19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6|13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421</Words>
  <Application>Microsoft Office PowerPoint</Application>
  <PresentationFormat>Widescreen</PresentationFormat>
  <Paragraphs>100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24</cp:revision>
  <dcterms:created xsi:type="dcterms:W3CDTF">2020-04-13T15:18:31Z</dcterms:created>
  <dcterms:modified xsi:type="dcterms:W3CDTF">2020-04-23T15:27:05Z</dcterms:modified>
</cp:coreProperties>
</file>