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notesMasterIdLst>
    <p:notesMasterId r:id="rId23"/>
  </p:notesMasterIdLst>
  <p:sldIdLst>
    <p:sldId id="338" r:id="rId2"/>
    <p:sldId id="315" r:id="rId3"/>
    <p:sldId id="358" r:id="rId4"/>
    <p:sldId id="339" r:id="rId5"/>
    <p:sldId id="340" r:id="rId6"/>
    <p:sldId id="341" r:id="rId7"/>
    <p:sldId id="342" r:id="rId8"/>
    <p:sldId id="343" r:id="rId9"/>
    <p:sldId id="344" r:id="rId10"/>
    <p:sldId id="350" r:id="rId11"/>
    <p:sldId id="345" r:id="rId12"/>
    <p:sldId id="352" r:id="rId13"/>
    <p:sldId id="353" r:id="rId14"/>
    <p:sldId id="357" r:id="rId15"/>
    <p:sldId id="355" r:id="rId16"/>
    <p:sldId id="356" r:id="rId17"/>
    <p:sldId id="351" r:id="rId18"/>
    <p:sldId id="346" r:id="rId19"/>
    <p:sldId id="359" r:id="rId20"/>
    <p:sldId id="348" r:id="rId21"/>
    <p:sldId id="34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ncipal KMA Hannan" initials="PKH" lastIdx="1" clrIdx="0">
    <p:extLst>
      <p:ext uri="{19B8F6BF-5375-455C-9EA6-DF929625EA0E}">
        <p15:presenceInfo xmlns:p15="http://schemas.microsoft.com/office/powerpoint/2012/main" userId="Principal KMA Hann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1" autoAdjust="0"/>
    <p:restoredTop sz="92731" autoAdjust="0"/>
  </p:normalViewPr>
  <p:slideViewPr>
    <p:cSldViewPr>
      <p:cViewPr varScale="1">
        <p:scale>
          <a:sx n="61" d="100"/>
          <a:sy n="61" d="100"/>
        </p:scale>
        <p:origin x="18" y="2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4998C-61B8-41CA-90F7-55211A0A011C}" type="datetimeFigureOut">
              <a:rPr lang="en-US" smtClean="0"/>
              <a:t>23-Apr-20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454F8-BFBC-4BD3-8F07-01A47FCFDB7D}" type="slidenum">
              <a:rPr lang="en-US" smtClean="0"/>
              <a:t>‹#›</a:t>
            </a:fld>
            <a:endParaRPr lang="en-US" dirty="0"/>
          </a:p>
        </p:txBody>
      </p:sp>
    </p:spTree>
    <p:extLst>
      <p:ext uri="{BB962C8B-B14F-4D97-AF65-F5344CB8AC3E}">
        <p14:creationId xmlns:p14="http://schemas.microsoft.com/office/powerpoint/2010/main" val="124862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E454F8-BFBC-4BD3-8F07-01A47FCFDB7D}" type="slidenum">
              <a:rPr lang="en-US" smtClean="0"/>
              <a:t>18</a:t>
            </a:fld>
            <a:endParaRPr lang="en-US" dirty="0"/>
          </a:p>
        </p:txBody>
      </p:sp>
    </p:spTree>
    <p:extLst>
      <p:ext uri="{BB962C8B-B14F-4D97-AF65-F5344CB8AC3E}">
        <p14:creationId xmlns:p14="http://schemas.microsoft.com/office/powerpoint/2010/main" val="157580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364989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168741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362602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357962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371948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81076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285649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37441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29224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416364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FD674-7495-4FBA-93F4-25570CC3D54A}" type="datetimeFigureOut">
              <a:rPr lang="en-US" smtClean="0"/>
              <a:pPr/>
              <a:t>23-Apr-20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F0AD6E-EF64-4914-9C06-D556F60A8D80}" type="slidenum">
              <a:rPr lang="en-US" smtClean="0"/>
              <a:pPr/>
              <a:t>‹#›</a:t>
            </a:fld>
            <a:endParaRPr lang="en-US" dirty="0"/>
          </a:p>
        </p:txBody>
      </p:sp>
    </p:spTree>
    <p:extLst>
      <p:ext uri="{BB962C8B-B14F-4D97-AF65-F5344CB8AC3E}">
        <p14:creationId xmlns:p14="http://schemas.microsoft.com/office/powerpoint/2010/main" val="387594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horzBrick">
          <a:fgClr>
            <a:schemeClr val="bg2">
              <a:tint val="95000"/>
              <a:satMod val="17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23-Apr-20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7" name="Frame 6"/>
          <p:cNvSpPr/>
          <p:nvPr userDrawn="1"/>
        </p:nvSpPr>
        <p:spPr>
          <a:xfrm>
            <a:off x="0" y="0"/>
            <a:ext cx="12192000" cy="6858000"/>
          </a:xfrm>
          <a:prstGeom prst="frame">
            <a:avLst>
              <a:gd name="adj1" fmla="val 1389"/>
            </a:avLst>
          </a:prstGeom>
          <a:gradFill flip="none" rotWithShape="1">
            <a:gsLst>
              <a:gs pos="100000">
                <a:schemeClr val="accent2">
                  <a:lumMod val="75000"/>
                </a:schemeClr>
              </a:gs>
              <a:gs pos="0">
                <a:srgbClr val="00B050"/>
              </a:gs>
            </a:gsLst>
            <a:path path="rect">
              <a:fillToRect l="100000" t="100000"/>
            </a:path>
            <a:tileRect r="-100000" b="-100000"/>
          </a:gradFill>
          <a:ln w="38100">
            <a:gradFill flip="none" rotWithShape="1">
              <a:gsLst>
                <a:gs pos="0">
                  <a:srgbClr val="C00000"/>
                </a:gs>
                <a:gs pos="100000">
                  <a:srgbClr val="00B050"/>
                </a:gs>
              </a:gsLst>
              <a:path path="rect">
                <a:fillToRect l="100000" t="100000"/>
              </a:path>
              <a:tileRect r="-100000" b="-100000"/>
            </a:gradFill>
          </a:ln>
          <a:effectLst>
            <a:glow rad="101600">
              <a:schemeClr val="accent2">
                <a:lumMod val="40000"/>
                <a:lumOff val="60000"/>
                <a:alpha val="6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714279566"/>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bn.wikipedia.org/wiki/%E0%A6%A6%E0%A7%8B%E0%A6%AF%E0%A6%BC%E0%A6%B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bn.wikipedia.org/wiki/%E0%A6%B8%E0%A6%BE%E0%A6%B2%E0%A6%BE%E0%A6%AB%E0%A6%BF" TargetMode="External"/><Relationship Id="rId2" Type="http://schemas.openxmlformats.org/officeDocument/2006/relationships/hyperlink" Target="https://bn.wikipedia.org/wiki/%E0%A6%AC%E0%A6%BF%E0%A6%A4%E0%A6%B0_%E0%A6%A8%E0%A6%BE%E0%A6%AE%E0%A6%BE%E0%A6%9C" TargetMode="External"/><Relationship Id="rId1" Type="http://schemas.openxmlformats.org/officeDocument/2006/relationships/slideLayout" Target="../slideLayouts/slideLayout7.xml"/><Relationship Id="rId4" Type="http://schemas.openxmlformats.org/officeDocument/2006/relationships/hyperlink" Target="https://bn.wikipedia.org/wiki/%E0%A6%8F%E0%A6%B6%E0%A6%B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muslimbd24.com/tag/%e0%a6%a4%e0%a6%ac%e0%a7%87-%e0%a6%8f%e0%a6%b0-%e0%a6%b9%e0%a7%81%e0%a6%95%e0%a7%81%e0%a6%ae-%e0%a6%95%e0%a6%bf/" TargetMode="External"/><Relationship Id="rId2" Type="http://schemas.openxmlformats.org/officeDocument/2006/relationships/hyperlink" Target="https://www.muslimbd24.com/tag/%e0%a6%a8%e0%a6%be%e0%a6%ae%e0%a6%be%e0%a6%9c%e0%a7%87%e0%a6%b0-%e0%a6%95%e0%a7%8b%e0%a6%a8%e0%a7%8b-%e0%a6%b8%e0%a7%81%e0%a6%a8%e0%a7%8d%e0%a6%a8%e0%a6%a4-%e0%a6%af%e0%a6%a6%e0%a6%bf-%e0%a6%9b/"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bn.wikipedia.org/wiki/%E0%A6%AE%E0%A7%81%E0%A6%B9%E0%A6%BE%E0%A6%AE%E0%A7%8D%E0%A6%AE%E0%A6%BE%E0%A6%A6"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2476;&#2494;&#2468;&#2494;&#2527;&#2472;-kazihannan819@gmail.com"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মাত্র ১০ মিনিটে জুমার নামাজ শেষের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57199"/>
            <a:ext cx="9448800" cy="4572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43200" y="5486400"/>
            <a:ext cx="6096000" cy="1015663"/>
          </a:xfrm>
          <a:prstGeom prst="rect">
            <a:avLst/>
          </a:prstGeom>
          <a:noFill/>
        </p:spPr>
        <p:txBody>
          <a:bodyPr wrap="square" rtlCol="0">
            <a:spAutoFit/>
          </a:bodyPr>
          <a:lstStyle/>
          <a:p>
            <a:r>
              <a:rPr lang="ar-AE" sz="6000" b="1" dirty="0"/>
              <a:t>اَلسَلامُ عَلَيْكُم وَرَحْمَةُ اَللهِ</a:t>
            </a:r>
            <a:endParaRPr lang="en-US" sz="6000" b="1" dirty="0"/>
          </a:p>
        </p:txBody>
      </p:sp>
    </p:spTree>
    <p:extLst>
      <p:ext uri="{BB962C8B-B14F-4D97-AF65-F5344CB8AC3E}">
        <p14:creationId xmlns:p14="http://schemas.microsoft.com/office/powerpoint/2010/main" val="196084364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590800"/>
            <a:ext cx="9601200" cy="2862322"/>
          </a:xfrm>
          <a:prstGeom prst="rect">
            <a:avLst/>
          </a:prstGeom>
        </p:spPr>
        <p:txBody>
          <a:bodyPr wrap="square">
            <a:spAutoFit/>
          </a:bodyPr>
          <a:lstStyle/>
          <a:p>
            <a:r>
              <a:rPr lang="as-IN" sz="3600" dirty="0">
                <a:solidFill>
                  <a:srgbClr val="222222"/>
                </a:solidFill>
                <a:latin typeface="NikoshBAN" panose="02000000000000000000" pitchFamily="2" charset="0"/>
                <a:cs typeface="NikoshBAN" panose="02000000000000000000" pitchFamily="2" charset="0"/>
              </a:rPr>
              <a:t>সালাত" -এর আভিধানিক অর্থ </a:t>
            </a:r>
            <a:r>
              <a:rPr lang="as-IN" sz="3600" dirty="0">
                <a:solidFill>
                  <a:srgbClr val="0B0080"/>
                </a:solidFill>
                <a:latin typeface="NikoshBAN" panose="02000000000000000000" pitchFamily="2" charset="0"/>
                <a:cs typeface="NikoshBAN" panose="02000000000000000000" pitchFamily="2" charset="0"/>
                <a:hlinkClick r:id="rId2" tooltip="দোয়া"/>
              </a:rPr>
              <a:t>দোয়া</a:t>
            </a:r>
            <a:r>
              <a:rPr lang="as-IN" sz="3600" dirty="0">
                <a:solidFill>
                  <a:srgbClr val="222222"/>
                </a:solidFill>
                <a:latin typeface="NikoshBAN" panose="02000000000000000000" pitchFamily="2" charset="0"/>
                <a:cs typeface="NikoshBAN" panose="02000000000000000000" pitchFamily="2" charset="0"/>
              </a:rPr>
              <a:t>, রহমত, ক্ষমা প্রার্থনা করা ইত্যাদি। পারিভাষিক অর্থ: ‘শরী‘আত নির্দেশিত ক্রিয়া-পদ্ধতির মাধ্যমে আল্লাহর নিকটে বান্দার ক্ষমা ভিক্ষা ও প্রার্থনা নিবেদনের শ্রেষ্ঠতম ইবাদতকে ‘সালাত’ বলা হয়, যা তাকবিরে তাহরিমা দ্বারা শুরু হয় ও সালাম দ্বারা শেষ হয়</a:t>
            </a:r>
            <a:r>
              <a:rPr lang="as-IN" dirty="0">
                <a:solidFill>
                  <a:srgbClr val="222222"/>
                </a:solidFill>
                <a:latin typeface="Arial" panose="020B0604020202020204" pitchFamily="34" charset="0"/>
              </a:rPr>
              <a:t>’</a:t>
            </a:r>
            <a:endParaRPr lang="en-US" dirty="0"/>
          </a:p>
        </p:txBody>
      </p:sp>
      <p:sp>
        <p:nvSpPr>
          <p:cNvPr id="3" name="TextBox 2"/>
          <p:cNvSpPr txBox="1"/>
          <p:nvPr/>
        </p:nvSpPr>
        <p:spPr>
          <a:xfrm>
            <a:off x="3886200" y="609601"/>
            <a:ext cx="4343400" cy="1015663"/>
          </a:xfrm>
          <a:prstGeom prst="rect">
            <a:avLst/>
          </a:prstGeom>
          <a:noFill/>
        </p:spPr>
        <p:txBody>
          <a:bodyPr wrap="square" rtlCol="0">
            <a:spAutoFit/>
          </a:bodyPr>
          <a:lstStyle/>
          <a:p>
            <a:r>
              <a:rPr lang="en-US" sz="6000" b="1" dirty="0" err="1">
                <a:latin typeface="NikoshBAN" panose="02000000000000000000" pitchFamily="2" charset="0"/>
                <a:cs typeface="NikoshBAN" panose="02000000000000000000" pitchFamily="2" charset="0"/>
              </a:rPr>
              <a:t>সালাতের</a:t>
            </a:r>
            <a:r>
              <a:rPr lang="en-US" sz="6000" b="1" dirty="0">
                <a:latin typeface="NikoshBAN" panose="02000000000000000000" pitchFamily="2" charset="0"/>
                <a:cs typeface="NikoshBAN" panose="02000000000000000000" pitchFamily="2" charset="0"/>
              </a:rPr>
              <a:t> </a:t>
            </a:r>
            <a:r>
              <a:rPr lang="en-US" sz="6000" b="1" dirty="0" err="1">
                <a:latin typeface="NikoshBAN" panose="02000000000000000000" pitchFamily="2" charset="0"/>
                <a:cs typeface="NikoshBAN" panose="02000000000000000000" pitchFamily="2" charset="0"/>
              </a:rPr>
              <a:t>অর্থ</a:t>
            </a:r>
            <a:r>
              <a:rPr lang="en-US" sz="6000" b="1" dirty="0">
                <a:latin typeface="NikoshBAN" panose="02000000000000000000" pitchFamily="2" charset="0"/>
                <a:cs typeface="NikoshBAN" panose="02000000000000000000" pitchFamily="2" charset="0"/>
              </a:rPr>
              <a:t>; </a:t>
            </a:r>
            <a:endParaRPr lang="en-US" sz="6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8302813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0640" y="1584962"/>
            <a:ext cx="9525000" cy="646331"/>
          </a:xfrm>
          <a:prstGeom prst="rect">
            <a:avLst/>
          </a:prstGeom>
        </p:spPr>
        <p:txBody>
          <a:bodyPr wrap="square">
            <a:spAutoFit/>
          </a:bodyPr>
          <a:lstStyle/>
          <a:p>
            <a:r>
              <a:rPr lang="as-IN" b="1" dirty="0">
                <a:solidFill>
                  <a:srgbClr val="333333"/>
                </a:solidFill>
                <a:latin typeface="SolaimanLipi"/>
              </a:rPr>
              <a:t>ফজর: </a:t>
            </a:r>
            <a:r>
              <a:rPr lang="as-IN" dirty="0">
                <a:solidFill>
                  <a:srgbClr val="333333"/>
                </a:solidFill>
                <a:latin typeface="SolaimanLipi"/>
              </a:rPr>
              <a:t>ফজরের সালাতের সময় শরু হয় সুবহে সাদিক হওয়ার  সঙ্গে সঙ্গে এবং সূর্য উদয়ের পূর্ব পর্যন্ত এর সময় থাকে।</a:t>
            </a:r>
            <a:endParaRPr lang="en-US" dirty="0"/>
          </a:p>
        </p:txBody>
      </p:sp>
      <p:sp>
        <p:nvSpPr>
          <p:cNvPr id="3" name="Rectangle 2"/>
          <p:cNvSpPr/>
          <p:nvPr/>
        </p:nvSpPr>
        <p:spPr>
          <a:xfrm>
            <a:off x="1310640" y="2400271"/>
            <a:ext cx="9525000" cy="646331"/>
          </a:xfrm>
          <a:prstGeom prst="rect">
            <a:avLst/>
          </a:prstGeom>
        </p:spPr>
        <p:txBody>
          <a:bodyPr wrap="square">
            <a:spAutoFit/>
          </a:bodyPr>
          <a:lstStyle/>
          <a:p>
            <a:r>
              <a:rPr lang="as-IN" b="1" dirty="0">
                <a:solidFill>
                  <a:srgbClr val="333333"/>
                </a:solidFill>
                <a:latin typeface="SolaimanLipi"/>
              </a:rPr>
              <a:t>যোহর: </a:t>
            </a:r>
            <a:r>
              <a:rPr lang="as-IN" dirty="0">
                <a:solidFill>
                  <a:srgbClr val="333333"/>
                </a:solidFill>
                <a:latin typeface="SolaimanLipi"/>
              </a:rPr>
              <a:t>দ্বিপ্রহরের পর সূর্য পশ্চিম আকাশে হেলে পড়লেই যোহরের সময় শুরু হয়। প্রত্যেক বস্তুর ছায়া ‘ছায়া আসলি’ বাদ দিয়ে দ্বিগুণ হওয়া পর্যন্ত এই সময় থাকে।</a:t>
            </a:r>
            <a:endParaRPr lang="en-US" dirty="0"/>
          </a:p>
        </p:txBody>
      </p:sp>
      <p:sp>
        <p:nvSpPr>
          <p:cNvPr id="4" name="Rectangle 3"/>
          <p:cNvSpPr/>
          <p:nvPr/>
        </p:nvSpPr>
        <p:spPr>
          <a:xfrm>
            <a:off x="1310640" y="3257490"/>
            <a:ext cx="9525000" cy="646331"/>
          </a:xfrm>
          <a:prstGeom prst="rect">
            <a:avLst/>
          </a:prstGeom>
        </p:spPr>
        <p:txBody>
          <a:bodyPr wrap="square">
            <a:spAutoFit/>
          </a:bodyPr>
          <a:lstStyle/>
          <a:p>
            <a:r>
              <a:rPr lang="as-IN" b="1" dirty="0">
                <a:solidFill>
                  <a:srgbClr val="333333"/>
                </a:solidFill>
                <a:latin typeface="SolaimanLipi"/>
              </a:rPr>
              <a:t>আসর: </a:t>
            </a:r>
            <a:r>
              <a:rPr lang="as-IN" dirty="0">
                <a:solidFill>
                  <a:srgbClr val="333333"/>
                </a:solidFill>
                <a:latin typeface="SolaimanLipi"/>
              </a:rPr>
              <a:t>যোহরের সময় শেষ হলেই আসরের সময় শুরু হয় এবং সূর্যাস্তের পূর্ব পর্যন্ত থাকে। তবে সূর্য হলুদ বর্ণ ধারণ করলে আসরের নামাজ আদায় করা মাকরুহ।</a:t>
            </a:r>
            <a:endParaRPr lang="en-US" dirty="0"/>
          </a:p>
        </p:txBody>
      </p:sp>
      <p:sp>
        <p:nvSpPr>
          <p:cNvPr id="5" name="Rectangle 4"/>
          <p:cNvSpPr/>
          <p:nvPr/>
        </p:nvSpPr>
        <p:spPr>
          <a:xfrm>
            <a:off x="1310640" y="4053750"/>
            <a:ext cx="9525000" cy="923330"/>
          </a:xfrm>
          <a:prstGeom prst="rect">
            <a:avLst/>
          </a:prstGeom>
        </p:spPr>
        <p:txBody>
          <a:bodyPr wrap="square">
            <a:spAutoFit/>
          </a:bodyPr>
          <a:lstStyle/>
          <a:p>
            <a:r>
              <a:rPr lang="as-IN" b="1" dirty="0">
                <a:solidFill>
                  <a:srgbClr val="333333"/>
                </a:solidFill>
                <a:latin typeface="SolaimanLipi"/>
              </a:rPr>
              <a:t>মাগরিব: </a:t>
            </a:r>
            <a:r>
              <a:rPr lang="as-IN" dirty="0">
                <a:solidFill>
                  <a:srgbClr val="333333"/>
                </a:solidFill>
                <a:latin typeface="SolaimanLipi"/>
              </a:rPr>
              <a:t>সূর্যাস্তের পর থেকে মাগরিবের সময় শুরু হয় এবং পশ্চিম আকাশে যতক্ষণ লালিমা থাকে ততক্ষণ সময় থাকে। মাগরিবের সময় খুবই কম। তাই সময় হওয়ার সঙ্গে সঙ্গেই নামাজ আদায় করে নেয়াই উত্তম।</a:t>
            </a:r>
            <a:endParaRPr lang="en-US" dirty="0"/>
          </a:p>
        </p:txBody>
      </p:sp>
      <p:sp>
        <p:nvSpPr>
          <p:cNvPr id="6" name="Rectangle 5"/>
          <p:cNvSpPr/>
          <p:nvPr/>
        </p:nvSpPr>
        <p:spPr>
          <a:xfrm>
            <a:off x="1310640" y="4977080"/>
            <a:ext cx="9525000" cy="646331"/>
          </a:xfrm>
          <a:prstGeom prst="rect">
            <a:avLst/>
          </a:prstGeom>
        </p:spPr>
        <p:txBody>
          <a:bodyPr wrap="square">
            <a:spAutoFit/>
          </a:bodyPr>
          <a:lstStyle/>
          <a:p>
            <a:r>
              <a:rPr lang="as-IN" b="1" dirty="0">
                <a:solidFill>
                  <a:srgbClr val="333333"/>
                </a:solidFill>
                <a:latin typeface="SolaimanLipi"/>
              </a:rPr>
              <a:t>এশা: </a:t>
            </a:r>
            <a:r>
              <a:rPr lang="as-IN" dirty="0">
                <a:solidFill>
                  <a:srgbClr val="333333"/>
                </a:solidFill>
                <a:latin typeface="SolaimanLipi"/>
              </a:rPr>
              <a:t>মাগরিবের নামাজ শেষ হওয়ার পর এশার নামাজের সময় শুরু হয় এবং সুবহে সাদিকের পুর্ব পর্যন্ত থাকে। তবে রাতের প্রথম প্রহরের মধ্যে এশার নামাজ আদায় করা উত্তম। </a:t>
            </a:r>
            <a:endParaRPr lang="en-US" dirty="0"/>
          </a:p>
        </p:txBody>
      </p:sp>
      <p:sp>
        <p:nvSpPr>
          <p:cNvPr id="7" name="TextBox 6"/>
          <p:cNvSpPr txBox="1"/>
          <p:nvPr/>
        </p:nvSpPr>
        <p:spPr>
          <a:xfrm>
            <a:off x="2880360" y="354152"/>
            <a:ext cx="63246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নামজের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ওয়াক্ত</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সমূহ</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9113905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580">
                                          <p:stCondLst>
                                            <p:cond delay="0"/>
                                          </p:stCondLst>
                                        </p:cTn>
                                        <p:tgtEl>
                                          <p:spTgt spid="2"/>
                                        </p:tgtEl>
                                      </p:cBhvr>
                                    </p:animEffect>
                                    <p:anim calcmode="lin" valueType="num">
                                      <p:cBhvr>
                                        <p:cTn id="3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7" dur="26">
                                          <p:stCondLst>
                                            <p:cond delay="650"/>
                                          </p:stCondLst>
                                        </p:cTn>
                                        <p:tgtEl>
                                          <p:spTgt spid="2"/>
                                        </p:tgtEl>
                                      </p:cBhvr>
                                      <p:to x="100000" y="60000"/>
                                    </p:animScale>
                                    <p:animScale>
                                      <p:cBhvr>
                                        <p:cTn id="38" dur="166" decel="50000">
                                          <p:stCondLst>
                                            <p:cond delay="676"/>
                                          </p:stCondLst>
                                        </p:cTn>
                                        <p:tgtEl>
                                          <p:spTgt spid="2"/>
                                        </p:tgtEl>
                                      </p:cBhvr>
                                      <p:to x="100000" y="100000"/>
                                    </p:animScale>
                                    <p:animScale>
                                      <p:cBhvr>
                                        <p:cTn id="39" dur="26">
                                          <p:stCondLst>
                                            <p:cond delay="1312"/>
                                          </p:stCondLst>
                                        </p:cTn>
                                        <p:tgtEl>
                                          <p:spTgt spid="2"/>
                                        </p:tgtEl>
                                      </p:cBhvr>
                                      <p:to x="100000" y="80000"/>
                                    </p:animScale>
                                    <p:animScale>
                                      <p:cBhvr>
                                        <p:cTn id="40" dur="166" decel="50000">
                                          <p:stCondLst>
                                            <p:cond delay="1338"/>
                                          </p:stCondLst>
                                        </p:cTn>
                                        <p:tgtEl>
                                          <p:spTgt spid="2"/>
                                        </p:tgtEl>
                                      </p:cBhvr>
                                      <p:to x="100000" y="100000"/>
                                    </p:animScale>
                                    <p:animScale>
                                      <p:cBhvr>
                                        <p:cTn id="41" dur="26">
                                          <p:stCondLst>
                                            <p:cond delay="1642"/>
                                          </p:stCondLst>
                                        </p:cTn>
                                        <p:tgtEl>
                                          <p:spTgt spid="2"/>
                                        </p:tgtEl>
                                      </p:cBhvr>
                                      <p:to x="100000" y="90000"/>
                                    </p:animScale>
                                    <p:animScale>
                                      <p:cBhvr>
                                        <p:cTn id="42" dur="166" decel="50000">
                                          <p:stCondLst>
                                            <p:cond delay="1668"/>
                                          </p:stCondLst>
                                        </p:cTn>
                                        <p:tgtEl>
                                          <p:spTgt spid="2"/>
                                        </p:tgtEl>
                                      </p:cBhvr>
                                      <p:to x="100000" y="100000"/>
                                    </p:animScale>
                                    <p:animScale>
                                      <p:cBhvr>
                                        <p:cTn id="43" dur="26">
                                          <p:stCondLst>
                                            <p:cond delay="1808"/>
                                          </p:stCondLst>
                                        </p:cTn>
                                        <p:tgtEl>
                                          <p:spTgt spid="2"/>
                                        </p:tgtEl>
                                      </p:cBhvr>
                                      <p:to x="100000" y="95000"/>
                                    </p:animScale>
                                    <p:animScale>
                                      <p:cBhvr>
                                        <p:cTn id="44" dur="166" decel="50000">
                                          <p:stCondLst>
                                            <p:cond delay="1834"/>
                                          </p:stCondLst>
                                        </p:cTn>
                                        <p:tgtEl>
                                          <p:spTgt spid="2"/>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down)">
                                      <p:cBhvr>
                                        <p:cTn id="49" dur="580">
                                          <p:stCondLst>
                                            <p:cond delay="0"/>
                                          </p:stCondLst>
                                        </p:cTn>
                                        <p:tgtEl>
                                          <p:spTgt spid="4"/>
                                        </p:tgtEl>
                                      </p:cBhvr>
                                    </p:animEffect>
                                    <p:anim calcmode="lin" valueType="num">
                                      <p:cBhvr>
                                        <p:cTn id="5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tgtEl>
                                      </p:cBhvr>
                                      <p:to x="100000" y="60000"/>
                                    </p:animScale>
                                    <p:animScale>
                                      <p:cBhvr>
                                        <p:cTn id="56" dur="166" decel="50000">
                                          <p:stCondLst>
                                            <p:cond delay="676"/>
                                          </p:stCondLst>
                                        </p:cTn>
                                        <p:tgtEl>
                                          <p:spTgt spid="4"/>
                                        </p:tgtEl>
                                      </p:cBhvr>
                                      <p:to x="100000" y="100000"/>
                                    </p:animScale>
                                    <p:animScale>
                                      <p:cBhvr>
                                        <p:cTn id="57" dur="26">
                                          <p:stCondLst>
                                            <p:cond delay="1312"/>
                                          </p:stCondLst>
                                        </p:cTn>
                                        <p:tgtEl>
                                          <p:spTgt spid="4"/>
                                        </p:tgtEl>
                                      </p:cBhvr>
                                      <p:to x="100000" y="80000"/>
                                    </p:animScale>
                                    <p:animScale>
                                      <p:cBhvr>
                                        <p:cTn id="58" dur="166" decel="50000">
                                          <p:stCondLst>
                                            <p:cond delay="1338"/>
                                          </p:stCondLst>
                                        </p:cTn>
                                        <p:tgtEl>
                                          <p:spTgt spid="4"/>
                                        </p:tgtEl>
                                      </p:cBhvr>
                                      <p:to x="100000" y="100000"/>
                                    </p:animScale>
                                    <p:animScale>
                                      <p:cBhvr>
                                        <p:cTn id="59" dur="26">
                                          <p:stCondLst>
                                            <p:cond delay="1642"/>
                                          </p:stCondLst>
                                        </p:cTn>
                                        <p:tgtEl>
                                          <p:spTgt spid="4"/>
                                        </p:tgtEl>
                                      </p:cBhvr>
                                      <p:to x="100000" y="90000"/>
                                    </p:animScale>
                                    <p:animScale>
                                      <p:cBhvr>
                                        <p:cTn id="60" dur="166" decel="50000">
                                          <p:stCondLst>
                                            <p:cond delay="1668"/>
                                          </p:stCondLst>
                                        </p:cTn>
                                        <p:tgtEl>
                                          <p:spTgt spid="4"/>
                                        </p:tgtEl>
                                      </p:cBhvr>
                                      <p:to x="100000" y="100000"/>
                                    </p:animScale>
                                    <p:animScale>
                                      <p:cBhvr>
                                        <p:cTn id="61" dur="26">
                                          <p:stCondLst>
                                            <p:cond delay="1808"/>
                                          </p:stCondLst>
                                        </p:cTn>
                                        <p:tgtEl>
                                          <p:spTgt spid="4"/>
                                        </p:tgtEl>
                                      </p:cBhvr>
                                      <p:to x="100000" y="95000"/>
                                    </p:animScale>
                                    <p:animScale>
                                      <p:cBhvr>
                                        <p:cTn id="62" dur="166" decel="50000">
                                          <p:stCondLst>
                                            <p:cond delay="1834"/>
                                          </p:stCondLst>
                                        </p:cTn>
                                        <p:tgtEl>
                                          <p:spTgt spid="4"/>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down)">
                                      <p:cBhvr>
                                        <p:cTn id="67" dur="580">
                                          <p:stCondLst>
                                            <p:cond delay="0"/>
                                          </p:stCondLst>
                                        </p:cTn>
                                        <p:tgtEl>
                                          <p:spTgt spid="5"/>
                                        </p:tgtEl>
                                      </p:cBhvr>
                                    </p:animEffect>
                                    <p:anim calcmode="lin" valueType="num">
                                      <p:cBhvr>
                                        <p:cTn id="6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3" dur="26">
                                          <p:stCondLst>
                                            <p:cond delay="650"/>
                                          </p:stCondLst>
                                        </p:cTn>
                                        <p:tgtEl>
                                          <p:spTgt spid="5"/>
                                        </p:tgtEl>
                                      </p:cBhvr>
                                      <p:to x="100000" y="60000"/>
                                    </p:animScale>
                                    <p:animScale>
                                      <p:cBhvr>
                                        <p:cTn id="74" dur="166" decel="50000">
                                          <p:stCondLst>
                                            <p:cond delay="676"/>
                                          </p:stCondLst>
                                        </p:cTn>
                                        <p:tgtEl>
                                          <p:spTgt spid="5"/>
                                        </p:tgtEl>
                                      </p:cBhvr>
                                      <p:to x="100000" y="100000"/>
                                    </p:animScale>
                                    <p:animScale>
                                      <p:cBhvr>
                                        <p:cTn id="75" dur="26">
                                          <p:stCondLst>
                                            <p:cond delay="1312"/>
                                          </p:stCondLst>
                                        </p:cTn>
                                        <p:tgtEl>
                                          <p:spTgt spid="5"/>
                                        </p:tgtEl>
                                      </p:cBhvr>
                                      <p:to x="100000" y="80000"/>
                                    </p:animScale>
                                    <p:animScale>
                                      <p:cBhvr>
                                        <p:cTn id="76" dur="166" decel="50000">
                                          <p:stCondLst>
                                            <p:cond delay="1338"/>
                                          </p:stCondLst>
                                        </p:cTn>
                                        <p:tgtEl>
                                          <p:spTgt spid="5"/>
                                        </p:tgtEl>
                                      </p:cBhvr>
                                      <p:to x="100000" y="100000"/>
                                    </p:animScale>
                                    <p:animScale>
                                      <p:cBhvr>
                                        <p:cTn id="77" dur="26">
                                          <p:stCondLst>
                                            <p:cond delay="1642"/>
                                          </p:stCondLst>
                                        </p:cTn>
                                        <p:tgtEl>
                                          <p:spTgt spid="5"/>
                                        </p:tgtEl>
                                      </p:cBhvr>
                                      <p:to x="100000" y="90000"/>
                                    </p:animScale>
                                    <p:animScale>
                                      <p:cBhvr>
                                        <p:cTn id="78" dur="166" decel="50000">
                                          <p:stCondLst>
                                            <p:cond delay="1668"/>
                                          </p:stCondLst>
                                        </p:cTn>
                                        <p:tgtEl>
                                          <p:spTgt spid="5"/>
                                        </p:tgtEl>
                                      </p:cBhvr>
                                      <p:to x="100000" y="100000"/>
                                    </p:animScale>
                                    <p:animScale>
                                      <p:cBhvr>
                                        <p:cTn id="79" dur="26">
                                          <p:stCondLst>
                                            <p:cond delay="1808"/>
                                          </p:stCondLst>
                                        </p:cTn>
                                        <p:tgtEl>
                                          <p:spTgt spid="5"/>
                                        </p:tgtEl>
                                      </p:cBhvr>
                                      <p:to x="100000" y="95000"/>
                                    </p:animScale>
                                    <p:animScale>
                                      <p:cBhvr>
                                        <p:cTn id="80" dur="166" decel="50000">
                                          <p:stCondLst>
                                            <p:cond delay="1834"/>
                                          </p:stCondLst>
                                        </p:cTn>
                                        <p:tgtEl>
                                          <p:spTgt spid="5"/>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down)">
                                      <p:cBhvr>
                                        <p:cTn id="85" dur="580">
                                          <p:stCondLst>
                                            <p:cond delay="0"/>
                                          </p:stCondLst>
                                        </p:cTn>
                                        <p:tgtEl>
                                          <p:spTgt spid="6"/>
                                        </p:tgtEl>
                                      </p:cBhvr>
                                    </p:animEffect>
                                    <p:anim calcmode="lin" valueType="num">
                                      <p:cBhvr>
                                        <p:cTn id="8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91" dur="26">
                                          <p:stCondLst>
                                            <p:cond delay="650"/>
                                          </p:stCondLst>
                                        </p:cTn>
                                        <p:tgtEl>
                                          <p:spTgt spid="6"/>
                                        </p:tgtEl>
                                      </p:cBhvr>
                                      <p:to x="100000" y="60000"/>
                                    </p:animScale>
                                    <p:animScale>
                                      <p:cBhvr>
                                        <p:cTn id="92" dur="166" decel="50000">
                                          <p:stCondLst>
                                            <p:cond delay="676"/>
                                          </p:stCondLst>
                                        </p:cTn>
                                        <p:tgtEl>
                                          <p:spTgt spid="6"/>
                                        </p:tgtEl>
                                      </p:cBhvr>
                                      <p:to x="100000" y="100000"/>
                                    </p:animScale>
                                    <p:animScale>
                                      <p:cBhvr>
                                        <p:cTn id="93" dur="26">
                                          <p:stCondLst>
                                            <p:cond delay="1312"/>
                                          </p:stCondLst>
                                        </p:cTn>
                                        <p:tgtEl>
                                          <p:spTgt spid="6"/>
                                        </p:tgtEl>
                                      </p:cBhvr>
                                      <p:to x="100000" y="80000"/>
                                    </p:animScale>
                                    <p:animScale>
                                      <p:cBhvr>
                                        <p:cTn id="94" dur="166" decel="50000">
                                          <p:stCondLst>
                                            <p:cond delay="1338"/>
                                          </p:stCondLst>
                                        </p:cTn>
                                        <p:tgtEl>
                                          <p:spTgt spid="6"/>
                                        </p:tgtEl>
                                      </p:cBhvr>
                                      <p:to x="100000" y="100000"/>
                                    </p:animScale>
                                    <p:animScale>
                                      <p:cBhvr>
                                        <p:cTn id="95" dur="26">
                                          <p:stCondLst>
                                            <p:cond delay="1642"/>
                                          </p:stCondLst>
                                        </p:cTn>
                                        <p:tgtEl>
                                          <p:spTgt spid="6"/>
                                        </p:tgtEl>
                                      </p:cBhvr>
                                      <p:to x="100000" y="90000"/>
                                    </p:animScale>
                                    <p:animScale>
                                      <p:cBhvr>
                                        <p:cTn id="96" dur="166" decel="50000">
                                          <p:stCondLst>
                                            <p:cond delay="1668"/>
                                          </p:stCondLst>
                                        </p:cTn>
                                        <p:tgtEl>
                                          <p:spTgt spid="6"/>
                                        </p:tgtEl>
                                      </p:cBhvr>
                                      <p:to x="100000" y="100000"/>
                                    </p:animScale>
                                    <p:animScale>
                                      <p:cBhvr>
                                        <p:cTn id="97" dur="26">
                                          <p:stCondLst>
                                            <p:cond delay="1808"/>
                                          </p:stCondLst>
                                        </p:cTn>
                                        <p:tgtEl>
                                          <p:spTgt spid="6"/>
                                        </p:tgtEl>
                                      </p:cBhvr>
                                      <p:to x="100000" y="95000"/>
                                    </p:animScale>
                                    <p:animScale>
                                      <p:cBhvr>
                                        <p:cTn id="9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51930"/>
            <a:ext cx="11277600" cy="5816977"/>
          </a:xfrm>
          <a:prstGeom prst="rect">
            <a:avLst/>
          </a:prstGeom>
        </p:spPr>
        <p:txBody>
          <a:bodyPr wrap="square">
            <a:spAutoFit/>
          </a:bodyPr>
          <a:lstStyle/>
          <a:p>
            <a:r>
              <a:rPr lang="as-IN" sz="2400" dirty="0">
                <a:solidFill>
                  <a:srgbClr val="222222"/>
                </a:solidFill>
                <a:latin typeface="NikoshBAN" panose="02000000000000000000" pitchFamily="2" charset="0"/>
                <a:cs typeface="NikoshBAN" panose="02000000000000000000" pitchFamily="2" charset="0"/>
              </a:rPr>
              <a:t>নামাজের ফরজ মোট ১৩ টি। আহকাম ৭ টি। আরকান ৬ টি</a:t>
            </a:r>
            <a:r>
              <a:rPr lang="as-IN" sz="2400" dirty="0" smtClean="0">
                <a:solidFill>
                  <a:srgbClr val="222222"/>
                </a:solidFill>
                <a:latin typeface="NikoshBAN" panose="02000000000000000000" pitchFamily="2" charset="0"/>
                <a:cs typeface="NikoshBAN" panose="02000000000000000000" pitchFamily="2" charset="0"/>
              </a:rPr>
              <a:t>।</a:t>
            </a:r>
            <a:endParaRPr lang="en-US" sz="2400" dirty="0" smtClean="0">
              <a:solidFill>
                <a:srgbClr val="222222"/>
              </a:solidFill>
              <a:latin typeface="NikoshBAN" panose="02000000000000000000" pitchFamily="2" charset="0"/>
              <a:cs typeface="NikoshBAN" panose="02000000000000000000" pitchFamily="2" charset="0"/>
            </a:endParaRPr>
          </a:p>
          <a:p>
            <a:r>
              <a:rPr lang="as-IN" sz="2400" dirty="0" smtClean="0">
                <a:solidFill>
                  <a:srgbClr val="222222"/>
                </a:solidFill>
                <a:latin typeface="NikoshBAN" panose="02000000000000000000" pitchFamily="2" charset="0"/>
                <a:cs typeface="NikoshBAN" panose="02000000000000000000" pitchFamily="2" charset="0"/>
              </a:rPr>
              <a:t> </a:t>
            </a:r>
            <a:r>
              <a:rPr lang="as-IN" sz="2400" dirty="0">
                <a:solidFill>
                  <a:srgbClr val="222222"/>
                </a:solidFill>
                <a:latin typeface="NikoshBAN" panose="02000000000000000000" pitchFamily="2" charset="0"/>
                <a:cs typeface="NikoshBAN" panose="02000000000000000000" pitchFamily="2" charset="0"/>
              </a:rPr>
              <a:t>নামাজের বাহিরের কাজগুলিকে আহকাম বলে। </a:t>
            </a:r>
            <a:endParaRPr lang="en-US" sz="2400" dirty="0" smtClean="0">
              <a:solidFill>
                <a:srgbClr val="222222"/>
              </a:solidFill>
              <a:latin typeface="NikoshBAN" panose="02000000000000000000" pitchFamily="2" charset="0"/>
              <a:cs typeface="NikoshBAN" panose="02000000000000000000" pitchFamily="2" charset="0"/>
            </a:endParaRPr>
          </a:p>
          <a:p>
            <a:r>
              <a:rPr lang="as-IN" sz="2400" dirty="0" smtClean="0">
                <a:solidFill>
                  <a:srgbClr val="222222"/>
                </a:solidFill>
                <a:latin typeface="NikoshBAN" panose="02000000000000000000" pitchFamily="2" charset="0"/>
                <a:cs typeface="NikoshBAN" panose="02000000000000000000" pitchFamily="2" charset="0"/>
              </a:rPr>
              <a:t>আর </a:t>
            </a:r>
            <a:r>
              <a:rPr lang="as-IN" sz="2400" dirty="0">
                <a:solidFill>
                  <a:srgbClr val="222222"/>
                </a:solidFill>
                <a:latin typeface="NikoshBAN" panose="02000000000000000000" pitchFamily="2" charset="0"/>
                <a:cs typeface="NikoshBAN" panose="02000000000000000000" pitchFamily="2" charset="0"/>
              </a:rPr>
              <a:t>নামাজের ভিতরের কাজগুলোকে আরকান বলে।</a:t>
            </a:r>
          </a:p>
          <a:p>
            <a:r>
              <a:rPr lang="as-IN" sz="2000" b="1" dirty="0">
                <a:solidFill>
                  <a:srgbClr val="000000"/>
                </a:solidFill>
                <a:latin typeface="NikoshBAN" panose="02000000000000000000" pitchFamily="2" charset="0"/>
                <a:cs typeface="NikoshBAN" panose="02000000000000000000" pitchFamily="2" charset="0"/>
              </a:rPr>
              <a:t>আহ</a:t>
            </a:r>
            <a:r>
              <a:rPr lang="en-US" sz="2000" b="1" dirty="0" err="1">
                <a:solidFill>
                  <a:srgbClr val="000000"/>
                </a:solidFill>
                <a:latin typeface="NikoshBAN" panose="02000000000000000000" pitchFamily="2" charset="0"/>
                <a:cs typeface="NikoshBAN" panose="02000000000000000000" pitchFamily="2" charset="0"/>
              </a:rPr>
              <a:t>কাম</a:t>
            </a:r>
            <a:r>
              <a:rPr lang="en-US" sz="2000" b="1" dirty="0">
                <a:solidFill>
                  <a:srgbClr val="000000"/>
                </a:solidFill>
                <a:latin typeface="NikoshBAN" panose="02000000000000000000" pitchFamily="2" charset="0"/>
                <a:cs typeface="NikoshBAN" panose="02000000000000000000" pitchFamily="2" charset="0"/>
              </a:rPr>
              <a:t>-</a:t>
            </a:r>
            <a:endParaRPr lang="as-IN" sz="2000" b="1" dirty="0">
              <a:solidFill>
                <a:srgbClr val="000000"/>
              </a:solidFill>
              <a:latin typeface="NikoshBAN" panose="02000000000000000000" pitchFamily="2" charset="0"/>
              <a:cs typeface="NikoshBAN" panose="02000000000000000000" pitchFamily="2" charset="0"/>
            </a:endParaRPr>
          </a:p>
          <a:p>
            <a:r>
              <a:rPr lang="en-US" sz="2000" dirty="0">
                <a:solidFill>
                  <a:srgbClr val="222222"/>
                </a:solidFill>
                <a:latin typeface="NikoshBAN" panose="02000000000000000000" pitchFamily="2" charset="0"/>
                <a:cs typeface="NikoshBAN" panose="02000000000000000000" pitchFamily="2" charset="0"/>
              </a:rPr>
              <a:t>১/ </a:t>
            </a:r>
            <a:r>
              <a:rPr lang="as-IN" sz="2000" dirty="0">
                <a:solidFill>
                  <a:srgbClr val="222222"/>
                </a:solidFill>
                <a:latin typeface="NikoshBAN" panose="02000000000000000000" pitchFamily="2" charset="0"/>
                <a:cs typeface="NikoshBAN" panose="02000000000000000000" pitchFamily="2" charset="0"/>
              </a:rPr>
              <a:t>শরীর </a:t>
            </a:r>
            <a:r>
              <a:rPr lang="as-IN" sz="2000" dirty="0">
                <a:solidFill>
                  <a:srgbClr val="222222"/>
                </a:solidFill>
                <a:latin typeface="NikoshBAN" panose="02000000000000000000" pitchFamily="2" charset="0"/>
                <a:cs typeface="NikoshBAN" panose="02000000000000000000" pitchFamily="2" charset="0"/>
              </a:rPr>
              <a:t>পবিত্র হওয়া।</a:t>
            </a:r>
          </a:p>
          <a:p>
            <a:r>
              <a:rPr lang="en-US" sz="2000" dirty="0">
                <a:solidFill>
                  <a:srgbClr val="222222"/>
                </a:solidFill>
                <a:latin typeface="NikoshBAN" panose="02000000000000000000" pitchFamily="2" charset="0"/>
                <a:cs typeface="NikoshBAN" panose="02000000000000000000" pitchFamily="2" charset="0"/>
              </a:rPr>
              <a:t>২/ </a:t>
            </a:r>
            <a:r>
              <a:rPr lang="en-US" sz="2000" dirty="0" err="1">
                <a:solidFill>
                  <a:srgbClr val="222222"/>
                </a:solidFill>
                <a:latin typeface="NikoshBAN" panose="02000000000000000000" pitchFamily="2" charset="0"/>
                <a:cs typeface="NikoshBAN" panose="02000000000000000000" pitchFamily="2" charset="0"/>
              </a:rPr>
              <a:t>কাপড়</a:t>
            </a:r>
            <a:r>
              <a:rPr lang="en-US" sz="2000" dirty="0">
                <a:solidFill>
                  <a:srgbClr val="222222"/>
                </a:solidFill>
                <a:latin typeface="NikoshBAN" panose="02000000000000000000" pitchFamily="2" charset="0"/>
                <a:cs typeface="NikoshBAN" panose="02000000000000000000" pitchFamily="2" charset="0"/>
              </a:rPr>
              <a:t> </a:t>
            </a:r>
            <a:r>
              <a:rPr lang="as-IN" sz="2000" dirty="0">
                <a:solidFill>
                  <a:srgbClr val="222222"/>
                </a:solidFill>
                <a:latin typeface="NikoshBAN" panose="02000000000000000000" pitchFamily="2" charset="0"/>
                <a:cs typeface="NikoshBAN" panose="02000000000000000000" pitchFamily="2" charset="0"/>
              </a:rPr>
              <a:t>বা </a:t>
            </a:r>
            <a:r>
              <a:rPr lang="as-IN" sz="2000" dirty="0">
                <a:solidFill>
                  <a:srgbClr val="222222"/>
                </a:solidFill>
                <a:latin typeface="NikoshBAN" panose="02000000000000000000" pitchFamily="2" charset="0"/>
                <a:cs typeface="NikoshBAN" panose="02000000000000000000" pitchFamily="2" charset="0"/>
              </a:rPr>
              <a:t>বস্ত্র পবিত্র হওয়া।</a:t>
            </a:r>
          </a:p>
          <a:p>
            <a:r>
              <a:rPr lang="en-US" sz="2000" dirty="0">
                <a:solidFill>
                  <a:srgbClr val="222222"/>
                </a:solidFill>
                <a:latin typeface="NikoshBAN" panose="02000000000000000000" pitchFamily="2" charset="0"/>
                <a:cs typeface="NikoshBAN" panose="02000000000000000000" pitchFamily="2" charset="0"/>
              </a:rPr>
              <a:t>৩/ </a:t>
            </a:r>
            <a:r>
              <a:rPr lang="as-IN" sz="2000" dirty="0">
                <a:solidFill>
                  <a:srgbClr val="222222"/>
                </a:solidFill>
                <a:latin typeface="NikoshBAN" panose="02000000000000000000" pitchFamily="2" charset="0"/>
                <a:cs typeface="NikoshBAN" panose="02000000000000000000" pitchFamily="2" charset="0"/>
              </a:rPr>
              <a:t>নামাজের </a:t>
            </a:r>
            <a:r>
              <a:rPr lang="as-IN" sz="2000" dirty="0">
                <a:solidFill>
                  <a:srgbClr val="222222"/>
                </a:solidFill>
                <a:latin typeface="NikoshBAN" panose="02000000000000000000" pitchFamily="2" charset="0"/>
                <a:cs typeface="NikoshBAN" panose="02000000000000000000" pitchFamily="2" charset="0"/>
              </a:rPr>
              <a:t>জায়গা পবিত্র হওয়া।</a:t>
            </a:r>
          </a:p>
          <a:p>
            <a:r>
              <a:rPr lang="en-US" sz="2000" dirty="0">
                <a:solidFill>
                  <a:srgbClr val="222222"/>
                </a:solidFill>
                <a:latin typeface="NikoshBAN" panose="02000000000000000000" pitchFamily="2" charset="0"/>
                <a:cs typeface="NikoshBAN" panose="02000000000000000000" pitchFamily="2" charset="0"/>
              </a:rPr>
              <a:t>৪/ </a:t>
            </a:r>
            <a:r>
              <a:rPr lang="as-IN" sz="2000" dirty="0">
                <a:solidFill>
                  <a:srgbClr val="222222"/>
                </a:solidFill>
                <a:latin typeface="NikoshBAN" panose="02000000000000000000" pitchFamily="2" charset="0"/>
                <a:cs typeface="NikoshBAN" panose="02000000000000000000" pitchFamily="2" charset="0"/>
              </a:rPr>
              <a:t>সতর ঢেকে </a:t>
            </a:r>
            <a:r>
              <a:rPr lang="as-IN" sz="2000" dirty="0">
                <a:solidFill>
                  <a:srgbClr val="222222"/>
                </a:solidFill>
                <a:latin typeface="NikoshBAN" panose="02000000000000000000" pitchFamily="2" charset="0"/>
                <a:cs typeface="NikoshBAN" panose="02000000000000000000" pitchFamily="2" charset="0"/>
              </a:rPr>
              <a:t>রাখা</a:t>
            </a:r>
            <a:r>
              <a:rPr lang="as-IN" sz="2000" dirty="0">
                <a:solidFill>
                  <a:srgbClr val="222222"/>
                </a:solidFill>
                <a:latin typeface="NikoshBAN" panose="02000000000000000000" pitchFamily="2" charset="0"/>
                <a:cs typeface="NikoshBAN" panose="02000000000000000000" pitchFamily="2" charset="0"/>
              </a:rPr>
              <a:t>।</a:t>
            </a:r>
            <a:r>
              <a:rPr lang="en-US" sz="2000" dirty="0">
                <a:solidFill>
                  <a:srgbClr val="222222"/>
                </a:solidFill>
                <a:latin typeface="NikoshBAN" panose="02000000000000000000" pitchFamily="2" charset="0"/>
                <a:cs typeface="NikoshBAN" panose="02000000000000000000" pitchFamily="2" charset="0"/>
              </a:rPr>
              <a:t> </a:t>
            </a:r>
            <a:endParaRPr lang="as-IN" sz="2000" dirty="0">
              <a:solidFill>
                <a:srgbClr val="222222"/>
              </a:solidFill>
              <a:latin typeface="NikoshBAN" panose="02000000000000000000" pitchFamily="2" charset="0"/>
              <a:cs typeface="NikoshBAN" panose="02000000000000000000" pitchFamily="2" charset="0"/>
            </a:endParaRPr>
          </a:p>
          <a:p>
            <a:r>
              <a:rPr lang="en-US" sz="2000" dirty="0">
                <a:solidFill>
                  <a:srgbClr val="0B0080"/>
                </a:solidFill>
                <a:latin typeface="NikoshBAN" panose="02000000000000000000" pitchFamily="2" charset="0"/>
                <a:cs typeface="NikoshBAN" panose="02000000000000000000" pitchFamily="2" charset="0"/>
              </a:rPr>
              <a:t>৫/ </a:t>
            </a:r>
            <a:r>
              <a:rPr lang="en-US" sz="2000" dirty="0" err="1">
                <a:solidFill>
                  <a:srgbClr val="0B0080"/>
                </a:solidFill>
                <a:latin typeface="NikoshBAN" panose="02000000000000000000" pitchFamily="2" charset="0"/>
                <a:cs typeface="NikoshBAN" panose="02000000000000000000" pitchFamily="2" charset="0"/>
              </a:rPr>
              <a:t>কিবলা</a:t>
            </a:r>
            <a:r>
              <a:rPr lang="en-US" sz="2000" dirty="0">
                <a:solidFill>
                  <a:srgbClr val="0B0080"/>
                </a:solidFill>
                <a:latin typeface="NikoshBAN" panose="02000000000000000000" pitchFamily="2" charset="0"/>
                <a:cs typeface="NikoshBAN" panose="02000000000000000000" pitchFamily="2" charset="0"/>
              </a:rPr>
              <a:t> </a:t>
            </a:r>
            <a:r>
              <a:rPr lang="en-US" sz="2000" dirty="0" err="1">
                <a:solidFill>
                  <a:srgbClr val="0B0080"/>
                </a:solidFill>
                <a:latin typeface="NikoshBAN" panose="02000000000000000000" pitchFamily="2" charset="0"/>
                <a:cs typeface="NikoshBAN" panose="02000000000000000000" pitchFamily="2" charset="0"/>
              </a:rPr>
              <a:t>মুখী</a:t>
            </a:r>
            <a:r>
              <a:rPr lang="as-IN" sz="2000" dirty="0">
                <a:solidFill>
                  <a:srgbClr val="222222"/>
                </a:solidFill>
                <a:latin typeface="NikoshBAN" panose="02000000000000000000" pitchFamily="2" charset="0"/>
                <a:cs typeface="NikoshBAN" panose="02000000000000000000" pitchFamily="2" charset="0"/>
              </a:rPr>
              <a:t> হওয়া।</a:t>
            </a:r>
          </a:p>
          <a:p>
            <a:r>
              <a:rPr lang="en-US" sz="2000" dirty="0">
                <a:solidFill>
                  <a:srgbClr val="222222"/>
                </a:solidFill>
                <a:latin typeface="NikoshBAN" panose="02000000000000000000" pitchFamily="2" charset="0"/>
                <a:cs typeface="NikoshBAN" panose="02000000000000000000" pitchFamily="2" charset="0"/>
              </a:rPr>
              <a:t>৬/ </a:t>
            </a:r>
            <a:r>
              <a:rPr lang="as-IN" sz="2000" dirty="0">
                <a:solidFill>
                  <a:srgbClr val="222222"/>
                </a:solidFill>
                <a:latin typeface="NikoshBAN" panose="02000000000000000000" pitchFamily="2" charset="0"/>
                <a:cs typeface="NikoshBAN" panose="02000000000000000000" pitchFamily="2" charset="0"/>
              </a:rPr>
              <a:t>ওয়াক্তমত নামাজ আদায় করা</a:t>
            </a:r>
            <a:endParaRPr lang="as-IN" sz="2000" dirty="0">
              <a:solidFill>
                <a:srgbClr val="222222"/>
              </a:solidFill>
              <a:latin typeface="NikoshBAN" panose="02000000000000000000" pitchFamily="2" charset="0"/>
              <a:cs typeface="NikoshBAN" panose="02000000000000000000" pitchFamily="2" charset="0"/>
            </a:endParaRPr>
          </a:p>
          <a:p>
            <a:r>
              <a:rPr lang="en-US" sz="2000" dirty="0">
                <a:solidFill>
                  <a:srgbClr val="222222"/>
                </a:solidFill>
                <a:latin typeface="NikoshBAN" panose="02000000000000000000" pitchFamily="2" charset="0"/>
                <a:cs typeface="NikoshBAN" panose="02000000000000000000" pitchFamily="2" charset="0"/>
              </a:rPr>
              <a:t>৭/ </a:t>
            </a:r>
            <a:r>
              <a:rPr lang="as-IN" sz="2000" dirty="0">
                <a:solidFill>
                  <a:srgbClr val="222222"/>
                </a:solidFill>
                <a:latin typeface="NikoshBAN" panose="02000000000000000000" pitchFamily="2" charset="0"/>
                <a:cs typeface="NikoshBAN" panose="02000000000000000000" pitchFamily="2" charset="0"/>
              </a:rPr>
              <a:t>নামাজের </a:t>
            </a:r>
            <a:r>
              <a:rPr lang="as-IN" sz="2000" dirty="0">
                <a:solidFill>
                  <a:srgbClr val="222222"/>
                </a:solidFill>
                <a:latin typeface="NikoshBAN" panose="02000000000000000000" pitchFamily="2" charset="0"/>
                <a:cs typeface="NikoshBAN" panose="02000000000000000000" pitchFamily="2" charset="0"/>
              </a:rPr>
              <a:t>নিয়্যত করা।</a:t>
            </a:r>
          </a:p>
          <a:p>
            <a:r>
              <a:rPr lang="as-IN" sz="2000" b="1" dirty="0">
                <a:solidFill>
                  <a:srgbClr val="000000"/>
                </a:solidFill>
                <a:latin typeface="NikoshBAN" panose="02000000000000000000" pitchFamily="2" charset="0"/>
                <a:cs typeface="NikoshBAN" panose="02000000000000000000" pitchFamily="2" charset="0"/>
              </a:rPr>
              <a:t>আরকান</a:t>
            </a:r>
            <a:r>
              <a:rPr lang="en-US" sz="2000" dirty="0">
                <a:solidFill>
                  <a:srgbClr val="54595D"/>
                </a:solidFill>
                <a:latin typeface="NikoshBAN" panose="02000000000000000000" pitchFamily="2" charset="0"/>
                <a:cs typeface="NikoshBAN" panose="02000000000000000000" pitchFamily="2" charset="0"/>
              </a:rPr>
              <a:t>- </a:t>
            </a:r>
            <a:endParaRPr lang="as-IN" sz="2000" b="1" dirty="0">
              <a:solidFill>
                <a:srgbClr val="000000"/>
              </a:solidFill>
              <a:latin typeface="NikoshBAN" panose="02000000000000000000" pitchFamily="2" charset="0"/>
              <a:cs typeface="NikoshBAN" panose="02000000000000000000" pitchFamily="2" charset="0"/>
            </a:endParaRPr>
          </a:p>
          <a:p>
            <a:r>
              <a:rPr lang="en-US" sz="2000" dirty="0">
                <a:solidFill>
                  <a:srgbClr val="222222"/>
                </a:solidFill>
                <a:latin typeface="NikoshBAN" panose="02000000000000000000" pitchFamily="2" charset="0"/>
                <a:cs typeface="NikoshBAN" panose="02000000000000000000" pitchFamily="2" charset="0"/>
              </a:rPr>
              <a:t>৮/ </a:t>
            </a:r>
            <a:r>
              <a:rPr lang="as-IN" sz="2000" dirty="0">
                <a:solidFill>
                  <a:srgbClr val="222222"/>
                </a:solidFill>
                <a:latin typeface="NikoshBAN" panose="02000000000000000000" pitchFamily="2" charset="0"/>
                <a:cs typeface="NikoshBAN" panose="02000000000000000000" pitchFamily="2" charset="0"/>
              </a:rPr>
              <a:t>তাহরীমা </a:t>
            </a:r>
            <a:r>
              <a:rPr lang="as-IN" sz="2000" dirty="0">
                <a:solidFill>
                  <a:srgbClr val="222222"/>
                </a:solidFill>
                <a:latin typeface="NikoshBAN" panose="02000000000000000000" pitchFamily="2" charset="0"/>
                <a:cs typeface="NikoshBAN" panose="02000000000000000000" pitchFamily="2" charset="0"/>
              </a:rPr>
              <a:t>(আল্লাহু আকবার) বলে নামাজ শুরু করা।</a:t>
            </a:r>
          </a:p>
          <a:p>
            <a:r>
              <a:rPr lang="en-US" sz="2000" dirty="0">
                <a:solidFill>
                  <a:srgbClr val="222222"/>
                </a:solidFill>
                <a:latin typeface="NikoshBAN" panose="02000000000000000000" pitchFamily="2" charset="0"/>
                <a:cs typeface="NikoshBAN" panose="02000000000000000000" pitchFamily="2" charset="0"/>
              </a:rPr>
              <a:t>৯/ </a:t>
            </a:r>
            <a:r>
              <a:rPr lang="as-IN" sz="2000" dirty="0">
                <a:solidFill>
                  <a:srgbClr val="222222"/>
                </a:solidFill>
                <a:latin typeface="NikoshBAN" panose="02000000000000000000" pitchFamily="2" charset="0"/>
                <a:cs typeface="NikoshBAN" panose="02000000000000000000" pitchFamily="2" charset="0"/>
              </a:rPr>
              <a:t>দাঁড়িয়ে </a:t>
            </a:r>
            <a:r>
              <a:rPr lang="as-IN" sz="2000" dirty="0">
                <a:solidFill>
                  <a:srgbClr val="222222"/>
                </a:solidFill>
                <a:latin typeface="NikoshBAN" panose="02000000000000000000" pitchFamily="2" charset="0"/>
                <a:cs typeface="NikoshBAN" panose="02000000000000000000" pitchFamily="2" charset="0"/>
              </a:rPr>
              <a:t>নামাজ পড়া।</a:t>
            </a:r>
          </a:p>
          <a:p>
            <a:r>
              <a:rPr lang="en-US" sz="2000" dirty="0">
                <a:solidFill>
                  <a:srgbClr val="222222"/>
                </a:solidFill>
                <a:latin typeface="NikoshBAN" panose="02000000000000000000" pitchFamily="2" charset="0"/>
                <a:cs typeface="NikoshBAN" panose="02000000000000000000" pitchFamily="2" charset="0"/>
              </a:rPr>
              <a:t>১০/</a:t>
            </a:r>
            <a:r>
              <a:rPr lang="as-IN" sz="2000" dirty="0">
                <a:solidFill>
                  <a:srgbClr val="222222"/>
                </a:solidFill>
                <a:latin typeface="NikoshBAN" panose="02000000000000000000" pitchFamily="2" charset="0"/>
                <a:cs typeface="NikoshBAN" panose="02000000000000000000" pitchFamily="2" charset="0"/>
              </a:rPr>
              <a:t>সুরা </a:t>
            </a:r>
            <a:r>
              <a:rPr lang="as-IN" sz="2000" dirty="0">
                <a:solidFill>
                  <a:srgbClr val="222222"/>
                </a:solidFill>
                <a:latin typeface="NikoshBAN" panose="02000000000000000000" pitchFamily="2" charset="0"/>
                <a:cs typeface="NikoshBAN" panose="02000000000000000000" pitchFamily="2" charset="0"/>
              </a:rPr>
              <a:t>ফাতিহার সাথে কুরআন পড়া।</a:t>
            </a:r>
          </a:p>
          <a:p>
            <a:r>
              <a:rPr lang="en-US" sz="2000" dirty="0">
                <a:solidFill>
                  <a:srgbClr val="222222"/>
                </a:solidFill>
                <a:latin typeface="NikoshBAN" panose="02000000000000000000" pitchFamily="2" charset="0"/>
                <a:cs typeface="NikoshBAN" panose="02000000000000000000" pitchFamily="2" charset="0"/>
              </a:rPr>
              <a:t>১১/</a:t>
            </a:r>
            <a:r>
              <a:rPr lang="as-IN" sz="2000" dirty="0">
                <a:solidFill>
                  <a:srgbClr val="222222"/>
                </a:solidFill>
                <a:latin typeface="NikoshBAN" panose="02000000000000000000" pitchFamily="2" charset="0"/>
                <a:cs typeface="NikoshBAN" panose="02000000000000000000" pitchFamily="2" charset="0"/>
              </a:rPr>
              <a:t>রুকু </a:t>
            </a:r>
            <a:r>
              <a:rPr lang="as-IN" sz="2000" dirty="0">
                <a:solidFill>
                  <a:srgbClr val="222222"/>
                </a:solidFill>
                <a:latin typeface="NikoshBAN" panose="02000000000000000000" pitchFamily="2" charset="0"/>
                <a:cs typeface="NikoshBAN" panose="02000000000000000000" pitchFamily="2" charset="0"/>
              </a:rPr>
              <a:t>করা।</a:t>
            </a:r>
          </a:p>
          <a:p>
            <a:r>
              <a:rPr lang="en-US" sz="2000" dirty="0">
                <a:solidFill>
                  <a:srgbClr val="222222"/>
                </a:solidFill>
                <a:latin typeface="NikoshBAN" panose="02000000000000000000" pitchFamily="2" charset="0"/>
                <a:cs typeface="NikoshBAN" panose="02000000000000000000" pitchFamily="2" charset="0"/>
              </a:rPr>
              <a:t>১২/</a:t>
            </a:r>
            <a:r>
              <a:rPr lang="as-IN" sz="2000" dirty="0">
                <a:solidFill>
                  <a:srgbClr val="222222"/>
                </a:solidFill>
                <a:latin typeface="NikoshBAN" panose="02000000000000000000" pitchFamily="2" charset="0"/>
                <a:cs typeface="NikoshBAN" panose="02000000000000000000" pitchFamily="2" charset="0"/>
              </a:rPr>
              <a:t>দু্ই </a:t>
            </a:r>
            <a:r>
              <a:rPr lang="as-IN" sz="2000" dirty="0">
                <a:solidFill>
                  <a:srgbClr val="222222"/>
                </a:solidFill>
                <a:latin typeface="NikoshBAN" panose="02000000000000000000" pitchFamily="2" charset="0"/>
                <a:cs typeface="NikoshBAN" panose="02000000000000000000" pitchFamily="2" charset="0"/>
              </a:rPr>
              <a:t>সিজদা করা।</a:t>
            </a:r>
          </a:p>
          <a:p>
            <a:r>
              <a:rPr lang="en-US" sz="2000" dirty="0">
                <a:solidFill>
                  <a:srgbClr val="222222"/>
                </a:solidFill>
                <a:latin typeface="NikoshBAN" panose="02000000000000000000" pitchFamily="2" charset="0"/>
                <a:cs typeface="NikoshBAN" panose="02000000000000000000" pitchFamily="2" charset="0"/>
              </a:rPr>
              <a:t>১৩/</a:t>
            </a:r>
            <a:r>
              <a:rPr lang="as-IN" sz="2000" dirty="0">
                <a:solidFill>
                  <a:srgbClr val="222222"/>
                </a:solidFill>
                <a:latin typeface="NikoshBAN" panose="02000000000000000000" pitchFamily="2" charset="0"/>
                <a:cs typeface="NikoshBAN" panose="02000000000000000000" pitchFamily="2" charset="0"/>
              </a:rPr>
              <a:t>শেষ </a:t>
            </a:r>
            <a:r>
              <a:rPr lang="as-IN" sz="2000" dirty="0">
                <a:solidFill>
                  <a:srgbClr val="222222"/>
                </a:solidFill>
                <a:latin typeface="NikoshBAN" panose="02000000000000000000" pitchFamily="2" charset="0"/>
                <a:cs typeface="NikoshBAN" panose="02000000000000000000" pitchFamily="2" charset="0"/>
              </a:rPr>
              <a:t>বৈঠক করা।</a:t>
            </a:r>
          </a:p>
        </p:txBody>
      </p:sp>
      <p:sp>
        <p:nvSpPr>
          <p:cNvPr id="3" name="TextBox 2"/>
          <p:cNvSpPr txBox="1"/>
          <p:nvPr/>
        </p:nvSpPr>
        <p:spPr>
          <a:xfrm>
            <a:off x="3124200" y="228600"/>
            <a:ext cx="6096000" cy="923330"/>
          </a:xfrm>
          <a:prstGeom prst="rect">
            <a:avLst/>
          </a:prstGeom>
          <a:noFill/>
        </p:spPr>
        <p:txBody>
          <a:bodyPr wrap="square" rtlCol="0">
            <a:spAutoFit/>
          </a:bodyPr>
          <a:lstStyle/>
          <a:p>
            <a:r>
              <a:rPr lang="en-US" sz="5400" dirty="0" err="1">
                <a:latin typeface="NikoshBAN" panose="02000000000000000000" pitchFamily="2" charset="0"/>
                <a:cs typeface="NikoshBAN" panose="02000000000000000000" pitchFamily="2" charset="0"/>
              </a:rPr>
              <a:t>নামাজের</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ফরজ</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সমূহ</a:t>
            </a:r>
            <a:r>
              <a:rPr lang="en-US" sz="5400" dirty="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7720745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97840"/>
            <a:ext cx="9448800" cy="2677656"/>
          </a:xfrm>
          <a:prstGeom prst="rect">
            <a:avLst/>
          </a:prstGeom>
        </p:spPr>
        <p:txBody>
          <a:bodyPr wrap="square">
            <a:spAutoFit/>
          </a:bodyPr>
          <a:lstStyle/>
          <a:p>
            <a:r>
              <a:rPr lang="as-IN" sz="2800" dirty="0">
                <a:solidFill>
                  <a:srgbClr val="222222"/>
                </a:solidFill>
                <a:latin typeface="NikoshBAN" panose="02000000000000000000" pitchFamily="2" charset="0"/>
                <a:cs typeface="NikoshBAN" panose="02000000000000000000" pitchFamily="2" charset="0"/>
              </a:rPr>
              <a:t>অধিকাংশ </a:t>
            </a:r>
            <a:r>
              <a:rPr lang="as-IN" sz="2800" dirty="0">
                <a:solidFill>
                  <a:srgbClr val="222222"/>
                </a:solidFill>
                <a:latin typeface="NikoshBAN" panose="02000000000000000000" pitchFamily="2" charset="0"/>
                <a:cs typeface="NikoshBAN" panose="02000000000000000000" pitchFamily="2" charset="0"/>
              </a:rPr>
              <a:t>আলেমের মতে, নিয়মিত ওয়াজিব নামাজ হচ্ছে </a:t>
            </a:r>
            <a:r>
              <a:rPr lang="as-IN" sz="2800" dirty="0">
                <a:solidFill>
                  <a:srgbClr val="0B0080"/>
                </a:solidFill>
                <a:latin typeface="NikoshBAN" panose="02000000000000000000" pitchFamily="2" charset="0"/>
                <a:cs typeface="NikoshBAN" panose="02000000000000000000" pitchFamily="2" charset="0"/>
                <a:hlinkClick r:id="rId2" tooltip="বিতর নামাজ"/>
              </a:rPr>
              <a:t>বিতর নামাজ</a:t>
            </a:r>
            <a:r>
              <a:rPr lang="as-IN" sz="2800" dirty="0">
                <a:solidFill>
                  <a:srgbClr val="222222"/>
                </a:solidFill>
                <a:latin typeface="NikoshBAN" panose="02000000000000000000" pitchFamily="2" charset="0"/>
                <a:cs typeface="NikoshBAN" panose="02000000000000000000" pitchFamily="2" charset="0"/>
              </a:rPr>
              <a:t>, তবে বিতর নামাজ ওয়াজিব নামাজ হিসেবে সর্বসম্মত নয়। </a:t>
            </a:r>
            <a:r>
              <a:rPr lang="as-IN" sz="2800" dirty="0">
                <a:solidFill>
                  <a:srgbClr val="0B0080"/>
                </a:solidFill>
                <a:latin typeface="NikoshBAN" panose="02000000000000000000" pitchFamily="2" charset="0"/>
                <a:cs typeface="NikoshBAN" panose="02000000000000000000" pitchFamily="2" charset="0"/>
                <a:hlinkClick r:id="rId3" tooltip="সালাফি"/>
              </a:rPr>
              <a:t>সালাফি</a:t>
            </a:r>
            <a:r>
              <a:rPr lang="as-IN" sz="2800" dirty="0">
                <a:solidFill>
                  <a:srgbClr val="222222"/>
                </a:solidFill>
                <a:latin typeface="NikoshBAN" panose="02000000000000000000" pitchFamily="2" charset="0"/>
                <a:cs typeface="NikoshBAN" panose="02000000000000000000" pitchFamily="2" charset="0"/>
              </a:rPr>
              <a:t> আলেমগণের মতে এটি ওয়াজিবের পরিবর্তে সুন্নত নামাজের অন্তর্ভুক্ত। </a:t>
            </a:r>
            <a:endParaRPr lang="en-US" sz="2800" dirty="0">
              <a:solidFill>
                <a:srgbClr val="222222"/>
              </a:solidFill>
              <a:latin typeface="NikoshBAN" panose="02000000000000000000" pitchFamily="2" charset="0"/>
              <a:cs typeface="NikoshBAN" panose="02000000000000000000" pitchFamily="2" charset="0"/>
            </a:endParaRPr>
          </a:p>
          <a:p>
            <a:endParaRPr lang="en-US" sz="2800" dirty="0">
              <a:solidFill>
                <a:srgbClr val="222222"/>
              </a:solidFill>
              <a:latin typeface="NikoshBAN" panose="02000000000000000000" pitchFamily="2" charset="0"/>
              <a:cs typeface="NikoshBAN" panose="02000000000000000000" pitchFamily="2" charset="0"/>
            </a:endParaRPr>
          </a:p>
          <a:p>
            <a:r>
              <a:rPr lang="as-IN" sz="2800" dirty="0">
                <a:solidFill>
                  <a:srgbClr val="222222"/>
                </a:solidFill>
                <a:latin typeface="NikoshBAN" panose="02000000000000000000" pitchFamily="2" charset="0"/>
                <a:cs typeface="NikoshBAN" panose="02000000000000000000" pitchFamily="2" charset="0"/>
              </a:rPr>
              <a:t>প্রত্যেকদিন</a:t>
            </a:r>
            <a:r>
              <a:rPr lang="as-IN" sz="2800" dirty="0">
                <a:solidFill>
                  <a:srgbClr val="222222"/>
                </a:solidFill>
                <a:latin typeface="NikoshBAN" panose="02000000000000000000" pitchFamily="2" charset="0"/>
                <a:cs typeface="NikoshBAN" panose="02000000000000000000" pitchFamily="2" charset="0"/>
              </a:rPr>
              <a:t> </a:t>
            </a:r>
            <a:r>
              <a:rPr lang="as-IN" sz="2800" dirty="0">
                <a:solidFill>
                  <a:srgbClr val="0B0080"/>
                </a:solidFill>
                <a:latin typeface="NikoshBAN" panose="02000000000000000000" pitchFamily="2" charset="0"/>
                <a:cs typeface="NikoshBAN" panose="02000000000000000000" pitchFamily="2" charset="0"/>
                <a:hlinkClick r:id="rId4" tooltip="এশা"/>
              </a:rPr>
              <a:t>এশার নামাজের</a:t>
            </a:r>
            <a:r>
              <a:rPr lang="as-IN" sz="2800" dirty="0">
                <a:solidFill>
                  <a:srgbClr val="222222"/>
                </a:solidFill>
                <a:latin typeface="NikoshBAN" panose="02000000000000000000" pitchFamily="2" charset="0"/>
                <a:cs typeface="NikoshBAN" panose="02000000000000000000" pitchFamily="2" charset="0"/>
              </a:rPr>
              <a:t> পর হতে সুবহে সাদিক পর্যন্ত এই ওয়াজিব নামাজের সময় থাকে। এছাড়া কোন নফল নামাজের নিয়ত করলে তা আদায় করা ওয়াজিব হয়ে যায়।</a:t>
            </a:r>
          </a:p>
        </p:txBody>
      </p:sp>
      <p:sp>
        <p:nvSpPr>
          <p:cNvPr id="3" name="TextBox 2"/>
          <p:cNvSpPr txBox="1"/>
          <p:nvPr/>
        </p:nvSpPr>
        <p:spPr>
          <a:xfrm>
            <a:off x="3352800" y="381001"/>
            <a:ext cx="50292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ওয়াজিব</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নামাজ</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295448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0449"/>
            <a:ext cx="11506200" cy="5632311"/>
          </a:xfrm>
          <a:prstGeom prst="rect">
            <a:avLst/>
          </a:prstGeom>
        </p:spPr>
        <p:txBody>
          <a:bodyPr wrap="square">
            <a:spAutoFit/>
          </a:bodyPr>
          <a:lstStyle/>
          <a:p>
            <a:pPr algn="just"/>
            <a:r>
              <a:rPr lang="en-US" sz="2000" dirty="0">
                <a:solidFill>
                  <a:srgbClr val="333333"/>
                </a:solidFill>
                <a:latin typeface="NikoshBAN" panose="02000000000000000000" pitchFamily="2" charset="0"/>
                <a:cs typeface="NikoshBAN" panose="02000000000000000000" pitchFamily="2" charset="0"/>
              </a:rPr>
              <a:t>১/</a:t>
            </a:r>
            <a:r>
              <a:rPr lang="as-IN" sz="2000" dirty="0">
                <a:solidFill>
                  <a:srgbClr val="333333"/>
                </a:solidFill>
                <a:latin typeface="NikoshBAN" panose="02000000000000000000" pitchFamily="2" charset="0"/>
                <a:cs typeface="NikoshBAN" panose="02000000000000000000" pitchFamily="2" charset="0"/>
              </a:rPr>
              <a:t> যদি ফরজের প্রথম দুই রাকাত বা যেকোনো এক রাকাতে সুরা ফাতিহা পড়তে ভুলে যায়, তেমনি নফল ও বিতরের যেকোনো রাকাতে যদি ভুলক্রমে সুরা ফাতিহা পড়া না হয়, তখন সিজদায়ে সাহু ওয়াজিব হবে। (মুসলিম শরিফ, হাদিস : ৮৯৩)</a:t>
            </a:r>
          </a:p>
          <a:p>
            <a:pPr algn="just"/>
            <a:r>
              <a:rPr lang="as-IN" sz="2000" dirty="0">
                <a:solidFill>
                  <a:srgbClr val="333333"/>
                </a:solidFill>
                <a:latin typeface="NikoshBAN" panose="02000000000000000000" pitchFamily="2" charset="0"/>
                <a:cs typeface="NikoshBAN" panose="02000000000000000000" pitchFamily="2" charset="0"/>
              </a:rPr>
              <a:t>২। যদি ফরজের প্রথম দুই রাকাতে কিরাত পড়া ভুলে যায় এবং শেষ দুই রাকাতে তা পড়ে, তাহলে সিজদায়ে সাহু ওয়াজিব হবে। (মুসলিম, হাদিস : ৮৯৫; মুসান্নাফে ইবনে আবি শায়বা : ১/৪০৯)</a:t>
            </a:r>
          </a:p>
          <a:p>
            <a:pPr algn="just"/>
            <a:r>
              <a:rPr lang="as-IN" sz="2000" dirty="0">
                <a:solidFill>
                  <a:srgbClr val="333333"/>
                </a:solidFill>
                <a:latin typeface="NikoshBAN" panose="02000000000000000000" pitchFamily="2" charset="0"/>
                <a:cs typeface="NikoshBAN" panose="02000000000000000000" pitchFamily="2" charset="0"/>
              </a:rPr>
              <a:t>৩। ফরজের দুই রাকাত বা এক রাকাতে কিরাত মেলাতে ভুলে গেলে সিজদায়ে সাহু ওয়াজিব হবে। (নাসায়ি, হাদিস : ১২৪৩)</a:t>
            </a:r>
          </a:p>
          <a:p>
            <a:pPr algn="just"/>
            <a:r>
              <a:rPr lang="as-IN" sz="2000" dirty="0">
                <a:solidFill>
                  <a:srgbClr val="333333"/>
                </a:solidFill>
                <a:latin typeface="NikoshBAN" panose="02000000000000000000" pitchFamily="2" charset="0"/>
                <a:cs typeface="NikoshBAN" panose="02000000000000000000" pitchFamily="2" charset="0"/>
              </a:rPr>
              <a:t>৪। একই রাকাতে যদি সুরা ফাতিহা দুইবার পড়া হয়, তখন সিজদায়ে সাহু ওয়াজিব হবে। কারণ সেখানে সুরা পড়ায় দেরি হয়ে গেছে। (মুসলিম, হাদিস : ৮৯৫; কিতাবুল আসার লি আবি ইউসুফ : ১৮৬)</a:t>
            </a:r>
          </a:p>
          <a:p>
            <a:pPr algn="just"/>
            <a:r>
              <a:rPr lang="as-IN" sz="2000" dirty="0">
                <a:solidFill>
                  <a:srgbClr val="333333"/>
                </a:solidFill>
                <a:latin typeface="NikoshBAN" panose="02000000000000000000" pitchFamily="2" charset="0"/>
                <a:cs typeface="NikoshBAN" panose="02000000000000000000" pitchFamily="2" charset="0"/>
              </a:rPr>
              <a:t>৫। যদি এক সিজদা করে পরের রাকাতের জন্য দাঁড়িয়ে যায়, তখন ওই রাকাতে দুই সিজদা সম্পন্ন করে ছুটে যাওয়া সিজদাও এর সঙ্গে মিলিয়ে নেবে। শেষে সিজদায়ে সাহু করবে। তাতে নামাজ হয়ে যাবে। (প্রাগুক্ত)</a:t>
            </a:r>
          </a:p>
          <a:p>
            <a:pPr algn="just"/>
            <a:r>
              <a:rPr lang="as-IN" sz="2000" dirty="0">
                <a:solidFill>
                  <a:srgbClr val="333333"/>
                </a:solidFill>
                <a:latin typeface="NikoshBAN" panose="02000000000000000000" pitchFamily="2" charset="0"/>
                <a:cs typeface="NikoshBAN" panose="02000000000000000000" pitchFamily="2" charset="0"/>
              </a:rPr>
              <a:t>৬। </a:t>
            </a:r>
            <a:r>
              <a:rPr lang="en-US" sz="2000" dirty="0">
                <a:solidFill>
                  <a:srgbClr val="333333"/>
                </a:solidFill>
                <a:latin typeface="NikoshBAN" panose="02000000000000000000" pitchFamily="2" charset="0"/>
                <a:cs typeface="NikoshBAN" panose="02000000000000000000" pitchFamily="2" charset="0"/>
              </a:rPr>
              <a:t> </a:t>
            </a:r>
            <a:r>
              <a:rPr lang="as-IN" sz="2000" dirty="0">
                <a:solidFill>
                  <a:srgbClr val="333333"/>
                </a:solidFill>
                <a:latin typeface="NikoshBAN" panose="02000000000000000000" pitchFamily="2" charset="0"/>
                <a:cs typeface="NikoshBAN" panose="02000000000000000000" pitchFamily="2" charset="0"/>
              </a:rPr>
              <a:t>তেমনি যদি তিন বা চার রাকাত বিশিষ্ট নামাজে প্রথম বৈঠক ভুলে যায়, তা ফরজ হোক বা নফল নামাজ, সিজদায়ে সাহু দিতে হবে। (আবু দাউদ, হাদিস : ৮৮২)</a:t>
            </a:r>
          </a:p>
          <a:p>
            <a:pPr algn="just"/>
            <a:r>
              <a:rPr lang="as-IN" sz="2000" dirty="0">
                <a:solidFill>
                  <a:srgbClr val="333333"/>
                </a:solidFill>
                <a:latin typeface="NikoshBAN" panose="02000000000000000000" pitchFamily="2" charset="0"/>
                <a:cs typeface="NikoshBAN" panose="02000000000000000000" pitchFamily="2" charset="0"/>
              </a:rPr>
              <a:t>৭।  যদি তাশাহহুদ পড়তে ভুলে যায়, তাহলে সিজদায়ে সাহু ওয়াজিব হবে। (নাসায়ি, হাদিস : ১২৪৩)</a:t>
            </a:r>
          </a:p>
          <a:p>
            <a:pPr algn="just"/>
            <a:r>
              <a:rPr lang="as-IN" sz="2000" dirty="0">
                <a:solidFill>
                  <a:srgbClr val="333333"/>
                </a:solidFill>
                <a:latin typeface="NikoshBAN" panose="02000000000000000000" pitchFamily="2" charset="0"/>
                <a:cs typeface="NikoshBAN" panose="02000000000000000000" pitchFamily="2" charset="0"/>
              </a:rPr>
              <a:t>৮।</a:t>
            </a:r>
            <a:r>
              <a:rPr lang="en-US" sz="2000" dirty="0">
                <a:solidFill>
                  <a:srgbClr val="333333"/>
                </a:solidFill>
                <a:latin typeface="NikoshBAN" panose="02000000000000000000" pitchFamily="2" charset="0"/>
                <a:cs typeface="NikoshBAN" panose="02000000000000000000" pitchFamily="2" charset="0"/>
              </a:rPr>
              <a:t>  </a:t>
            </a:r>
            <a:r>
              <a:rPr lang="as-IN" sz="2000" dirty="0">
                <a:solidFill>
                  <a:srgbClr val="333333"/>
                </a:solidFill>
                <a:latin typeface="NikoshBAN" panose="02000000000000000000" pitchFamily="2" charset="0"/>
                <a:cs typeface="NikoshBAN" panose="02000000000000000000" pitchFamily="2" charset="0"/>
              </a:rPr>
              <a:t>বিতর নামাজে যদি কুনুতের তাকবির বলতে ভুলে যায়, তাহলে সিজদায়ে সাহু ওয়াজিব হবে। (নাসায়ি, হাদিস : ১২৪৩)</a:t>
            </a:r>
          </a:p>
          <a:p>
            <a:pPr algn="just"/>
            <a:r>
              <a:rPr lang="as-IN" sz="2000" dirty="0">
                <a:solidFill>
                  <a:srgbClr val="333333"/>
                </a:solidFill>
                <a:latin typeface="NikoshBAN" panose="02000000000000000000" pitchFamily="2" charset="0"/>
                <a:cs typeface="NikoshBAN" panose="02000000000000000000" pitchFamily="2" charset="0"/>
              </a:rPr>
              <a:t>৯।</a:t>
            </a:r>
            <a:r>
              <a:rPr lang="en-US" sz="2000" dirty="0">
                <a:solidFill>
                  <a:srgbClr val="333333"/>
                </a:solidFill>
                <a:latin typeface="NikoshBAN" panose="02000000000000000000" pitchFamily="2" charset="0"/>
                <a:cs typeface="NikoshBAN" panose="02000000000000000000" pitchFamily="2" charset="0"/>
              </a:rPr>
              <a:t> </a:t>
            </a:r>
            <a:r>
              <a:rPr lang="as-IN" sz="2000" dirty="0">
                <a:solidFill>
                  <a:srgbClr val="333333"/>
                </a:solidFill>
                <a:latin typeface="NikoshBAN" panose="02000000000000000000" pitchFamily="2" charset="0"/>
                <a:cs typeface="NikoshBAN" panose="02000000000000000000" pitchFamily="2" charset="0"/>
              </a:rPr>
              <a:t>যদি বিতর নামাজে তৃতীয় রাকাতে রুকুর আগে কুনুত পড়তে ভুলে যায়, তাহলে  সিজদায়ে সাহু ওয়াজিব হবে। (সুনানে কুবরা লিল বায়হাকি : ৪০৪২)</a:t>
            </a:r>
          </a:p>
          <a:p>
            <a:pPr algn="just"/>
            <a:r>
              <a:rPr lang="as-IN" sz="2000" dirty="0">
                <a:solidFill>
                  <a:srgbClr val="333333"/>
                </a:solidFill>
                <a:latin typeface="NikoshBAN" panose="02000000000000000000" pitchFamily="2" charset="0"/>
                <a:cs typeface="NikoshBAN" panose="02000000000000000000" pitchFamily="2" charset="0"/>
              </a:rPr>
              <a:t>১০। যদি ইমাম আস্তে পড়ার নামাজে কিরাত উচ্চৈঃস্বরে পড়েন অথবা জোরে পড়া নামাজে কিরাত অনুচ্চস্বরে পড়েন, তাহলে সিজদায়ে সাহু ওয়াজিব হবে। (মুসান্নাফে ইবনে আবি শায়বা : ১/৩৬৩)</a:t>
            </a:r>
          </a:p>
          <a:p>
            <a:pPr algn="just"/>
            <a:r>
              <a:rPr lang="as-IN" sz="2000" dirty="0">
                <a:solidFill>
                  <a:srgbClr val="333333"/>
                </a:solidFill>
                <a:latin typeface="NikoshBAN" panose="02000000000000000000" pitchFamily="2" charset="0"/>
                <a:cs typeface="NikoshBAN" panose="02000000000000000000" pitchFamily="2" charset="0"/>
              </a:rPr>
              <a:t>১১।      যদি প্রথম বৈঠকে তাশাহহুদের সঙ্গে দরুদ ইত্যাদি পড়ে ফেলে, তাহলে সিজদায়ে সাহু ওয়াজিব হবে। (মুসলিম, হাদিস : ৮৯৫)</a:t>
            </a:r>
          </a:p>
        </p:txBody>
      </p:sp>
      <p:sp>
        <p:nvSpPr>
          <p:cNvPr id="3" name="TextBox 2"/>
          <p:cNvSpPr txBox="1"/>
          <p:nvPr/>
        </p:nvSpPr>
        <p:spPr>
          <a:xfrm>
            <a:off x="2781300" y="304801"/>
            <a:ext cx="6400800" cy="830997"/>
          </a:xfrm>
          <a:prstGeom prst="rect">
            <a:avLst/>
          </a:prstGeom>
          <a:noFill/>
        </p:spPr>
        <p:txBody>
          <a:bodyPr wrap="square" rtlCol="0">
            <a:spAutoFit/>
          </a:bodyPr>
          <a:lstStyle/>
          <a:p>
            <a:r>
              <a:rPr lang="en-US" sz="4800" b="1" dirty="0" err="1">
                <a:latin typeface="NikoshBAN" panose="02000000000000000000" pitchFamily="2" charset="0"/>
                <a:cs typeface="NikoshBAN" panose="02000000000000000000" pitchFamily="2" charset="0"/>
              </a:rPr>
              <a:t>কখন</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সিজাদায়ে</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সাহু</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দিতে</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হয়</a:t>
            </a:r>
            <a:r>
              <a:rPr lang="en-US" sz="48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1875078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25689"/>
            <a:ext cx="11049000" cy="5632311"/>
          </a:xfrm>
          <a:prstGeom prst="rect">
            <a:avLst/>
          </a:prstGeom>
        </p:spPr>
        <p:txBody>
          <a:bodyPr wrap="square">
            <a:spAutoFit/>
          </a:bodyPr>
          <a:lstStyle/>
          <a:p>
            <a:r>
              <a:rPr lang="en-US" sz="2400" b="1" dirty="0">
                <a:latin typeface="NikoshBAN" panose="02000000000000000000" pitchFamily="2" charset="0"/>
                <a:cs typeface="NikoshBAN" panose="02000000000000000000" pitchFamily="2" charset="0"/>
              </a:rPr>
              <a:t>১, </a:t>
            </a:r>
            <a:r>
              <a:rPr lang="as-IN" sz="2400" b="1" dirty="0">
                <a:latin typeface="NikoshBAN" panose="02000000000000000000" pitchFamily="2" charset="0"/>
                <a:cs typeface="NikoshBAN" panose="02000000000000000000" pitchFamily="2" charset="0"/>
              </a:rPr>
              <a:t>তাকবীরে তাহরীমা বলার সময় দুই হাত কান পর্যন্ত উঠানো।</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২. দুই হাতের আঙ্গুলগুলো স্বাভাবিক খোলা রেখে কিবলামুখী রাখা।</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৩.তাকবীর বলার সময় মাথা না ঝুঁকান</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৪. ইমাম তাকবীরে তাহরীমা ও অন্যান্য তাকবীর প্রয়োজন পরিমাণ উচ্চস্বরে বলা।</a:t>
            </a:r>
            <a:endParaRPr lang="en-US" sz="2400" b="1" dirty="0">
              <a:latin typeface="NikoshBAN" panose="02000000000000000000" pitchFamily="2" charset="0"/>
              <a:cs typeface="NikoshBAN" panose="02000000000000000000" pitchFamily="2" charset="0"/>
            </a:endParaRPr>
          </a:p>
          <a:p>
            <a:r>
              <a:rPr lang="as-IN" sz="2400" b="1" dirty="0">
                <a:latin typeface="NikoshBAN" panose="02000000000000000000" pitchFamily="2" charset="0"/>
                <a:cs typeface="NikoshBAN" panose="02000000000000000000" pitchFamily="2" charset="0"/>
              </a:rPr>
              <a:t>৫. বাম হাতের উপর ডান হাত রেখে নাভির নিচে </a:t>
            </a:r>
            <a:r>
              <a:rPr lang="en-US" sz="2400" b="1" dirty="0" err="1">
                <a:latin typeface="NikoshBAN" panose="02000000000000000000" pitchFamily="2" charset="0"/>
                <a:cs typeface="NikoshBAN" panose="02000000000000000000" pitchFamily="2" charset="0"/>
              </a:rPr>
              <a:t>বাধা</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।৬. সানা পড়া।৭. </a:t>
            </a:r>
            <a:r>
              <a:rPr lang="en-US" sz="2400" b="1" dirty="0" err="1">
                <a:latin typeface="NikoshBAN" panose="02000000000000000000" pitchFamily="2" charset="0"/>
                <a:cs typeface="NikoshBAN" panose="02000000000000000000" pitchFamily="2" charset="0"/>
              </a:rPr>
              <a:t>পড়া</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 বিসমিল্লাহ পড়া।৯. ফরজ নামাজের তৃতীয় ও চতুর্থ রাকাতে সূরা ফাতে।</a:t>
            </a:r>
            <a:r>
              <a:rPr lang="en-US" sz="2400" b="1" dirty="0">
                <a:latin typeface="NikoshBAN" panose="02000000000000000000" pitchFamily="2" charset="0"/>
                <a:cs typeface="NikoshBAN" panose="02000000000000000000" pitchFamily="2" charset="0"/>
              </a:rPr>
              <a:t> ১০</a:t>
            </a:r>
            <a:r>
              <a:rPr lang="as-IN" sz="2400" b="1" dirty="0">
                <a:latin typeface="NikoshBAN" panose="02000000000000000000" pitchFamily="2" charset="0"/>
                <a:cs typeface="NikoshBAN" panose="02000000000000000000" pitchFamily="2" charset="0"/>
              </a:rPr>
              <a:t>. সূরা ফাতেহা পড়ার পর আমীন বলা।</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১১. সানা, আউযুবিল্লাহ, বিসমিল্লাহ এবং আমীন আস্তে বলা।</a:t>
            </a:r>
          </a:p>
          <a:p>
            <a:r>
              <a:rPr lang="as-IN" sz="2400" b="1" dirty="0">
                <a:latin typeface="NikoshBAN" panose="02000000000000000000" pitchFamily="2" charset="0"/>
                <a:cs typeface="NikoshBAN" panose="02000000000000000000" pitchFamily="2" charset="0"/>
              </a:rPr>
              <a:t>১২. সুন্নত পরিমাণ কিরাত পড়া।</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১৩. রুকু-সেজদায় তিন তিনবার তাসবীহ পড়া।</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১৪. রুকুর অবস্থায় মাথা ও পিঠ নিতম্বের সমান রাখা এবং হাতের আঙ্গুলগুলো খোলা রেখে হাটুতে শক্ত করে ধরা।</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১৫. রুকু, থেকে উঠতে ইমাম সামিআল্লাহু লিমান হামিদাহ, মুক্তাদি রাব্বানা লাকাল হামদ, আর মুনফারিদ উভয়টি বলা</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১৬. সিজদায় যাওয়ার সময় প্রথমে দুই হাটু, এরপর দুই হাত অত:পর কপাল রাখা।</a:t>
            </a:r>
          </a:p>
          <a:p>
            <a:r>
              <a:rPr lang="as-IN" sz="2400" b="1" dirty="0">
                <a:latin typeface="NikoshBAN" panose="02000000000000000000" pitchFamily="2" charset="0"/>
                <a:cs typeface="NikoshBAN" panose="02000000000000000000" pitchFamily="2" charset="0"/>
              </a:rPr>
              <a:t>১৭. দুই সিজদার মধ্যবর্তী বৈঠক, প্রথম ও শেষ বৈঠক বাম পা বিছিয়ে এর  উপর বসা।ডান পা এমনভাবে খাড়া রাখা যে, আঙ্গুলের মাথা কিবলামুখী থাকে। আর দুই হাত রানের উপর রাখা।</a:t>
            </a:r>
            <a:r>
              <a:rPr lang="en-US" sz="2400" b="1" dirty="0">
                <a:latin typeface="NikoshBAN" panose="02000000000000000000" pitchFamily="2" charset="0"/>
                <a:cs typeface="NikoshBAN" panose="02000000000000000000" pitchFamily="2" charset="0"/>
              </a:rPr>
              <a:t> ১৮ </a:t>
            </a:r>
            <a:r>
              <a:rPr lang="as-IN" sz="2400" b="1" dirty="0">
                <a:latin typeface="NikoshBAN" panose="02000000000000000000" pitchFamily="2" charset="0"/>
                <a:cs typeface="NikoshBAN" panose="02000000000000000000" pitchFamily="2" charset="0"/>
              </a:rPr>
              <a:t>. তাশাহহুদে “আশহাদু আল্লা ইলাহা” বলার সময় শাহাদত আঙ্গুল উঠিয়ে ইশারা করা।১৯. শেষ বৈঠকে তাশাহহুদের পর দুরূদ শরীফ পড়া।</a:t>
            </a:r>
            <a:r>
              <a:rPr lang="en-US" sz="2400" b="1" dirty="0">
                <a:latin typeface="NikoshBAN" panose="02000000000000000000" pitchFamily="2" charset="0"/>
                <a:cs typeface="NikoshBAN" panose="02000000000000000000" pitchFamily="2" charset="0"/>
              </a:rPr>
              <a:t> </a:t>
            </a:r>
            <a:r>
              <a:rPr lang="as-IN" sz="2400" b="1" dirty="0">
                <a:latin typeface="NikoshBAN" panose="02000000000000000000" pitchFamily="2" charset="0"/>
                <a:cs typeface="NikoshBAN" panose="02000000000000000000" pitchFamily="2" charset="0"/>
              </a:rPr>
              <a:t>২০. দুরূদ শরীফের পর দোয়ায়ে মাছুরা পড়া।</a:t>
            </a:r>
          </a:p>
          <a:p>
            <a:r>
              <a:rPr lang="as-IN" sz="2400" b="1" dirty="0">
                <a:latin typeface="NikoshBAN" panose="02000000000000000000" pitchFamily="2" charset="0"/>
                <a:cs typeface="NikoshBAN" panose="02000000000000000000" pitchFamily="2" charset="0"/>
              </a:rPr>
              <a:t>২১. প্রথমে ডান দিকে এবং পরে বাম দিকে সালাম ফিরানো।</a:t>
            </a:r>
            <a:endParaRPr lang="en-US" sz="2400" b="1" dirty="0">
              <a:latin typeface="NikoshBAN" panose="02000000000000000000" pitchFamily="2" charset="0"/>
              <a:cs typeface="NikoshBAN" panose="02000000000000000000" pitchFamily="2" charset="0"/>
            </a:endParaRPr>
          </a:p>
        </p:txBody>
      </p:sp>
      <p:sp>
        <p:nvSpPr>
          <p:cNvPr id="3" name="TextBox 2"/>
          <p:cNvSpPr txBox="1"/>
          <p:nvPr/>
        </p:nvSpPr>
        <p:spPr>
          <a:xfrm>
            <a:off x="3276600" y="228600"/>
            <a:ext cx="6858000" cy="923330"/>
          </a:xfrm>
          <a:prstGeom prst="rect">
            <a:avLst/>
          </a:prstGeom>
          <a:noFill/>
        </p:spPr>
        <p:txBody>
          <a:bodyPr wrap="square" rtlCol="0">
            <a:spAutoFit/>
          </a:bodyPr>
          <a:lstStyle/>
          <a:p>
            <a:r>
              <a:rPr lang="en-US" sz="5400" dirty="0" err="1">
                <a:latin typeface="NikoshBAN" panose="02000000000000000000" pitchFamily="2" charset="0"/>
                <a:cs typeface="NikoshBAN" panose="02000000000000000000" pitchFamily="2" charset="0"/>
              </a:rPr>
              <a:t>নামাজে</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সুন্নাত</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সমূহ</a:t>
            </a:r>
            <a:r>
              <a:rPr lang="en-US" sz="5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23302875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95400" y="2643665"/>
            <a:ext cx="9220200" cy="29546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bn-IN" sz="3200" b="1" dirty="0">
                <a:solidFill>
                  <a:srgbClr val="006400"/>
                </a:solidFill>
                <a:latin typeface="NikoshBAN" panose="02000000000000000000" pitchFamily="2" charset="0"/>
                <a:cs typeface="NikoshBAN" panose="02000000000000000000" pitchFamily="2" charset="0"/>
                <a:hlinkClick r:id="rId2" tooltip="Posts tagged with নামাজের কোনো সুন্নত যদি ছুটে যায় বা ছেড়ে দেয়"/>
              </a:rPr>
              <a:t>নামাজের কোনো সুন্নত যদি ছুটে যায় বা ছেড়ে দেয়</a:t>
            </a:r>
            <a:r>
              <a:rPr lang="en-US" sz="3200" b="1" dirty="0">
                <a:solidFill>
                  <a:srgbClr val="333333"/>
                </a:solidFill>
                <a:latin typeface="NikoshBAN" panose="02000000000000000000" pitchFamily="2" charset="0"/>
                <a:cs typeface="NikoshBAN" panose="02000000000000000000" pitchFamily="2" charset="0"/>
              </a:rPr>
              <a:t>, </a:t>
            </a:r>
            <a:r>
              <a:rPr lang="bn-IN" sz="3200" b="1" dirty="0">
                <a:solidFill>
                  <a:srgbClr val="006400"/>
                </a:solidFill>
                <a:latin typeface="NikoshBAN" panose="02000000000000000000" pitchFamily="2" charset="0"/>
                <a:cs typeface="NikoshBAN" panose="02000000000000000000" pitchFamily="2" charset="0"/>
                <a:hlinkClick r:id="rId3" tooltip="Posts tagged with তবে এর হুকুম কি"/>
              </a:rPr>
              <a:t>তবে এর হুকুম কি</a:t>
            </a:r>
            <a:r>
              <a:rPr lang="en-US" sz="3200" b="1" dirty="0">
                <a:solidFill>
                  <a:srgbClr val="333333"/>
                </a:solidFill>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a:p>
            <a:r>
              <a:rPr lang="bn-IN" sz="3200" dirty="0">
                <a:solidFill>
                  <a:srgbClr val="333333"/>
                </a:solidFill>
                <a:latin typeface="NikoshBAN" panose="02000000000000000000" pitchFamily="2" charset="0"/>
                <a:cs typeface="NikoshBAN" panose="02000000000000000000" pitchFamily="2" charset="0"/>
              </a:rPr>
              <a:t>উত্তর</a:t>
            </a:r>
            <a:r>
              <a:rPr lang="en-US" sz="3200" dirty="0">
                <a:solidFill>
                  <a:srgbClr val="333333"/>
                </a:solidFill>
                <a:latin typeface="NikoshBAN" panose="02000000000000000000" pitchFamily="2" charset="0"/>
                <a:cs typeface="NikoshBAN" panose="02000000000000000000" pitchFamily="2" charset="0"/>
              </a:rPr>
              <a:t>:- </a:t>
            </a:r>
            <a:r>
              <a:rPr lang="bn-IN" sz="3200" dirty="0">
                <a:solidFill>
                  <a:srgbClr val="333333"/>
                </a:solidFill>
                <a:latin typeface="NikoshBAN" panose="02000000000000000000" pitchFamily="2" charset="0"/>
                <a:cs typeface="NikoshBAN" panose="02000000000000000000" pitchFamily="2" charset="0"/>
              </a:rPr>
              <a:t>যদি ভুলবশত কোনো সুন্নত ছুটে যায়</a:t>
            </a:r>
            <a:r>
              <a:rPr lang="en-US" sz="3200" dirty="0">
                <a:solidFill>
                  <a:srgbClr val="333333"/>
                </a:solidFill>
                <a:latin typeface="NikoshBAN" panose="02000000000000000000" pitchFamily="2" charset="0"/>
                <a:cs typeface="NikoshBAN" panose="02000000000000000000" pitchFamily="2" charset="0"/>
              </a:rPr>
              <a:t>, </a:t>
            </a:r>
            <a:r>
              <a:rPr lang="bn-IN" sz="3200" dirty="0">
                <a:solidFill>
                  <a:srgbClr val="333333"/>
                </a:solidFill>
                <a:latin typeface="NikoshBAN" panose="02000000000000000000" pitchFamily="2" charset="0"/>
                <a:cs typeface="NikoshBAN" panose="02000000000000000000" pitchFamily="2" charset="0"/>
              </a:rPr>
              <a:t>তবে এতে নামাজ নষ্টও হবে না। সিজদায়ে সাহুও ওয়াজিব হবে না এবং গোনাহও হবে না।</a:t>
            </a:r>
            <a:endParaRPr lang="en-US" sz="3200" dirty="0">
              <a:latin typeface="NikoshBAN" panose="02000000000000000000" pitchFamily="2" charset="0"/>
              <a:cs typeface="NikoshBAN" panose="02000000000000000000" pitchFamily="2" charset="0"/>
            </a:endParaRPr>
          </a:p>
          <a:p>
            <a:r>
              <a:rPr lang="bn-IN" sz="3200" dirty="0">
                <a:solidFill>
                  <a:srgbClr val="333333"/>
                </a:solidFill>
                <a:latin typeface="NikoshBAN" panose="02000000000000000000" pitchFamily="2" charset="0"/>
                <a:cs typeface="NikoshBAN" panose="02000000000000000000" pitchFamily="2" charset="0"/>
              </a:rPr>
              <a:t>আর ইচ্ছা করে সুন্নত ছেড়ে দিলেও নামাজ নষ্ট হবে না। সিজদায়ে সাহুও ওয়াজিব হবে না। তবে সে ব্যক্তি তিরস্কারের উপযুক্ত হবে।</a:t>
            </a:r>
            <a:endParaRPr lang="en-US" sz="3200" dirty="0">
              <a:latin typeface="NikoshBAN" panose="02000000000000000000" pitchFamily="2" charset="0"/>
              <a:cs typeface="NikoshBAN" panose="02000000000000000000" pitchFamily="2" charset="0"/>
            </a:endParaRPr>
          </a:p>
          <a:p>
            <a:r>
              <a:rPr lang="en-US" sz="3200" dirty="0">
                <a:solidFill>
                  <a:srgbClr val="333333"/>
                </a:solidFill>
                <a:latin typeface="NikoshBAN" panose="02000000000000000000" pitchFamily="2" charset="0"/>
                <a:cs typeface="NikoshBAN" panose="02000000000000000000" pitchFamily="2" charset="0"/>
              </a:rPr>
              <a:t>(</a:t>
            </a:r>
            <a:r>
              <a:rPr lang="bn-IN" sz="3200" dirty="0">
                <a:solidFill>
                  <a:srgbClr val="333333"/>
                </a:solidFill>
                <a:latin typeface="NikoshBAN" panose="02000000000000000000" pitchFamily="2" charset="0"/>
                <a:cs typeface="NikoshBAN" panose="02000000000000000000" pitchFamily="2" charset="0"/>
              </a:rPr>
              <a:t>সূত্র</a:t>
            </a:r>
            <a:r>
              <a:rPr lang="en-US" sz="3200" dirty="0">
                <a:solidFill>
                  <a:srgbClr val="333333"/>
                </a:solidFill>
                <a:latin typeface="NikoshBAN" panose="02000000000000000000" pitchFamily="2" charset="0"/>
                <a:cs typeface="NikoshBAN" panose="02000000000000000000" pitchFamily="2" charset="0"/>
              </a:rPr>
              <a:t>: </a:t>
            </a:r>
            <a:r>
              <a:rPr lang="bn-IN" sz="3200" dirty="0">
                <a:solidFill>
                  <a:srgbClr val="333333"/>
                </a:solidFill>
                <a:latin typeface="NikoshBAN" panose="02000000000000000000" pitchFamily="2" charset="0"/>
                <a:cs typeface="NikoshBAN" panose="02000000000000000000" pitchFamily="2" charset="0"/>
              </a:rPr>
              <a:t>তালিমুল ইসলাম ৩য় খন্ড</a:t>
            </a:r>
            <a:r>
              <a:rPr lang="en-US" sz="3200" dirty="0">
                <a:solidFill>
                  <a:srgbClr val="333333"/>
                </a:solidFill>
                <a:latin typeface="NikoshBAN" panose="02000000000000000000" pitchFamily="2" charset="0"/>
                <a:cs typeface="NikoshBAN" panose="02000000000000000000" pitchFamily="2" charset="0"/>
              </a:rPr>
              <a:t>-</a:t>
            </a:r>
            <a:r>
              <a:rPr lang="bn-IN" sz="3200" dirty="0">
                <a:solidFill>
                  <a:srgbClr val="333333"/>
                </a:solidFill>
                <a:latin typeface="NikoshBAN" panose="02000000000000000000" pitchFamily="2" charset="0"/>
                <a:cs typeface="NikoshBAN" panose="02000000000000000000" pitchFamily="2" charset="0"/>
              </a:rPr>
              <a:t>৩৩</a:t>
            </a:r>
            <a:r>
              <a:rPr lang="en-US" sz="3200" dirty="0">
                <a:solidFill>
                  <a:srgbClr val="333333"/>
                </a:solidFill>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3" name="TextBox 2"/>
          <p:cNvSpPr txBox="1"/>
          <p:nvPr/>
        </p:nvSpPr>
        <p:spPr>
          <a:xfrm>
            <a:off x="2438400" y="457201"/>
            <a:ext cx="7315200" cy="830997"/>
          </a:xfrm>
          <a:prstGeom prst="rect">
            <a:avLst/>
          </a:prstGeom>
          <a:noFill/>
        </p:spPr>
        <p:txBody>
          <a:bodyPr wrap="square" rtlCol="0">
            <a:spAutoFit/>
          </a:bodyPr>
          <a:lstStyle/>
          <a:p>
            <a:r>
              <a:rPr lang="en-US" sz="4800" b="1" dirty="0" err="1">
                <a:latin typeface="NikoshBAN" panose="02000000000000000000" pitchFamily="2" charset="0"/>
                <a:cs typeface="NikoshBAN" panose="02000000000000000000" pitchFamily="2" charset="0"/>
              </a:rPr>
              <a:t>নামাজে</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সুন্নাত</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ছুটে</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গেলে</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তার</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মিয়ম</a:t>
            </a:r>
            <a:r>
              <a:rPr lang="en-US" sz="48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77860603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160" y="1981200"/>
            <a:ext cx="9982200" cy="3539430"/>
          </a:xfrm>
          <a:prstGeom prst="rect">
            <a:avLst/>
          </a:prstGeom>
        </p:spPr>
        <p:txBody>
          <a:bodyPr wrap="square">
            <a:spAutoFit/>
          </a:bodyPr>
          <a:lstStyle/>
          <a:p>
            <a:r>
              <a:rPr lang="as-IN" sz="2800" dirty="0">
                <a:solidFill>
                  <a:srgbClr val="222222"/>
                </a:solidFill>
                <a:latin typeface="NikoshBAN" panose="02000000000000000000" pitchFamily="2" charset="0"/>
                <a:cs typeface="NikoshBAN" panose="02000000000000000000" pitchFamily="2" charset="0"/>
              </a:rPr>
              <a:t>ইসলামের বিভিন্ন বর্ণনা অনুযায়ী </a:t>
            </a:r>
            <a:r>
              <a:rPr lang="as-IN" sz="2800" dirty="0">
                <a:solidFill>
                  <a:srgbClr val="0B0080"/>
                </a:solidFill>
                <a:latin typeface="NikoshBAN" panose="02000000000000000000" pitchFamily="2" charset="0"/>
                <a:cs typeface="NikoshBAN" panose="02000000000000000000" pitchFamily="2" charset="0"/>
                <a:hlinkClick r:id="rId2" tooltip="মুহাম্মাদ"/>
              </a:rPr>
              <a:t>মুহাম্মাদ</a:t>
            </a:r>
            <a:r>
              <a:rPr lang="as-IN" sz="2800" dirty="0">
                <a:solidFill>
                  <a:srgbClr val="222222"/>
                </a:solidFill>
                <a:latin typeface="NikoshBAN" panose="02000000000000000000" pitchFamily="2" charset="0"/>
                <a:cs typeface="NikoshBAN" panose="02000000000000000000" pitchFamily="2" charset="0"/>
              </a:rPr>
              <a:t> (সা.) ৬১০ খ্রিষ্টাব্দে ৪০ বছর বয়সে নবুয়ত লাভ করেন এবং অব্যবহিত পরে সূরা মু’মিন-এর ৫৫ নম্বর আয়াত স্রষ্টার পক্ষ থেকে সকাল ও সন্ধ্যায় দৈনিক দুই ওয়াক্ত নামাজ মুসলিমদের জন্য ফরজ (আবশ্যিক) হওয়ার নির্দেশনা লাভ করেন। তিনি ৬১৪ খ্রিষ্টাব্দে সকাল, সন্ধ্যা ও দুপুরে দৈনিক তিন ওয়াক্ত নামাজের আদেশ লাভ করেন। ৬১৯ খ্রিষ্টাব্দের ২৭শে রজব তারিখে মিরাজের সময় পাঁচওয়াক্ত নামাজ ফরজ হওয়ার নির্দেশ দেয়া হয়। উল্লেখ্য যে, এ সময় যুহর, আসর ও ইশা ২ রাকায়াত পড়ার বিধান ছিল। ৬২৩ খ্রিষ্টাব্দে আল্লাহর তরফ থেকে ২ রাকায়াত বিশিষ্ট যুহর, আসর ও ইশাকে ৪ রাকায়াতে উন্নীত করার আদেশ দেয়া হয়</a:t>
            </a:r>
            <a:r>
              <a:rPr lang="as-IN" sz="2800" dirty="0">
                <a:solidFill>
                  <a:srgbClr val="222222"/>
                </a:solidFill>
                <a:latin typeface="NikoshBAN" panose="02000000000000000000" pitchFamily="2" charset="0"/>
                <a:cs typeface="NikoshBAN" panose="02000000000000000000" pitchFamily="2" charset="0"/>
              </a:rPr>
              <a:t>।</a:t>
            </a:r>
            <a:endParaRPr lang="en-US" sz="2800" dirty="0">
              <a:latin typeface="NikoshBAN" panose="02000000000000000000" pitchFamily="2" charset="0"/>
              <a:cs typeface="NikoshBAN" panose="02000000000000000000" pitchFamily="2" charset="0"/>
            </a:endParaRPr>
          </a:p>
        </p:txBody>
      </p:sp>
      <p:sp>
        <p:nvSpPr>
          <p:cNvPr id="3" name="TextBox 2"/>
          <p:cNvSpPr txBox="1"/>
          <p:nvPr/>
        </p:nvSpPr>
        <p:spPr>
          <a:xfrm>
            <a:off x="2133600" y="533400"/>
            <a:ext cx="8763000" cy="923330"/>
          </a:xfrm>
          <a:prstGeom prst="rect">
            <a:avLst/>
          </a:prstGeom>
          <a:noFill/>
        </p:spPr>
        <p:txBody>
          <a:bodyPr wrap="square" rtlCol="0">
            <a:spAutoFit/>
          </a:bodyPr>
          <a:lstStyle/>
          <a:p>
            <a:r>
              <a:rPr lang="en-US" sz="5400" dirty="0" err="1">
                <a:latin typeface="NikoshBAN" panose="02000000000000000000" pitchFamily="2" charset="0"/>
                <a:cs typeface="NikoshBAN" panose="02000000000000000000" pitchFamily="2" charset="0"/>
              </a:rPr>
              <a:t>কখন</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কোন</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ওয়াক্ত</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নামাজ</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ফরজ</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হয়</a:t>
            </a:r>
            <a:r>
              <a:rPr lang="en-US" sz="5400" dirty="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755992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685801"/>
            <a:ext cx="39624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একক</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কাজ</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97727950"/>
              </p:ext>
            </p:extLst>
          </p:nvPr>
        </p:nvGraphicFramePr>
        <p:xfrm>
          <a:off x="1066800" y="2209800"/>
          <a:ext cx="9829800" cy="2895601"/>
        </p:xfrm>
        <a:graphic>
          <a:graphicData uri="http://schemas.openxmlformats.org/drawingml/2006/table">
            <a:tbl>
              <a:tblPr firstRow="1" bandRow="1">
                <a:tableStyleId>{5C22544A-7EE6-4342-B048-85BDC9FD1C3A}</a:tableStyleId>
              </a:tblPr>
              <a:tblGrid>
                <a:gridCol w="4914900"/>
                <a:gridCol w="4914900"/>
              </a:tblGrid>
              <a:tr h="716437">
                <a:tc>
                  <a:txBody>
                    <a:bodyPr/>
                    <a:lstStyle/>
                    <a:p>
                      <a:r>
                        <a:rPr lang="en-US" dirty="0" err="1" smtClean="0"/>
                        <a:t>শব্দ</a:t>
                      </a:r>
                      <a:r>
                        <a:rPr lang="en-US" baseline="0" dirty="0" smtClean="0"/>
                        <a:t> </a:t>
                      </a:r>
                      <a:endParaRPr lang="en-US" dirty="0"/>
                    </a:p>
                  </a:txBody>
                  <a:tcPr/>
                </a:tc>
                <a:tc>
                  <a:txBody>
                    <a:bodyPr/>
                    <a:lstStyle/>
                    <a:p>
                      <a:r>
                        <a:rPr lang="en-US" dirty="0" smtClean="0"/>
                        <a:t> </a:t>
                      </a:r>
                      <a:r>
                        <a:rPr lang="en-US" dirty="0" err="1" smtClean="0"/>
                        <a:t>তাহকিক</a:t>
                      </a:r>
                      <a:r>
                        <a:rPr lang="en-US" dirty="0" smtClean="0"/>
                        <a:t> </a:t>
                      </a:r>
                      <a:r>
                        <a:rPr lang="en-US" dirty="0" err="1" smtClean="0"/>
                        <a:t>কর</a:t>
                      </a:r>
                      <a:r>
                        <a:rPr lang="en-US" dirty="0" smtClean="0"/>
                        <a:t>; </a:t>
                      </a:r>
                      <a:endParaRPr lang="en-US" dirty="0"/>
                    </a:p>
                  </a:txBody>
                  <a:tcPr/>
                </a:tc>
              </a:tr>
              <a:tr h="726388">
                <a:tc>
                  <a:txBody>
                    <a:bodyPr/>
                    <a:lstStyle/>
                    <a:p>
                      <a:r>
                        <a:rPr lang="ar-AE" sz="4000" b="0" i="0" kern="1200" dirty="0" smtClean="0">
                          <a:solidFill>
                            <a:schemeClr val="dk1"/>
                          </a:solidFill>
                          <a:effectLst/>
                          <a:latin typeface="+mn-lt"/>
                          <a:ea typeface="+mn-ea"/>
                          <a:cs typeface="+mn-cs"/>
                        </a:rPr>
                        <a:t>الصلوات</a:t>
                      </a:r>
                      <a:endParaRPr lang="en-US" sz="4000" dirty="0"/>
                    </a:p>
                  </a:txBody>
                  <a:tcPr/>
                </a:tc>
                <a:tc>
                  <a:txBody>
                    <a:bodyPr/>
                    <a:lstStyle/>
                    <a:p>
                      <a:endParaRPr lang="en-US"/>
                    </a:p>
                  </a:txBody>
                  <a:tcPr/>
                </a:tc>
              </a:tr>
              <a:tr h="726388">
                <a:tc>
                  <a:txBody>
                    <a:bodyPr/>
                    <a:lstStyle/>
                    <a:p>
                      <a:r>
                        <a:rPr lang="ar-AE" sz="4000" b="0" i="0" kern="1200" dirty="0" smtClean="0">
                          <a:solidFill>
                            <a:schemeClr val="dk1"/>
                          </a:solidFill>
                          <a:effectLst/>
                          <a:latin typeface="+mn-lt"/>
                          <a:ea typeface="+mn-ea"/>
                          <a:cs typeface="+mn-cs"/>
                        </a:rPr>
                        <a:t>حافظوا</a:t>
                      </a:r>
                      <a:endParaRPr lang="en-US" sz="4000" dirty="0"/>
                    </a:p>
                  </a:txBody>
                  <a:tcPr/>
                </a:tc>
                <a:tc>
                  <a:txBody>
                    <a:bodyPr/>
                    <a:lstStyle/>
                    <a:p>
                      <a:endParaRPr lang="en-US"/>
                    </a:p>
                  </a:txBody>
                  <a:tcPr/>
                </a:tc>
              </a:tr>
              <a:tr h="726388">
                <a:tc>
                  <a:txBody>
                    <a:bodyPr/>
                    <a:lstStyle/>
                    <a:p>
                      <a:r>
                        <a:rPr lang="ar-AE" sz="4000" b="0" i="0" kern="1200" dirty="0" smtClean="0">
                          <a:solidFill>
                            <a:schemeClr val="dk1"/>
                          </a:solidFill>
                          <a:effectLst/>
                          <a:latin typeface="+mn-lt"/>
                          <a:ea typeface="+mn-ea"/>
                          <a:cs typeface="+mn-cs"/>
                        </a:rPr>
                        <a:t>الوسطی</a:t>
                      </a:r>
                      <a:endParaRPr lang="en-US" sz="40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979293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500" y="1981200"/>
            <a:ext cx="3962400" cy="1015663"/>
          </a:xfrm>
          <a:prstGeom prst="rect">
            <a:avLst/>
          </a:prstGeom>
          <a:noFill/>
        </p:spPr>
        <p:txBody>
          <a:bodyPr wrap="square" rtlCol="0">
            <a:spAutoFit/>
          </a:bodyPr>
          <a:lstStyle/>
          <a:p>
            <a:r>
              <a:rPr lang="en-US" sz="6000" b="1" dirty="0" err="1" smtClean="0">
                <a:latin typeface="NikoshBAN" panose="02000000000000000000" pitchFamily="2" charset="0"/>
                <a:cs typeface="NikoshBAN" panose="02000000000000000000" pitchFamily="2" charset="0"/>
              </a:rPr>
              <a:t>তারকীব</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কর</a:t>
            </a:r>
            <a:r>
              <a:rPr lang="en-US" sz="6000" dirty="0" smtClean="0"/>
              <a:t>;  </a:t>
            </a:r>
            <a:endParaRPr lang="en-US" sz="6000" dirty="0"/>
          </a:p>
        </p:txBody>
      </p:sp>
      <p:graphicFrame>
        <p:nvGraphicFramePr>
          <p:cNvPr id="4" name="Table 3"/>
          <p:cNvGraphicFramePr>
            <a:graphicFrameLocks noGrp="1"/>
          </p:cNvGraphicFramePr>
          <p:nvPr>
            <p:extLst>
              <p:ext uri="{D42A27DB-BD31-4B8C-83A1-F6EECF244321}">
                <p14:modId xmlns:p14="http://schemas.microsoft.com/office/powerpoint/2010/main" val="659630879"/>
              </p:ext>
            </p:extLst>
          </p:nvPr>
        </p:nvGraphicFramePr>
        <p:xfrm>
          <a:off x="609600" y="3962400"/>
          <a:ext cx="10744200" cy="1402080"/>
        </p:xfrm>
        <a:graphic>
          <a:graphicData uri="http://schemas.openxmlformats.org/drawingml/2006/table">
            <a:tbl>
              <a:tblPr firstRow="1" bandRow="1">
                <a:tableStyleId>{00A15C55-8517-42AA-B614-E9B94910E393}</a:tableStyleId>
              </a:tblPr>
              <a:tblGrid>
                <a:gridCol w="3581400"/>
                <a:gridCol w="3581400"/>
                <a:gridCol w="3581400"/>
              </a:tblGrid>
              <a:tr h="0">
                <a:tc>
                  <a:txBody>
                    <a:bodyPr/>
                    <a:lstStyle/>
                    <a:p>
                      <a:r>
                        <a:rPr lang="en-US" sz="4000" dirty="0" smtClean="0"/>
                        <a:t>         ক-</a:t>
                      </a:r>
                      <a:r>
                        <a:rPr lang="en-US" sz="4000" dirty="0" err="1" smtClean="0"/>
                        <a:t>দল</a:t>
                      </a:r>
                      <a:r>
                        <a:rPr lang="en-US" sz="4000" dirty="0" smtClean="0"/>
                        <a:t> </a:t>
                      </a:r>
                      <a:endParaRPr lang="en-US" sz="4000" dirty="0"/>
                    </a:p>
                  </a:txBody>
                  <a:tcPr/>
                </a:tc>
                <a:tc>
                  <a:txBody>
                    <a:bodyPr/>
                    <a:lstStyle/>
                    <a:p>
                      <a:r>
                        <a:rPr lang="en-US" sz="4000" dirty="0" smtClean="0"/>
                        <a:t>           খ-</a:t>
                      </a:r>
                      <a:r>
                        <a:rPr lang="en-US" sz="4000" dirty="0" err="1" smtClean="0"/>
                        <a:t>দল</a:t>
                      </a:r>
                      <a:r>
                        <a:rPr lang="en-US" sz="4000" baseline="0" dirty="0" smtClean="0"/>
                        <a:t> </a:t>
                      </a:r>
                      <a:endParaRPr lang="en-US" sz="4000" dirty="0"/>
                    </a:p>
                  </a:txBody>
                  <a:tcPr/>
                </a:tc>
                <a:tc>
                  <a:txBody>
                    <a:bodyPr/>
                    <a:lstStyle/>
                    <a:p>
                      <a:r>
                        <a:rPr lang="en-US" sz="4000" dirty="0" smtClean="0"/>
                        <a:t>          গ-</a:t>
                      </a:r>
                      <a:r>
                        <a:rPr lang="en-US" sz="4000" dirty="0" err="1" smtClean="0"/>
                        <a:t>দল</a:t>
                      </a:r>
                      <a:r>
                        <a:rPr lang="en-US" sz="4000" dirty="0" smtClean="0"/>
                        <a:t> </a:t>
                      </a:r>
                      <a:endParaRPr lang="en-US" sz="4000" dirty="0"/>
                    </a:p>
                  </a:txBody>
                  <a:tcPr/>
                </a:tc>
              </a:tr>
              <a:tr h="370840">
                <a:tc>
                  <a:txBody>
                    <a:bodyPr/>
                    <a:lstStyle/>
                    <a:p>
                      <a:r>
                        <a:rPr lang="ar-AE" sz="4000" dirty="0" smtClean="0"/>
                        <a:t>قوموا لله قنتین</a:t>
                      </a:r>
                      <a:endParaRPr lang="en-US" sz="4000" dirty="0"/>
                    </a:p>
                  </a:txBody>
                  <a:tcPr/>
                </a:tc>
                <a:tc>
                  <a:txBody>
                    <a:bodyPr/>
                    <a:lstStyle/>
                    <a:p>
                      <a:r>
                        <a:rPr lang="ar-AE" sz="4000" dirty="0" smtClean="0"/>
                        <a:t>حافظوا علی الصلوة</a:t>
                      </a:r>
                      <a:endParaRPr lang="en-US" sz="4000" dirty="0"/>
                    </a:p>
                  </a:txBody>
                  <a:tcPr/>
                </a:tc>
                <a:tc>
                  <a:txBody>
                    <a:bodyPr/>
                    <a:lstStyle/>
                    <a:p>
                      <a:r>
                        <a:rPr lang="ar-AE" sz="4000" dirty="0" smtClean="0"/>
                        <a:t>الصلواة الوسطی</a:t>
                      </a:r>
                      <a:endParaRPr lang="en-US" sz="4000" dirty="0"/>
                    </a:p>
                  </a:txBody>
                  <a:tcPr/>
                </a:tc>
              </a:tr>
            </a:tbl>
          </a:graphicData>
        </a:graphic>
      </p:graphicFrame>
      <p:sp>
        <p:nvSpPr>
          <p:cNvPr id="6" name="TextBox 5"/>
          <p:cNvSpPr txBox="1"/>
          <p:nvPr/>
        </p:nvSpPr>
        <p:spPr>
          <a:xfrm>
            <a:off x="4114800" y="609600"/>
            <a:ext cx="3848100" cy="1200329"/>
          </a:xfrm>
          <a:prstGeom prst="rect">
            <a:avLst/>
          </a:prstGeom>
          <a:noFill/>
        </p:spPr>
        <p:txBody>
          <a:bodyPr wrap="square" rtlCol="0">
            <a:spAutoFit/>
          </a:bodyPr>
          <a:lstStyle/>
          <a:p>
            <a:r>
              <a:rPr lang="en-US" sz="7200" b="1" dirty="0" err="1" smtClean="0">
                <a:latin typeface="NikoshBAN" panose="02000000000000000000" pitchFamily="2" charset="0"/>
                <a:cs typeface="NikoshBAN" panose="02000000000000000000" pitchFamily="2" charset="0"/>
              </a:rPr>
              <a:t>দলীয়</a:t>
            </a:r>
            <a:r>
              <a:rPr lang="en-US" sz="7200" b="1" dirty="0" smtClean="0">
                <a:latin typeface="NikoshBAN" panose="02000000000000000000" pitchFamily="2" charset="0"/>
                <a:cs typeface="NikoshBAN" panose="02000000000000000000" pitchFamily="2" charset="0"/>
              </a:rPr>
              <a:t> </a:t>
            </a:r>
            <a:r>
              <a:rPr lang="en-US" sz="7200" b="1" dirty="0" err="1" smtClean="0">
                <a:latin typeface="NikoshBAN" panose="02000000000000000000" pitchFamily="2" charset="0"/>
                <a:cs typeface="NikoshBAN" panose="02000000000000000000" pitchFamily="2" charset="0"/>
              </a:rPr>
              <a:t>কাজ</a:t>
            </a:r>
            <a:r>
              <a:rPr lang="en-US" sz="7200" b="1" dirty="0" smtClean="0">
                <a:latin typeface="NikoshBAN" panose="02000000000000000000" pitchFamily="2" charset="0"/>
                <a:cs typeface="NikoshBAN" panose="02000000000000000000" pitchFamily="2" charset="0"/>
              </a:rPr>
              <a:t>; </a:t>
            </a:r>
            <a:endParaRPr lang="en-US" sz="7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439282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3675043"/>
            <a:ext cx="9982200" cy="2923877"/>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আবদুল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হান্নান</a:t>
            </a:r>
            <a:endParaRPr lang="en-US" sz="4000" b="1" dirty="0">
              <a:latin typeface="NikoshBAN" panose="02000000000000000000" pitchFamily="2" charset="0"/>
              <a:cs typeface="NikoshBAN" panose="02000000000000000000" pitchFamily="2" charset="0"/>
            </a:endParaRPr>
          </a:p>
          <a:p>
            <a:r>
              <a:rPr lang="en-US" sz="3600"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অধ্যক্ষ</a:t>
            </a:r>
            <a:r>
              <a:rPr lang="en-US" sz="3600" dirty="0">
                <a:latin typeface="NikoshBAN" panose="02000000000000000000" pitchFamily="2" charset="0"/>
                <a:cs typeface="NikoshBAN" panose="02000000000000000000" pitchFamily="2" charset="0"/>
              </a:rPr>
              <a:t> </a:t>
            </a:r>
          </a:p>
          <a:p>
            <a:r>
              <a:rPr lang="en-US" sz="3600" dirty="0" err="1">
                <a:latin typeface="NikoshBAN" panose="02000000000000000000" pitchFamily="2" charset="0"/>
                <a:cs typeface="NikoshBAN" panose="02000000000000000000" pitchFamily="2" charset="0"/>
              </a:rPr>
              <a:t>বখতিয়ার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চারপীর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আউলিয়া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আলিম</a:t>
            </a:r>
            <a:r>
              <a:rPr lang="en-US" sz="3600" dirty="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মাদ্রাসা</a:t>
            </a:r>
            <a:endParaRPr lang="en-US" sz="3600" dirty="0" smtClean="0">
              <a:latin typeface="NikoshBAN" panose="02000000000000000000" pitchFamily="2" charset="0"/>
              <a:cs typeface="NikoshBAN" panose="02000000000000000000" pitchFamily="2" charset="0"/>
            </a:endParaRPr>
          </a:p>
          <a:p>
            <a:r>
              <a:rPr lang="en-US" sz="3600" dirty="0" smtClean="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উপজেলা</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আনোয়ারা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জেলা</a:t>
            </a:r>
            <a:r>
              <a:rPr lang="en-US" sz="3600" dirty="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চট্রগ্রাম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মোবাইল</a:t>
            </a:r>
            <a:r>
              <a:rPr lang="en-US" sz="3600" dirty="0" smtClean="0">
                <a:latin typeface="NikoshBAN" panose="02000000000000000000" pitchFamily="2" charset="0"/>
                <a:cs typeface="NikoshBAN" panose="02000000000000000000" pitchFamily="2" charset="0"/>
              </a:rPr>
              <a:t> 01819330549</a:t>
            </a:r>
          </a:p>
          <a:p>
            <a:r>
              <a:rPr lang="en-US" sz="3600" dirty="0" err="1" smtClean="0">
                <a:latin typeface="NikoshBAN" panose="02000000000000000000" pitchFamily="2" charset="0"/>
                <a:cs typeface="NikoshBAN" panose="02000000000000000000" pitchFamily="2" charset="0"/>
              </a:rPr>
              <a:t>শিক্ষক</a:t>
            </a:r>
            <a:r>
              <a:rPr lang="en-US" sz="3600" dirty="0" smtClean="0">
                <a:latin typeface="NikoshBAN" panose="02000000000000000000" pitchFamily="2" charset="0"/>
                <a:cs typeface="NikoshBAN" panose="02000000000000000000" pitchFamily="2" charset="0"/>
              </a:rPr>
              <a:t> </a:t>
            </a:r>
            <a:r>
              <a:rPr lang="en-US" sz="3600" dirty="0" smtClean="0">
                <a:latin typeface="NikoshBAN" panose="02000000000000000000" pitchFamily="2" charset="0"/>
                <a:cs typeface="NikoshBAN" panose="02000000000000000000" pitchFamily="2" charset="0"/>
                <a:hlinkClick r:id="rId2"/>
              </a:rPr>
              <a:t>বাতায়ন -</a:t>
            </a:r>
            <a:r>
              <a:rPr lang="en-US" sz="3600" dirty="0" smtClean="0">
                <a:hlinkClick r:id="rId2"/>
              </a:rPr>
              <a:t>kazihannan819@gmail.com</a:t>
            </a:r>
            <a:r>
              <a:rPr lang="en-US" sz="3600" dirty="0" smtClean="0"/>
              <a:t> </a:t>
            </a:r>
            <a:endParaRPr lang="en-US" sz="3600" dirty="0" smtClean="0">
              <a:latin typeface="NikoshBAN" panose="02000000000000000000" pitchFamily="2" charset="0"/>
              <a:cs typeface="NikoshBAN" panose="02000000000000000000" pitchFamily="2" charset="0"/>
            </a:endParaRPr>
          </a:p>
        </p:txBody>
      </p:sp>
      <p:sp>
        <p:nvSpPr>
          <p:cNvPr id="2" name="TextBox 1"/>
          <p:cNvSpPr txBox="1"/>
          <p:nvPr/>
        </p:nvSpPr>
        <p:spPr>
          <a:xfrm>
            <a:off x="914400" y="1541949"/>
            <a:ext cx="2209798"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শিক্ষক</a:t>
            </a:r>
            <a:r>
              <a:rPr lang="en-US" dirty="0"/>
              <a:t> </a:t>
            </a:r>
            <a:endParaRPr lang="en-US" dirty="0"/>
          </a:p>
        </p:txBody>
      </p:sp>
      <p:sp>
        <p:nvSpPr>
          <p:cNvPr id="3" name="TextBox 2"/>
          <p:cNvSpPr txBox="1"/>
          <p:nvPr/>
        </p:nvSpPr>
        <p:spPr>
          <a:xfrm>
            <a:off x="8382000" y="1541949"/>
            <a:ext cx="2857501" cy="830997"/>
          </a:xfrm>
          <a:prstGeom prst="rect">
            <a:avLst/>
          </a:prstGeom>
          <a:noFill/>
        </p:spPr>
        <p:txBody>
          <a:bodyPr wrap="square" rtlCol="0">
            <a:spAutoFit/>
          </a:bodyPr>
          <a:lstStyle/>
          <a:p>
            <a:r>
              <a:rPr lang="en-US" sz="4800" dirty="0" err="1">
                <a:latin typeface="NikoshBAN" panose="02000000000000000000" pitchFamily="2" charset="0"/>
                <a:cs typeface="NikoshBAN" panose="02000000000000000000" pitchFamily="2" charset="0"/>
              </a:rPr>
              <a:t>পরিচিতি</a:t>
            </a:r>
            <a:r>
              <a:rPr lang="en-US" sz="4800" dirty="0"/>
              <a:t> </a:t>
            </a:r>
            <a:endParaRPr lang="en-US" sz="4800" dirty="0"/>
          </a:p>
        </p:txBody>
      </p:sp>
      <p:pic>
        <p:nvPicPr>
          <p:cNvPr id="2050" name="Picture 2" descr="XMA Heade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21525" t="-1965" r="17487" b="13514"/>
          <a:stretch/>
        </p:blipFill>
        <p:spPr bwMode="auto">
          <a:xfrm>
            <a:off x="3779519" y="30480"/>
            <a:ext cx="38862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rotWithShape="1">
          <a:blip r:embed="rId4"/>
          <a:srcRect l="152897" t="-152326" r="-80200" b="152326"/>
          <a:stretch/>
        </p:blipFill>
        <p:spPr>
          <a:xfrm>
            <a:off x="5715000" y="2609850"/>
            <a:ext cx="762000" cy="1638300"/>
          </a:xfrm>
          <a:prstGeom prst="rect">
            <a:avLst/>
          </a:prstGeom>
        </p:spPr>
      </p:pic>
    </p:spTree>
    <p:extLst>
      <p:ext uri="{BB962C8B-B14F-4D97-AF65-F5344CB8AC3E}">
        <p14:creationId xmlns:p14="http://schemas.microsoft.com/office/powerpoint/2010/main" val="313245306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ppt_w</p:attrName>
                                        </p:attrNameLst>
                                      </p:cBhvr>
                                      <p:tavLst>
                                        <p:tav tm="0" fmla="#ppt_w*sin(2.5*pi*$)">
                                          <p:val>
                                            <p:fltVal val="0"/>
                                          </p:val>
                                        </p:tav>
                                        <p:tav tm="100000">
                                          <p:val>
                                            <p:fltVal val="1"/>
                                          </p:val>
                                        </p:tav>
                                      </p:tavLst>
                                    </p:anim>
                                    <p:anim calcmode="lin" valueType="num">
                                      <p:cBhvr>
                                        <p:cTn id="21"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anim calcmode="lin" valueType="num">
                                      <p:cBhvr>
                                        <p:cTn id="26" dur="1000" fill="hold"/>
                                        <p:tgtEl>
                                          <p:spTgt spid="2050"/>
                                        </p:tgtEl>
                                        <p:attrNameLst>
                                          <p:attrName>ppt_w</p:attrName>
                                        </p:attrNameLst>
                                      </p:cBhvr>
                                      <p:tavLst>
                                        <p:tav tm="0">
                                          <p:val>
                                            <p:fltVal val="0"/>
                                          </p:val>
                                        </p:tav>
                                        <p:tav tm="100000">
                                          <p:val>
                                            <p:strVal val="#ppt_w"/>
                                          </p:val>
                                        </p:tav>
                                      </p:tavLst>
                                    </p:anim>
                                    <p:anim calcmode="lin" valueType="num">
                                      <p:cBhvr>
                                        <p:cTn id="27" dur="1000" fill="hold"/>
                                        <p:tgtEl>
                                          <p:spTgt spid="2050"/>
                                        </p:tgtEl>
                                        <p:attrNameLst>
                                          <p:attrName>ppt_h</p:attrName>
                                        </p:attrNameLst>
                                      </p:cBhvr>
                                      <p:tavLst>
                                        <p:tav tm="0">
                                          <p:val>
                                            <p:fltVal val="0"/>
                                          </p:val>
                                        </p:tav>
                                        <p:tav tm="100000">
                                          <p:val>
                                            <p:strVal val="#ppt_h"/>
                                          </p:val>
                                        </p:tav>
                                      </p:tavLst>
                                    </p:anim>
                                    <p:anim calcmode="lin" valueType="num">
                                      <p:cBhvr>
                                        <p:cTn id="28" dur="1000" fill="hold"/>
                                        <p:tgtEl>
                                          <p:spTgt spid="2050"/>
                                        </p:tgtEl>
                                        <p:attrNameLst>
                                          <p:attrName>style.rotation</p:attrName>
                                        </p:attrNameLst>
                                      </p:cBhvr>
                                      <p:tavLst>
                                        <p:tav tm="0">
                                          <p:val>
                                            <p:fltVal val="90"/>
                                          </p:val>
                                        </p:tav>
                                        <p:tav tm="100000">
                                          <p:val>
                                            <p:fltVal val="0"/>
                                          </p:val>
                                        </p:tav>
                                      </p:tavLst>
                                    </p:anim>
                                    <p:animEffect transition="in" filter="fade">
                                      <p:cBhvr>
                                        <p:cTn id="2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104748"/>
            <a:ext cx="39624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বাড়ির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কাজ</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pic>
        <p:nvPicPr>
          <p:cNvPr id="6146" name="Picture 2" descr="https://scontent.fcgp5-1.fna.fbcdn.net/v/t1.15752-9/93518758_213176896644826_4801518333050486784_n.jpg?_nc_cat=111&amp;_nc_sid=b96e70&amp;_nc_eui2=AeEJjy7ewTgOhILKcBVSJ2-leNWTTuZgs2J41ZNO5mCzYt8S2d6MjhuIQM0ct9t6k0SVtfFCfso2yDHspSKooBoB&amp;_nc_ohc=31CYyqlumUcAX-VXTjP&amp;_nc_ht=scontent.fcgp5-1.fna&amp;oh=6232f49bb76f18b1d97c698e219feef5&amp;oe=5EC433E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20465"/>
            <a:ext cx="8100060" cy="43945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57400" y="5960776"/>
            <a:ext cx="8305800" cy="707886"/>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নির্ধারিত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সময়ে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নামাজ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আদায়ে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ইসলামের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গুরুত্ব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লিখ</a:t>
            </a:r>
            <a:r>
              <a:rPr lang="en-US" b="1" dirty="0"/>
              <a:t>; </a:t>
            </a:r>
            <a:endParaRPr lang="en-US" b="1" dirty="0"/>
          </a:p>
        </p:txBody>
      </p:sp>
    </p:spTree>
    <p:extLst>
      <p:ext uri="{BB962C8B-B14F-4D97-AF65-F5344CB8AC3E}">
        <p14:creationId xmlns:p14="http://schemas.microsoft.com/office/powerpoint/2010/main" val="28462236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anim calcmode="lin" valueType="num">
                                      <p:cBhvr>
                                        <p:cTn id="15" dur="1000" fill="hold"/>
                                        <p:tgtEl>
                                          <p:spTgt spid="6146"/>
                                        </p:tgtEl>
                                        <p:attrNameLst>
                                          <p:attrName>ppt_w</p:attrName>
                                        </p:attrNameLst>
                                      </p:cBhvr>
                                      <p:tavLst>
                                        <p:tav tm="0">
                                          <p:val>
                                            <p:fltVal val="0"/>
                                          </p:val>
                                        </p:tav>
                                        <p:tav tm="100000">
                                          <p:val>
                                            <p:strVal val="#ppt_w"/>
                                          </p:val>
                                        </p:tav>
                                      </p:tavLst>
                                    </p:anim>
                                    <p:anim calcmode="lin" valueType="num">
                                      <p:cBhvr>
                                        <p:cTn id="16" dur="1000" fill="hold"/>
                                        <p:tgtEl>
                                          <p:spTgt spid="6146"/>
                                        </p:tgtEl>
                                        <p:attrNameLst>
                                          <p:attrName>ppt_h</p:attrName>
                                        </p:attrNameLst>
                                      </p:cBhvr>
                                      <p:tavLst>
                                        <p:tav tm="0">
                                          <p:val>
                                            <p:fltVal val="0"/>
                                          </p:val>
                                        </p:tav>
                                        <p:tav tm="100000">
                                          <p:val>
                                            <p:strVal val="#ppt_h"/>
                                          </p:val>
                                        </p:tav>
                                      </p:tavLst>
                                    </p:anim>
                                    <p:anim calcmode="lin" valueType="num">
                                      <p:cBhvr>
                                        <p:cTn id="17" dur="1000" fill="hold"/>
                                        <p:tgtEl>
                                          <p:spTgt spid="6146"/>
                                        </p:tgtEl>
                                        <p:attrNameLst>
                                          <p:attrName>style.rotation</p:attrName>
                                        </p:attrNameLst>
                                      </p:cBhvr>
                                      <p:tavLst>
                                        <p:tav tm="0">
                                          <p:val>
                                            <p:fltVal val="90"/>
                                          </p:val>
                                        </p:tav>
                                        <p:tav tm="100000">
                                          <p:val>
                                            <p:fltVal val="0"/>
                                          </p:val>
                                        </p:tav>
                                      </p:tavLst>
                                    </p:anim>
                                    <p:animEffect transition="in" filter="fade">
                                      <p:cBhvr>
                                        <p:cTn id="18" dur="1000"/>
                                        <p:tgtEl>
                                          <p:spTgt spid="6146"/>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2000"/>
                                        <p:tgtEl>
                                          <p:spTgt spid="3"/>
                                        </p:tgtEl>
                                      </p:cBhvr>
                                    </p:animEffect>
                                    <p:anim calcmode="lin" valueType="num">
                                      <p:cBhvr>
                                        <p:cTn id="24" dur="2000" fill="hold"/>
                                        <p:tgtEl>
                                          <p:spTgt spid="3"/>
                                        </p:tgtEl>
                                        <p:attrNameLst>
                                          <p:attrName>ppt_w</p:attrName>
                                        </p:attrNameLst>
                                      </p:cBhvr>
                                      <p:tavLst>
                                        <p:tav tm="0" fmla="#ppt_w*sin(2.5*pi*$)">
                                          <p:val>
                                            <p:fltVal val="0"/>
                                          </p:val>
                                        </p:tav>
                                        <p:tav tm="100000">
                                          <p:val>
                                            <p:fltVal val="1"/>
                                          </p:val>
                                        </p:tav>
                                      </p:tavLst>
                                    </p:anim>
                                    <p:anim calcmode="lin" valueType="num">
                                      <p:cBhvr>
                                        <p:cTn id="25"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PT - সবাইকে গোলাপ ফুলের শুভেচ্ছা ..."/>
          <p:cNvPicPr>
            <a:picLocks noChangeAspect="1" noChangeArrowheads="1"/>
          </p:cNvPicPr>
          <p:nvPr/>
        </p:nvPicPr>
        <p:blipFill rotWithShape="1">
          <a:blip r:embed="rId2">
            <a:extLst>
              <a:ext uri="{28A0092B-C50C-407E-A947-70E740481C1C}">
                <a14:useLocalDpi xmlns:a14="http://schemas.microsoft.com/office/drawing/2010/main" val="0"/>
              </a:ext>
            </a:extLst>
          </a:blip>
          <a:srcRect l="4651" t="3279" r="4958" b="21311"/>
          <a:stretch/>
        </p:blipFill>
        <p:spPr bwMode="auto">
          <a:xfrm>
            <a:off x="1905000" y="1302352"/>
            <a:ext cx="8763000" cy="3865697"/>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3505201" y="5562600"/>
            <a:ext cx="878767" cy="369332"/>
          </a:xfrm>
          <a:prstGeom prst="rect">
            <a:avLst/>
          </a:prstGeom>
        </p:spPr>
        <p:txBody>
          <a:bodyPr wrap="none">
            <a:spAutoFit/>
          </a:bodyPr>
          <a:lstStyle/>
          <a:p>
            <a:r>
              <a:rPr lang="ar-AE" dirty="0">
                <a:solidFill>
                  <a:srgbClr val="FFFFFF"/>
                </a:solidFill>
                <a:latin typeface="Segoe UI Historic" panose="020B0502040204020203" pitchFamily="34" charset="0"/>
              </a:rPr>
              <a:t>مع السلام</a:t>
            </a:r>
            <a:endParaRPr lang="en-US" dirty="0"/>
          </a:p>
        </p:txBody>
      </p:sp>
      <p:sp>
        <p:nvSpPr>
          <p:cNvPr id="3" name="Rectangle 2"/>
          <p:cNvSpPr/>
          <p:nvPr/>
        </p:nvSpPr>
        <p:spPr>
          <a:xfrm>
            <a:off x="6477000" y="5608765"/>
            <a:ext cx="2743200" cy="923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AE" sz="5400" dirty="0">
                <a:solidFill>
                  <a:srgbClr val="00B050"/>
                </a:solidFill>
                <a:latin typeface="Segoe UI Historic" panose="020B0502040204020203" pitchFamily="34" charset="0"/>
              </a:rPr>
              <a:t>مع السلام</a:t>
            </a:r>
            <a:endParaRPr lang="en-US" sz="5400" dirty="0">
              <a:solidFill>
                <a:srgbClr val="00B050"/>
              </a:solidFill>
            </a:endParaRPr>
          </a:p>
        </p:txBody>
      </p:sp>
      <p:sp>
        <p:nvSpPr>
          <p:cNvPr id="4" name="Rectangle 3"/>
          <p:cNvSpPr/>
          <p:nvPr/>
        </p:nvSpPr>
        <p:spPr>
          <a:xfrm>
            <a:off x="3077303" y="5643265"/>
            <a:ext cx="261333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AE" sz="4800" b="1" dirty="0">
                <a:solidFill>
                  <a:srgbClr val="00B050"/>
                </a:solidFill>
                <a:latin typeface="Segoe UI Historic" panose="020B0502040204020203" pitchFamily="34" charset="0"/>
              </a:rPr>
              <a:t>في أمان الله</a:t>
            </a:r>
            <a:endParaRPr lang="en-US" sz="4800" b="1" dirty="0">
              <a:solidFill>
                <a:srgbClr val="00B050"/>
              </a:solidFill>
            </a:endParaRPr>
          </a:p>
        </p:txBody>
      </p:sp>
      <p:sp>
        <p:nvSpPr>
          <p:cNvPr id="5" name="TextBox 4"/>
          <p:cNvSpPr txBox="1"/>
          <p:nvPr/>
        </p:nvSpPr>
        <p:spPr>
          <a:xfrm>
            <a:off x="4495544" y="246080"/>
            <a:ext cx="27432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4000" b="1" dirty="0" err="1">
                <a:latin typeface="NikoshBAN" panose="02000000000000000000" pitchFamily="2" charset="0"/>
                <a:cs typeface="NikoshBAN" panose="02000000000000000000" pitchFamily="2" charset="0"/>
              </a:rPr>
              <a:t>সমাপ্তি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ঘোষণা</a:t>
            </a:r>
            <a:r>
              <a:rPr lang="en-US" sz="4000" b="1" dirty="0">
                <a:latin typeface="NikoshBAN" panose="02000000000000000000" pitchFamily="2" charset="0"/>
                <a:cs typeface="NikoshBAN" panose="02000000000000000000" pitchFamily="2" charset="0"/>
              </a:rPr>
              <a:t>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639752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anim calcmode="lin" valueType="num">
                                      <p:cBhvr additive="base">
                                        <p:cTn id="15" dur="500" fill="hold"/>
                                        <p:tgtEl>
                                          <p:spTgt spid="7170"/>
                                        </p:tgtEl>
                                        <p:attrNameLst>
                                          <p:attrName>ppt_x</p:attrName>
                                        </p:attrNameLst>
                                      </p:cBhvr>
                                      <p:tavLst>
                                        <p:tav tm="0">
                                          <p:val>
                                            <p:strVal val="#ppt_x"/>
                                          </p:val>
                                        </p:tav>
                                        <p:tav tm="100000">
                                          <p:val>
                                            <p:strVal val="#ppt_x"/>
                                          </p:val>
                                        </p:tav>
                                      </p:tavLst>
                                    </p:anim>
                                    <p:anim calcmode="lin" valueType="num">
                                      <p:cBhvr additive="base">
                                        <p:cTn id="16"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80">
                                          <p:stCondLst>
                                            <p:cond delay="0"/>
                                          </p:stCondLst>
                                        </p:cTn>
                                        <p:tgtEl>
                                          <p:spTgt spid="3"/>
                                        </p:tgtEl>
                                      </p:cBhvr>
                                    </p:animEffect>
                                    <p:anim calcmode="lin" valueType="num">
                                      <p:cBhvr>
                                        <p:cTn id="4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gtEl>
                                      </p:cBhvr>
                                      <p:to x="100000" y="60000"/>
                                    </p:animScale>
                                    <p:animScale>
                                      <p:cBhvr>
                                        <p:cTn id="46" dur="166" decel="50000">
                                          <p:stCondLst>
                                            <p:cond delay="676"/>
                                          </p:stCondLst>
                                        </p:cTn>
                                        <p:tgtEl>
                                          <p:spTgt spid="3"/>
                                        </p:tgtEl>
                                      </p:cBhvr>
                                      <p:to x="100000" y="100000"/>
                                    </p:animScale>
                                    <p:animScale>
                                      <p:cBhvr>
                                        <p:cTn id="47" dur="26">
                                          <p:stCondLst>
                                            <p:cond delay="1312"/>
                                          </p:stCondLst>
                                        </p:cTn>
                                        <p:tgtEl>
                                          <p:spTgt spid="3"/>
                                        </p:tgtEl>
                                      </p:cBhvr>
                                      <p:to x="100000" y="80000"/>
                                    </p:animScale>
                                    <p:animScale>
                                      <p:cBhvr>
                                        <p:cTn id="48" dur="166" decel="50000">
                                          <p:stCondLst>
                                            <p:cond delay="1338"/>
                                          </p:stCondLst>
                                        </p:cTn>
                                        <p:tgtEl>
                                          <p:spTgt spid="3"/>
                                        </p:tgtEl>
                                      </p:cBhvr>
                                      <p:to x="100000" y="100000"/>
                                    </p:animScale>
                                    <p:animScale>
                                      <p:cBhvr>
                                        <p:cTn id="49" dur="26">
                                          <p:stCondLst>
                                            <p:cond delay="1642"/>
                                          </p:stCondLst>
                                        </p:cTn>
                                        <p:tgtEl>
                                          <p:spTgt spid="3"/>
                                        </p:tgtEl>
                                      </p:cBhvr>
                                      <p:to x="100000" y="90000"/>
                                    </p:animScale>
                                    <p:animScale>
                                      <p:cBhvr>
                                        <p:cTn id="50" dur="166" decel="50000">
                                          <p:stCondLst>
                                            <p:cond delay="1668"/>
                                          </p:stCondLst>
                                        </p:cTn>
                                        <p:tgtEl>
                                          <p:spTgt spid="3"/>
                                        </p:tgtEl>
                                      </p:cBhvr>
                                      <p:to x="100000" y="100000"/>
                                    </p:animScale>
                                    <p:animScale>
                                      <p:cBhvr>
                                        <p:cTn id="51" dur="26">
                                          <p:stCondLst>
                                            <p:cond delay="1808"/>
                                          </p:stCondLst>
                                        </p:cTn>
                                        <p:tgtEl>
                                          <p:spTgt spid="3"/>
                                        </p:tgtEl>
                                      </p:cBhvr>
                                      <p:to x="100000" y="95000"/>
                                    </p:animScale>
                                    <p:animScale>
                                      <p:cBhvr>
                                        <p:cTn id="52"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276600"/>
            <a:ext cx="6096000" cy="923330"/>
          </a:xfrm>
          <a:prstGeom prst="rect">
            <a:avLst/>
          </a:prstGeom>
        </p:spPr>
        <p:txBody>
          <a:bodyPr>
            <a:spAutoFit/>
          </a:bodyPr>
          <a:lstStyle/>
          <a:p>
            <a:r>
              <a:rPr lang="en-US" dirty="0"/>
              <a:t>https://encrypted-vtbn0.gstatic.com/video?q=tbn:ANd9GcQKDvEd3443V451zUGDjiqOPfcco6C5uM7MLCfusn3V80_iKbm2</a:t>
            </a:r>
          </a:p>
        </p:txBody>
      </p:sp>
      <p:sp>
        <p:nvSpPr>
          <p:cNvPr id="3" name="TextBox 2"/>
          <p:cNvSpPr txBox="1"/>
          <p:nvPr/>
        </p:nvSpPr>
        <p:spPr>
          <a:xfrm>
            <a:off x="2438400" y="838200"/>
            <a:ext cx="6477000" cy="1107996"/>
          </a:xfrm>
          <a:prstGeom prst="rect">
            <a:avLst/>
          </a:prstGeom>
          <a:noFill/>
        </p:spPr>
        <p:txBody>
          <a:bodyPr wrap="square" rtlCol="0">
            <a:spAutoFit/>
          </a:bodyPr>
          <a:lstStyle/>
          <a:p>
            <a:r>
              <a:rPr lang="en-US" sz="6600" b="1" dirty="0" err="1" smtClean="0">
                <a:latin typeface="NikoshBAN" panose="02000000000000000000" pitchFamily="2" charset="0"/>
                <a:cs typeface="NikoshBAN" panose="02000000000000000000" pitchFamily="2" charset="0"/>
              </a:rPr>
              <a:t>চল</a:t>
            </a:r>
            <a:r>
              <a:rPr lang="en-US" sz="6000" b="1" dirty="0" smtClean="0">
                <a:latin typeface="NikoshBAN" panose="02000000000000000000" pitchFamily="2" charset="0"/>
                <a:cs typeface="NikoshBAN" panose="02000000000000000000" pitchFamily="2" charset="0"/>
              </a:rPr>
              <a:t> </a:t>
            </a:r>
            <a:r>
              <a:rPr lang="en-US" sz="6600" b="1" dirty="0" err="1" smtClean="0">
                <a:latin typeface="NikoshBAN" panose="02000000000000000000" pitchFamily="2" charset="0"/>
                <a:cs typeface="NikoshBAN" panose="02000000000000000000" pitchFamily="2" charset="0"/>
              </a:rPr>
              <a:t>ভিডিটা</a:t>
            </a:r>
            <a:r>
              <a:rPr lang="en-US" sz="6600" b="1" dirty="0" smtClean="0">
                <a:latin typeface="NikoshBAN" panose="02000000000000000000" pitchFamily="2" charset="0"/>
                <a:cs typeface="NikoshBAN" panose="02000000000000000000" pitchFamily="2" charset="0"/>
              </a:rPr>
              <a:t> </a:t>
            </a:r>
            <a:r>
              <a:rPr lang="en-US" sz="6600" b="1" dirty="0" err="1" smtClean="0">
                <a:latin typeface="NikoshBAN" panose="02000000000000000000" pitchFamily="2" charset="0"/>
                <a:cs typeface="NikoshBAN" panose="02000000000000000000" pitchFamily="2" charset="0"/>
              </a:rPr>
              <a:t>দেখি</a:t>
            </a:r>
            <a:r>
              <a:rPr lang="en-US" sz="6600" b="1" dirty="0" smtClean="0">
                <a:latin typeface="NikoshBAN" panose="02000000000000000000" pitchFamily="2" charset="0"/>
                <a:cs typeface="NikoshBAN" panose="02000000000000000000" pitchFamily="2" charset="0"/>
              </a:rPr>
              <a:t>---- </a:t>
            </a:r>
            <a:endParaRPr lang="en-US" sz="6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309405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0" y="1676400"/>
            <a:ext cx="8610600" cy="4495800"/>
          </a:xfrm>
          <a:prstGeom prst="rect">
            <a:avLst/>
          </a:prstGeom>
        </p:spPr>
      </p:pic>
      <p:sp>
        <p:nvSpPr>
          <p:cNvPr id="4" name="TextBox 3"/>
          <p:cNvSpPr txBox="1"/>
          <p:nvPr/>
        </p:nvSpPr>
        <p:spPr>
          <a:xfrm>
            <a:off x="4267200" y="457201"/>
            <a:ext cx="45720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ছবিটি</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দেখ</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496196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609601"/>
            <a:ext cx="5486400" cy="1107996"/>
          </a:xfrm>
          <a:prstGeom prst="rect">
            <a:avLst/>
          </a:prstGeom>
          <a:noFill/>
        </p:spPr>
        <p:txBody>
          <a:bodyPr wrap="square" rtlCol="0">
            <a:spAutoFit/>
          </a:bodyPr>
          <a:lstStyle/>
          <a:p>
            <a:r>
              <a:rPr lang="en-US" sz="6600" dirty="0" err="1">
                <a:latin typeface="NikoshBAN" panose="02000000000000000000" pitchFamily="2" charset="0"/>
                <a:cs typeface="NikoshBAN" panose="02000000000000000000" pitchFamily="2" charset="0"/>
              </a:rPr>
              <a:t>পাঠ</a:t>
            </a:r>
            <a:r>
              <a:rPr lang="en-US" sz="6600" dirty="0">
                <a:latin typeface="NikoshBAN" panose="02000000000000000000" pitchFamily="2" charset="0"/>
                <a:cs typeface="NikoshBAN" panose="02000000000000000000" pitchFamily="2" charset="0"/>
              </a:rPr>
              <a:t> </a:t>
            </a:r>
            <a:r>
              <a:rPr lang="en-US" sz="6600" dirty="0" err="1">
                <a:latin typeface="NikoshBAN" panose="02000000000000000000" pitchFamily="2" charset="0"/>
                <a:cs typeface="NikoshBAN" panose="02000000000000000000" pitchFamily="2" charset="0"/>
              </a:rPr>
              <a:t>শিরোনাম</a:t>
            </a:r>
            <a:r>
              <a:rPr lang="en-US" sz="6600" dirty="0">
                <a:latin typeface="NikoshBAN" panose="02000000000000000000" pitchFamily="2" charset="0"/>
                <a:cs typeface="NikoshBAN" panose="02000000000000000000" pitchFamily="2" charset="0"/>
              </a:rPr>
              <a:t> </a:t>
            </a:r>
            <a:endParaRPr lang="en-US" sz="6600" dirty="0">
              <a:latin typeface="NikoshBAN" panose="02000000000000000000" pitchFamily="2" charset="0"/>
              <a:cs typeface="NikoshBAN" panose="02000000000000000000" pitchFamily="2" charset="0"/>
            </a:endParaRPr>
          </a:p>
        </p:txBody>
      </p:sp>
      <p:sp>
        <p:nvSpPr>
          <p:cNvPr id="3" name="TextBox 2"/>
          <p:cNvSpPr txBox="1"/>
          <p:nvPr/>
        </p:nvSpPr>
        <p:spPr>
          <a:xfrm>
            <a:off x="1676400" y="2044422"/>
            <a:ext cx="4648200" cy="923330"/>
          </a:xfrm>
          <a:prstGeom prst="rect">
            <a:avLst/>
          </a:prstGeom>
          <a:noFill/>
        </p:spPr>
        <p:txBody>
          <a:bodyPr wrap="square" rtlCol="0">
            <a:spAutoFit/>
          </a:bodyPr>
          <a:lstStyle/>
          <a:p>
            <a:r>
              <a:rPr lang="en-US" sz="5400" dirty="0" err="1">
                <a:latin typeface="NikoshBAN" panose="02000000000000000000" pitchFamily="2" charset="0"/>
                <a:cs typeface="NikoshBAN" panose="02000000000000000000" pitchFamily="2" charset="0"/>
              </a:rPr>
              <a:t>বিষয়</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আল</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কোরআন</a:t>
            </a:r>
            <a:r>
              <a:rPr lang="en-US" sz="5400" dirty="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4" name="TextBox 3"/>
          <p:cNvSpPr txBox="1"/>
          <p:nvPr/>
        </p:nvSpPr>
        <p:spPr>
          <a:xfrm>
            <a:off x="1981200" y="3733800"/>
            <a:ext cx="3444240" cy="1107996"/>
          </a:xfrm>
          <a:prstGeom prst="rect">
            <a:avLst/>
          </a:prstGeom>
          <a:noFill/>
        </p:spPr>
        <p:txBody>
          <a:bodyPr wrap="square" rtlCol="0">
            <a:spAutoFit/>
          </a:bodyPr>
          <a:lstStyle/>
          <a:p>
            <a:r>
              <a:rPr lang="en-US" sz="6600" dirty="0">
                <a:latin typeface="NikoshBAN" panose="02000000000000000000" pitchFamily="2" charset="0"/>
                <a:cs typeface="NikoshBAN" panose="02000000000000000000" pitchFamily="2" charset="0"/>
              </a:rPr>
              <a:t>৯ম </a:t>
            </a:r>
            <a:r>
              <a:rPr lang="en-US" sz="6600" dirty="0" err="1">
                <a:latin typeface="NikoshBAN" panose="02000000000000000000" pitchFamily="2" charset="0"/>
                <a:cs typeface="NikoshBAN" panose="02000000000000000000" pitchFamily="2" charset="0"/>
              </a:rPr>
              <a:t>শ্রেণি</a:t>
            </a:r>
            <a:r>
              <a:rPr lang="en-US" sz="6600" dirty="0">
                <a:latin typeface="NikoshBAN" panose="02000000000000000000" pitchFamily="2" charset="0"/>
                <a:cs typeface="NikoshBAN" panose="02000000000000000000" pitchFamily="2" charset="0"/>
              </a:rPr>
              <a:t>; </a:t>
            </a:r>
            <a:endParaRPr lang="en-US" sz="6600" dirty="0">
              <a:latin typeface="NikoshBAN" panose="02000000000000000000" pitchFamily="2" charset="0"/>
              <a:cs typeface="NikoshBAN" panose="02000000000000000000" pitchFamily="2" charset="0"/>
            </a:endParaRPr>
          </a:p>
        </p:txBody>
      </p:sp>
      <p:pic>
        <p:nvPicPr>
          <p:cNvPr id="3076" name="Picture 4" descr="Logo Quran Pak 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14" r="10714" b="4874"/>
          <a:stretch/>
        </p:blipFill>
        <p:spPr bwMode="auto">
          <a:xfrm>
            <a:off x="6781800" y="1776732"/>
            <a:ext cx="3352800" cy="4243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264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076"/>
                                        </p:tgtEl>
                                        <p:attrNameLst>
                                          <p:attrName>style.visibility</p:attrName>
                                        </p:attrNameLst>
                                      </p:cBhvr>
                                      <p:to>
                                        <p:strVal val="visible"/>
                                      </p:to>
                                    </p:set>
                                    <p:animEffect transition="in" filter="wheel(1)">
                                      <p:cBhvr>
                                        <p:cTn id="28"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ashUpDiag">
          <a:fgClr>
            <a:schemeClr val="bg2">
              <a:tint val="95000"/>
              <a:satMod val="170000"/>
            </a:schemeClr>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4495800" y="381001"/>
            <a:ext cx="3505200" cy="830997"/>
          </a:xfrm>
          <a:prstGeom prst="rect">
            <a:avLst/>
          </a:prstGeom>
          <a:noFill/>
        </p:spPr>
        <p:txBody>
          <a:bodyPr wrap="square" rtlCol="0">
            <a:spAutoFit/>
          </a:bodyPr>
          <a:lstStyle/>
          <a:p>
            <a:r>
              <a:rPr lang="en-US" sz="4800" dirty="0" err="1">
                <a:latin typeface="NikoshBAN" panose="02000000000000000000" pitchFamily="2" charset="0"/>
                <a:cs typeface="NikoshBAN" panose="02000000000000000000" pitchFamily="2" charset="0"/>
              </a:rPr>
              <a:t>পাঠ</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পরিচিতি</a:t>
            </a:r>
            <a:r>
              <a:rPr lang="en-US" sz="4800" dirty="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pic>
        <p:nvPicPr>
          <p:cNvPr id="4098" name="Picture 2" descr="https://scontent.fcgp5-1.fna.fbcdn.net/v/t1.15752-0/p280x280/93995828_550965602518895_3710120585691398144_n.jpg?_nc_cat=100&amp;_nc_sid=b96e70&amp;_nc_eui2=AeEFJtJZh2OHY-AF0__0ObtUore3RdrW7FOit7dF2tbsU_dJKoFPG-EMt5SuwXcHpOTkJOw-CI4RsnLdZxZVFubD&amp;_nc_ohc=iJvJAxS58dYAX86x0jg&amp;_nc_ht=scontent.fcgp5-1.fna&amp;_nc_tp=6&amp;oh=af3babc53debcdd8c4e88a9eca5f6e05&amp;oe=5EC4B9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11996"/>
            <a:ext cx="9753600" cy="41220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15000" y="1211995"/>
            <a:ext cx="3886200" cy="1077218"/>
          </a:xfrm>
          <a:prstGeom prst="rect">
            <a:avLst/>
          </a:prstGeom>
          <a:noFill/>
        </p:spPr>
        <p:txBody>
          <a:bodyPr wrap="square" rtlCol="0">
            <a:spAutoFit/>
          </a:bodyPr>
          <a:lstStyle/>
          <a:p>
            <a:r>
              <a:rPr lang="en-US" sz="3200" dirty="0" err="1">
                <a:solidFill>
                  <a:srgbClr val="FF0000"/>
                </a:solidFill>
                <a:latin typeface="NikoshBAN" panose="02000000000000000000" pitchFamily="2" charset="0"/>
                <a:cs typeface="NikoshBAN" panose="02000000000000000000" pitchFamily="2" charset="0"/>
              </a:rPr>
              <a:t>বখতিয়ার</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পাড়া</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চারপীর</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আউলিয়া</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আলিম</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মাদ্রাসা</a:t>
            </a:r>
            <a:r>
              <a:rPr lang="en-US" sz="3200" dirty="0">
                <a:solidFill>
                  <a:srgbClr val="FF0000"/>
                </a:solidFill>
                <a:latin typeface="NikoshBAN" panose="02000000000000000000" pitchFamily="2" charset="0"/>
                <a:cs typeface="NikoshBAN" panose="02000000000000000000" pitchFamily="2" charset="0"/>
              </a:rPr>
              <a:t> </a:t>
            </a:r>
            <a:endParaRPr lang="en-US" sz="3200" dirty="0">
              <a:solidFill>
                <a:srgbClr val="FF0000"/>
              </a:solidFill>
              <a:latin typeface="NikoshBAN" panose="02000000000000000000" pitchFamily="2" charset="0"/>
              <a:cs typeface="NikoshBAN" panose="02000000000000000000" pitchFamily="2" charset="0"/>
            </a:endParaRPr>
          </a:p>
        </p:txBody>
      </p:sp>
      <p:sp>
        <p:nvSpPr>
          <p:cNvPr id="4" name="TextBox 3"/>
          <p:cNvSpPr txBox="1"/>
          <p:nvPr/>
        </p:nvSpPr>
        <p:spPr>
          <a:xfrm>
            <a:off x="2667000" y="5601115"/>
            <a:ext cx="6934200" cy="830997"/>
          </a:xfrm>
          <a:prstGeom prst="rect">
            <a:avLst/>
          </a:prstGeom>
          <a:noFill/>
        </p:spPr>
        <p:txBody>
          <a:bodyPr wrap="square" rtlCol="0">
            <a:spAutoFit/>
          </a:bodyPr>
          <a:lstStyle/>
          <a:p>
            <a:r>
              <a:rPr lang="en-US" sz="4800" b="1" dirty="0" err="1">
                <a:latin typeface="NikoshBAN" panose="02000000000000000000" pitchFamily="2" charset="0"/>
                <a:cs typeface="NikoshBAN" panose="02000000000000000000" pitchFamily="2" charset="0"/>
              </a:rPr>
              <a:t>সুরাহ</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আল</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বাক্বারা</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আয়াত</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নং</a:t>
            </a:r>
            <a:r>
              <a:rPr lang="en-US" sz="4800" b="1" dirty="0">
                <a:latin typeface="NikoshBAN" panose="02000000000000000000" pitchFamily="2" charset="0"/>
                <a:cs typeface="NikoshBAN" panose="02000000000000000000" pitchFamily="2" charset="0"/>
              </a:rPr>
              <a:t> ২১৩ </a:t>
            </a:r>
            <a:endParaRPr lang="en-US" sz="4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23032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additive="base">
                                        <p:cTn id="14" dur="500" fill="hold"/>
                                        <p:tgtEl>
                                          <p:spTgt spid="4098"/>
                                        </p:tgtEl>
                                        <p:attrNameLst>
                                          <p:attrName>ppt_x</p:attrName>
                                        </p:attrNameLst>
                                      </p:cBhvr>
                                      <p:tavLst>
                                        <p:tav tm="0">
                                          <p:val>
                                            <p:strVal val="#ppt_x"/>
                                          </p:val>
                                        </p:tav>
                                        <p:tav tm="100000">
                                          <p:val>
                                            <p:strVal val="#ppt_x"/>
                                          </p:val>
                                        </p:tav>
                                      </p:tavLst>
                                    </p:anim>
                                    <p:anim calcmode="lin" valueType="num">
                                      <p:cBhvr additive="base">
                                        <p:cTn id="15"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80">
                                          <p:stCondLst>
                                            <p:cond delay="0"/>
                                          </p:stCondLst>
                                        </p:cTn>
                                        <p:tgtEl>
                                          <p:spTgt spid="4"/>
                                        </p:tgtEl>
                                      </p:cBhvr>
                                    </p:animEffect>
                                    <p:anim calcmode="lin" valueType="num">
                                      <p:cBhvr>
                                        <p:cTn id="2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2" dur="26">
                                          <p:stCondLst>
                                            <p:cond delay="650"/>
                                          </p:stCondLst>
                                        </p:cTn>
                                        <p:tgtEl>
                                          <p:spTgt spid="4"/>
                                        </p:tgtEl>
                                      </p:cBhvr>
                                      <p:to x="100000" y="60000"/>
                                    </p:animScale>
                                    <p:animScale>
                                      <p:cBhvr>
                                        <p:cTn id="33" dur="166" decel="50000">
                                          <p:stCondLst>
                                            <p:cond delay="676"/>
                                          </p:stCondLst>
                                        </p:cTn>
                                        <p:tgtEl>
                                          <p:spTgt spid="4"/>
                                        </p:tgtEl>
                                      </p:cBhvr>
                                      <p:to x="100000" y="100000"/>
                                    </p:animScale>
                                    <p:animScale>
                                      <p:cBhvr>
                                        <p:cTn id="34" dur="26">
                                          <p:stCondLst>
                                            <p:cond delay="1312"/>
                                          </p:stCondLst>
                                        </p:cTn>
                                        <p:tgtEl>
                                          <p:spTgt spid="4"/>
                                        </p:tgtEl>
                                      </p:cBhvr>
                                      <p:to x="100000" y="80000"/>
                                    </p:animScale>
                                    <p:animScale>
                                      <p:cBhvr>
                                        <p:cTn id="35" dur="166" decel="50000">
                                          <p:stCondLst>
                                            <p:cond delay="1338"/>
                                          </p:stCondLst>
                                        </p:cTn>
                                        <p:tgtEl>
                                          <p:spTgt spid="4"/>
                                        </p:tgtEl>
                                      </p:cBhvr>
                                      <p:to x="100000" y="100000"/>
                                    </p:animScale>
                                    <p:animScale>
                                      <p:cBhvr>
                                        <p:cTn id="36" dur="26">
                                          <p:stCondLst>
                                            <p:cond delay="1642"/>
                                          </p:stCondLst>
                                        </p:cTn>
                                        <p:tgtEl>
                                          <p:spTgt spid="4"/>
                                        </p:tgtEl>
                                      </p:cBhvr>
                                      <p:to x="100000" y="90000"/>
                                    </p:animScale>
                                    <p:animScale>
                                      <p:cBhvr>
                                        <p:cTn id="37" dur="166" decel="50000">
                                          <p:stCondLst>
                                            <p:cond delay="1668"/>
                                          </p:stCondLst>
                                        </p:cTn>
                                        <p:tgtEl>
                                          <p:spTgt spid="4"/>
                                        </p:tgtEl>
                                      </p:cBhvr>
                                      <p:to x="100000" y="100000"/>
                                    </p:animScale>
                                    <p:animScale>
                                      <p:cBhvr>
                                        <p:cTn id="38" dur="26">
                                          <p:stCondLst>
                                            <p:cond delay="1808"/>
                                          </p:stCondLst>
                                        </p:cTn>
                                        <p:tgtEl>
                                          <p:spTgt spid="4"/>
                                        </p:tgtEl>
                                      </p:cBhvr>
                                      <p:to x="100000" y="95000"/>
                                    </p:animScale>
                                    <p:animScale>
                                      <p:cBhvr>
                                        <p:cTn id="3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381001"/>
            <a:ext cx="67056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পাঠ</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শেষে</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যা</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জানবে</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
        <p:nvSpPr>
          <p:cNvPr id="3" name="TextBox 2"/>
          <p:cNvSpPr txBox="1"/>
          <p:nvPr/>
        </p:nvSpPr>
        <p:spPr>
          <a:xfrm>
            <a:off x="1066800" y="1905000"/>
            <a:ext cx="10058400" cy="2800767"/>
          </a:xfrm>
          <a:prstGeom prst="rect">
            <a:avLst/>
          </a:prstGeom>
          <a:noFill/>
        </p:spPr>
        <p:txBody>
          <a:bodyPr wrap="square" rtlCol="0">
            <a:spAutoFit/>
          </a:bodyPr>
          <a:lstStyle/>
          <a:p>
            <a:r>
              <a:rPr lang="en-US" sz="4400" dirty="0">
                <a:latin typeface="NikoshBAN" panose="02000000000000000000" pitchFamily="2" charset="0"/>
                <a:cs typeface="NikoshBAN" panose="02000000000000000000" pitchFamily="2" charset="0"/>
              </a:rPr>
              <a:t>১/ </a:t>
            </a:r>
            <a:r>
              <a:rPr lang="en-US" sz="4400" dirty="0" err="1">
                <a:latin typeface="NikoshBAN" panose="02000000000000000000" pitchFamily="2" charset="0"/>
                <a:cs typeface="NikoshBAN" panose="02000000000000000000" pitchFamily="2" charset="0"/>
              </a:rPr>
              <a:t>সালাত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শব্দের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অর্থ</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জানতে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পারবে</a:t>
            </a:r>
            <a:r>
              <a:rPr lang="en-US" sz="4400" dirty="0">
                <a:latin typeface="NikoshBAN" panose="02000000000000000000" pitchFamily="2" charset="0"/>
                <a:cs typeface="NikoshBAN" panose="02000000000000000000" pitchFamily="2" charset="0"/>
              </a:rPr>
              <a:t>; </a:t>
            </a:r>
          </a:p>
          <a:p>
            <a:r>
              <a:rPr lang="en-US" sz="4400" dirty="0">
                <a:latin typeface="NikoshBAN" panose="02000000000000000000" pitchFamily="2" charset="0"/>
                <a:cs typeface="NikoshBAN" panose="02000000000000000000" pitchFamily="2" charset="0"/>
              </a:rPr>
              <a:t>২/ </a:t>
            </a:r>
            <a:r>
              <a:rPr lang="en-US" sz="4400" dirty="0" err="1">
                <a:latin typeface="NikoshBAN" panose="02000000000000000000" pitchFamily="2" charset="0"/>
                <a:cs typeface="NikoshBAN" panose="02000000000000000000" pitchFamily="2" charset="0"/>
              </a:rPr>
              <a:t>এই</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আয়াতের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দ্বারা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কোন</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ওয়াক্তকে</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বুঝানো</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হয়েছে</a:t>
            </a:r>
            <a:r>
              <a:rPr lang="en-US" sz="4400" dirty="0">
                <a:latin typeface="NikoshBAN" panose="02000000000000000000" pitchFamily="2" charset="0"/>
                <a:cs typeface="NikoshBAN" panose="02000000000000000000" pitchFamily="2" charset="0"/>
              </a:rPr>
              <a:t>;</a:t>
            </a:r>
          </a:p>
          <a:p>
            <a:r>
              <a:rPr lang="en-US" sz="4400" dirty="0">
                <a:latin typeface="NikoshBAN" panose="02000000000000000000" pitchFamily="2" charset="0"/>
                <a:cs typeface="NikoshBAN" panose="02000000000000000000" pitchFamily="2" charset="0"/>
              </a:rPr>
              <a:t>৩/ </a:t>
            </a:r>
            <a:r>
              <a:rPr lang="en-US" sz="4400" dirty="0" err="1">
                <a:latin typeface="NikoshBAN" panose="02000000000000000000" pitchFamily="2" charset="0"/>
                <a:cs typeface="NikoshBAN" panose="02000000000000000000" pitchFamily="2" charset="0"/>
              </a:rPr>
              <a:t>পাঁচ</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ওয়াক্ত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নামাজের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সময়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জানতে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পারবে</a:t>
            </a:r>
            <a:r>
              <a:rPr lang="en-US" sz="4400" dirty="0">
                <a:latin typeface="NikoshBAN" panose="02000000000000000000" pitchFamily="2" charset="0"/>
                <a:cs typeface="NikoshBAN" panose="02000000000000000000" pitchFamily="2" charset="0"/>
              </a:rPr>
              <a:t>;</a:t>
            </a:r>
          </a:p>
          <a:p>
            <a:r>
              <a:rPr lang="en-US" sz="4400" dirty="0">
                <a:latin typeface="NikoshBAN" panose="02000000000000000000" pitchFamily="2" charset="0"/>
                <a:cs typeface="NikoshBAN" panose="02000000000000000000" pitchFamily="2" charset="0"/>
              </a:rPr>
              <a:t>৪/ </a:t>
            </a:r>
            <a:r>
              <a:rPr lang="en-US" sz="4400" dirty="0" err="1">
                <a:latin typeface="NikoshBAN" panose="02000000000000000000" pitchFamily="2" charset="0"/>
                <a:cs typeface="NikoshBAN" panose="02000000000000000000" pitchFamily="2" charset="0"/>
              </a:rPr>
              <a:t>নামাজের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নির্ধারিত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সময়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বিস্তারিত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জানতে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পারবে</a:t>
            </a:r>
            <a:r>
              <a:rPr lang="en-US" sz="44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2840997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scontent.fcgp5-1.fna.fbcdn.net/v/t1.15752-9/94035916_533918057316520_4493783629939343360_n.jpg?_nc_cat=100&amp;_nc_sid=b96e70&amp;_nc_eui2=AeHLbZYZi9yeQ0z6500qgYBwJSov2eMpqq4lKi_Z4ymqrghrAR5mfx0TsavQTA9WnDMMMA-LIoD3rKw8NmduXGUZ&amp;_nc_ohc=49NvTuYoFKIAX-uuqy2&amp;_nc_ht=scontent.fcgp5-1.fna&amp;oh=fedcb28a8cd95ac9dbe82eee582271af&amp;oe=5EC6643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108204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62400" y="228601"/>
            <a:ext cx="44196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আজকের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পাঠ</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pic>
        <p:nvPicPr>
          <p:cNvPr id="5124" name="Picture 4" descr="https://scontent.fcgp5-1.fna.fbcdn.net/v/t1.15752-9/94017397_253447079374597_3402446583353049088_n.jpg?_nc_cat=106&amp;_nc_sid=b96e70&amp;_nc_eui2=AeFaWkrpmxWpemTHwn885r0tC6WobGNGPzYLpahsY0Y_NhIUaWXm1wm2unZoNcrw44uxq3sm6oe8tegX9ycz91vZ&amp;_nc_ohc=WBnxcMCOFWcAX_vu3Ly&amp;_nc_ht=scontent.fcgp5-1.fna&amp;oh=21ac8493886cb4d3bccf6b25bf81a11e&amp;oe=5EC70F59"/>
          <p:cNvPicPr>
            <a:picLocks noChangeAspect="1" noChangeArrowheads="1"/>
          </p:cNvPicPr>
          <p:nvPr/>
        </p:nvPicPr>
        <p:blipFill rotWithShape="1">
          <a:blip r:embed="rId3">
            <a:extLst>
              <a:ext uri="{28A0092B-C50C-407E-A947-70E740481C1C}">
                <a14:useLocalDpi xmlns:a14="http://schemas.microsoft.com/office/drawing/2010/main" val="0"/>
              </a:ext>
            </a:extLst>
          </a:blip>
          <a:srcRect l="888" t="66993" r="5040" b="605"/>
          <a:stretch/>
        </p:blipFill>
        <p:spPr bwMode="auto">
          <a:xfrm>
            <a:off x="533400" y="4724400"/>
            <a:ext cx="10820399" cy="168433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18160" y="4081790"/>
            <a:ext cx="11430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err="1">
                <a:latin typeface="NikoshBAN" panose="02000000000000000000" pitchFamily="2" charset="0"/>
                <a:cs typeface="NikoshBAN" panose="02000000000000000000" pitchFamily="2" charset="0"/>
              </a:rPr>
              <a:t>অনুবাদ</a:t>
            </a:r>
            <a:r>
              <a:rPr lang="en-US" dirty="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849994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wipe(down)">
                                      <p:cBhvr>
                                        <p:cTn id="13" dur="580">
                                          <p:stCondLst>
                                            <p:cond delay="0"/>
                                          </p:stCondLst>
                                        </p:cTn>
                                        <p:tgtEl>
                                          <p:spTgt spid="5122"/>
                                        </p:tgtEl>
                                      </p:cBhvr>
                                    </p:animEffect>
                                    <p:anim calcmode="lin" valueType="num">
                                      <p:cBhvr>
                                        <p:cTn id="14"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9" dur="26">
                                          <p:stCondLst>
                                            <p:cond delay="650"/>
                                          </p:stCondLst>
                                        </p:cTn>
                                        <p:tgtEl>
                                          <p:spTgt spid="5122"/>
                                        </p:tgtEl>
                                      </p:cBhvr>
                                      <p:to x="100000" y="60000"/>
                                    </p:animScale>
                                    <p:animScale>
                                      <p:cBhvr>
                                        <p:cTn id="20" dur="166" decel="50000">
                                          <p:stCondLst>
                                            <p:cond delay="676"/>
                                          </p:stCondLst>
                                        </p:cTn>
                                        <p:tgtEl>
                                          <p:spTgt spid="5122"/>
                                        </p:tgtEl>
                                      </p:cBhvr>
                                      <p:to x="100000" y="100000"/>
                                    </p:animScale>
                                    <p:animScale>
                                      <p:cBhvr>
                                        <p:cTn id="21" dur="26">
                                          <p:stCondLst>
                                            <p:cond delay="1312"/>
                                          </p:stCondLst>
                                        </p:cTn>
                                        <p:tgtEl>
                                          <p:spTgt spid="5122"/>
                                        </p:tgtEl>
                                      </p:cBhvr>
                                      <p:to x="100000" y="80000"/>
                                    </p:animScale>
                                    <p:animScale>
                                      <p:cBhvr>
                                        <p:cTn id="22" dur="166" decel="50000">
                                          <p:stCondLst>
                                            <p:cond delay="1338"/>
                                          </p:stCondLst>
                                        </p:cTn>
                                        <p:tgtEl>
                                          <p:spTgt spid="5122"/>
                                        </p:tgtEl>
                                      </p:cBhvr>
                                      <p:to x="100000" y="100000"/>
                                    </p:animScale>
                                    <p:animScale>
                                      <p:cBhvr>
                                        <p:cTn id="23" dur="26">
                                          <p:stCondLst>
                                            <p:cond delay="1642"/>
                                          </p:stCondLst>
                                        </p:cTn>
                                        <p:tgtEl>
                                          <p:spTgt spid="5122"/>
                                        </p:tgtEl>
                                      </p:cBhvr>
                                      <p:to x="100000" y="90000"/>
                                    </p:animScale>
                                    <p:animScale>
                                      <p:cBhvr>
                                        <p:cTn id="24" dur="166" decel="50000">
                                          <p:stCondLst>
                                            <p:cond delay="1668"/>
                                          </p:stCondLst>
                                        </p:cTn>
                                        <p:tgtEl>
                                          <p:spTgt spid="5122"/>
                                        </p:tgtEl>
                                      </p:cBhvr>
                                      <p:to x="100000" y="100000"/>
                                    </p:animScale>
                                    <p:animScale>
                                      <p:cBhvr>
                                        <p:cTn id="25" dur="26">
                                          <p:stCondLst>
                                            <p:cond delay="1808"/>
                                          </p:stCondLst>
                                        </p:cTn>
                                        <p:tgtEl>
                                          <p:spTgt spid="5122"/>
                                        </p:tgtEl>
                                      </p:cBhvr>
                                      <p:to x="100000" y="95000"/>
                                    </p:animScale>
                                    <p:animScale>
                                      <p:cBhvr>
                                        <p:cTn id="26" dur="166" decel="50000">
                                          <p:stCondLst>
                                            <p:cond delay="1834"/>
                                          </p:stCondLst>
                                        </p:cTn>
                                        <p:tgtEl>
                                          <p:spTgt spid="512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80">
                                          <p:stCondLst>
                                            <p:cond delay="0"/>
                                          </p:stCondLst>
                                        </p:cTn>
                                        <p:tgtEl>
                                          <p:spTgt spid="3"/>
                                        </p:tgtEl>
                                      </p:cBhvr>
                                    </p:animEffect>
                                    <p:anim calcmode="lin" valueType="num">
                                      <p:cBhvr>
                                        <p:cTn id="3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gtEl>
                                      </p:cBhvr>
                                      <p:to x="100000" y="60000"/>
                                    </p:animScale>
                                    <p:animScale>
                                      <p:cBhvr>
                                        <p:cTn id="38" dur="166" decel="50000">
                                          <p:stCondLst>
                                            <p:cond delay="676"/>
                                          </p:stCondLst>
                                        </p:cTn>
                                        <p:tgtEl>
                                          <p:spTgt spid="3"/>
                                        </p:tgtEl>
                                      </p:cBhvr>
                                      <p:to x="100000" y="100000"/>
                                    </p:animScale>
                                    <p:animScale>
                                      <p:cBhvr>
                                        <p:cTn id="39" dur="26">
                                          <p:stCondLst>
                                            <p:cond delay="1312"/>
                                          </p:stCondLst>
                                        </p:cTn>
                                        <p:tgtEl>
                                          <p:spTgt spid="3"/>
                                        </p:tgtEl>
                                      </p:cBhvr>
                                      <p:to x="100000" y="80000"/>
                                    </p:animScale>
                                    <p:animScale>
                                      <p:cBhvr>
                                        <p:cTn id="40" dur="166" decel="50000">
                                          <p:stCondLst>
                                            <p:cond delay="1338"/>
                                          </p:stCondLst>
                                        </p:cTn>
                                        <p:tgtEl>
                                          <p:spTgt spid="3"/>
                                        </p:tgtEl>
                                      </p:cBhvr>
                                      <p:to x="100000" y="100000"/>
                                    </p:animScale>
                                    <p:animScale>
                                      <p:cBhvr>
                                        <p:cTn id="41" dur="26">
                                          <p:stCondLst>
                                            <p:cond delay="1642"/>
                                          </p:stCondLst>
                                        </p:cTn>
                                        <p:tgtEl>
                                          <p:spTgt spid="3"/>
                                        </p:tgtEl>
                                      </p:cBhvr>
                                      <p:to x="100000" y="90000"/>
                                    </p:animScale>
                                    <p:animScale>
                                      <p:cBhvr>
                                        <p:cTn id="42" dur="166" decel="50000">
                                          <p:stCondLst>
                                            <p:cond delay="1668"/>
                                          </p:stCondLst>
                                        </p:cTn>
                                        <p:tgtEl>
                                          <p:spTgt spid="3"/>
                                        </p:tgtEl>
                                      </p:cBhvr>
                                      <p:to x="100000" y="100000"/>
                                    </p:animScale>
                                    <p:animScale>
                                      <p:cBhvr>
                                        <p:cTn id="43" dur="26">
                                          <p:stCondLst>
                                            <p:cond delay="1808"/>
                                          </p:stCondLst>
                                        </p:cTn>
                                        <p:tgtEl>
                                          <p:spTgt spid="3"/>
                                        </p:tgtEl>
                                      </p:cBhvr>
                                      <p:to x="100000" y="95000"/>
                                    </p:animScale>
                                    <p:animScale>
                                      <p:cBhvr>
                                        <p:cTn id="44" dur="166" decel="50000">
                                          <p:stCondLst>
                                            <p:cond delay="1834"/>
                                          </p:stCondLst>
                                        </p:cTn>
                                        <p:tgtEl>
                                          <p:spTgt spid="3"/>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124"/>
                                        </p:tgtEl>
                                        <p:attrNameLst>
                                          <p:attrName>style.visibility</p:attrName>
                                        </p:attrNameLst>
                                      </p:cBhvr>
                                      <p:to>
                                        <p:strVal val="visible"/>
                                      </p:to>
                                    </p:set>
                                    <p:anim calcmode="lin" valueType="num">
                                      <p:cBhvr>
                                        <p:cTn id="49" dur="500" fill="hold"/>
                                        <p:tgtEl>
                                          <p:spTgt spid="5124"/>
                                        </p:tgtEl>
                                        <p:attrNameLst>
                                          <p:attrName>ppt_w</p:attrName>
                                        </p:attrNameLst>
                                      </p:cBhvr>
                                      <p:tavLst>
                                        <p:tav tm="0">
                                          <p:val>
                                            <p:fltVal val="0"/>
                                          </p:val>
                                        </p:tav>
                                        <p:tav tm="100000">
                                          <p:val>
                                            <p:strVal val="#ppt_w"/>
                                          </p:val>
                                        </p:tav>
                                      </p:tavLst>
                                    </p:anim>
                                    <p:anim calcmode="lin" valueType="num">
                                      <p:cBhvr>
                                        <p:cTn id="50" dur="500" fill="hold"/>
                                        <p:tgtEl>
                                          <p:spTgt spid="5124"/>
                                        </p:tgtEl>
                                        <p:attrNameLst>
                                          <p:attrName>ppt_h</p:attrName>
                                        </p:attrNameLst>
                                      </p:cBhvr>
                                      <p:tavLst>
                                        <p:tav tm="0">
                                          <p:val>
                                            <p:fltVal val="0"/>
                                          </p:val>
                                        </p:tav>
                                        <p:tav tm="100000">
                                          <p:val>
                                            <p:strVal val="#ppt_h"/>
                                          </p:val>
                                        </p:tav>
                                      </p:tavLst>
                                    </p:anim>
                                    <p:animEffect transition="in" filter="fade">
                                      <p:cBhvr>
                                        <p:cTn id="51"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0563" y="3244334"/>
            <a:ext cx="1790875" cy="369332"/>
          </a:xfrm>
          <a:prstGeom prst="rect">
            <a:avLst/>
          </a:prstGeom>
        </p:spPr>
        <p:txBody>
          <a:bodyPr wrap="none">
            <a:spAutoFit/>
          </a:bodyPr>
          <a:lstStyle/>
          <a:p>
            <a:r>
              <a:rPr lang="ar-AE" dirty="0">
                <a:solidFill>
                  <a:srgbClr val="FFFFFF"/>
                </a:solidFill>
                <a:latin typeface="Segoe UI Historic" panose="020B0502040204020203" pitchFamily="34" charset="0"/>
              </a:rPr>
              <a:t>حافظوا على الصلوات</a:t>
            </a:r>
            <a:endParaRPr lang="en-US" dirty="0"/>
          </a:p>
        </p:txBody>
      </p:sp>
      <p:sp>
        <p:nvSpPr>
          <p:cNvPr id="4" name="TextBox 3"/>
          <p:cNvSpPr txBox="1"/>
          <p:nvPr/>
        </p:nvSpPr>
        <p:spPr>
          <a:xfrm>
            <a:off x="4381499" y="335846"/>
            <a:ext cx="3429000" cy="1015663"/>
          </a:xfrm>
          <a:prstGeom prst="rect">
            <a:avLst/>
          </a:prstGeom>
          <a:noFill/>
        </p:spPr>
        <p:txBody>
          <a:bodyPr wrap="square" rtlCol="0">
            <a:spAutoFit/>
          </a:bodyPr>
          <a:lstStyle/>
          <a:p>
            <a:r>
              <a:rPr lang="en-US" sz="6000" dirty="0" err="1">
                <a:latin typeface="NikoshBAN" panose="02000000000000000000" pitchFamily="2" charset="0"/>
                <a:cs typeface="NikoshBAN" panose="02000000000000000000" pitchFamily="2" charset="0"/>
              </a:rPr>
              <a:t>শানে</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নযুল</a:t>
            </a:r>
            <a:r>
              <a:rPr lang="en-US"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
        <p:nvSpPr>
          <p:cNvPr id="6" name="TextBox 5"/>
          <p:cNvSpPr txBox="1"/>
          <p:nvPr/>
        </p:nvSpPr>
        <p:spPr>
          <a:xfrm>
            <a:off x="1089659" y="1981200"/>
            <a:ext cx="10012679" cy="3416320"/>
          </a:xfrm>
          <a:prstGeom prst="rect">
            <a:avLst/>
          </a:prstGeom>
          <a:noFill/>
        </p:spPr>
        <p:txBody>
          <a:bodyPr wrap="square" rtlCol="0">
            <a:spAutoFit/>
          </a:bodyPr>
          <a:lstStyle/>
          <a:p>
            <a:pPr lvl="0"/>
            <a:r>
              <a:rPr lang="en-US" dirty="0"/>
              <a:t>  </a:t>
            </a:r>
            <a:r>
              <a:rPr lang="ar-AE" sz="2800" dirty="0">
                <a:solidFill>
                  <a:prstClr val="black"/>
                </a:solidFill>
              </a:rPr>
              <a:t>حافظوا على </a:t>
            </a:r>
            <a:r>
              <a:rPr lang="ar-AE" sz="2800" dirty="0">
                <a:solidFill>
                  <a:prstClr val="black"/>
                </a:solidFill>
              </a:rPr>
              <a:t>الصلوات</a:t>
            </a:r>
            <a:r>
              <a:rPr lang="en-US" sz="2800" dirty="0">
                <a:solidFill>
                  <a:prstClr val="black"/>
                </a:solidFill>
              </a:rPr>
              <a:t> - </a:t>
            </a:r>
            <a:r>
              <a:rPr lang="en-US" sz="3600" dirty="0" err="1">
                <a:latin typeface="NikoshBAN" panose="02000000000000000000" pitchFamily="2" charset="0"/>
                <a:cs typeface="NikoshBAN" panose="02000000000000000000" pitchFamily="2" charset="0"/>
              </a:rPr>
              <a:t>ইমাম</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সুয়ুতী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লোবাবুন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নুকুল</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গ্রন্থে</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বর্ণনা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ইসলামের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প্রাথমিক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যুগে</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আসর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নামাজের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সময়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মানুষ</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বিভিন্ন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ব্যস্ত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থাক্ত,এই</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জন্য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আসরের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নামাজ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পড়তে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গিয়ে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বিলম্ব</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ফেলত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সুর্য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অস্ত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যাওয়ার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সামান্য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আগে</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আসর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নামাজ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আদায়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করত</a:t>
            </a:r>
            <a:r>
              <a:rPr lang="en-US" sz="3600" dirty="0">
                <a:latin typeface="NikoshBAN" panose="02000000000000000000" pitchFamily="2" charset="0"/>
                <a:cs typeface="NikoshBAN" panose="02000000000000000000" pitchFamily="2" charset="0"/>
              </a:rPr>
              <a:t>।</a:t>
            </a:r>
          </a:p>
          <a:p>
            <a:r>
              <a:rPr lang="en-US" sz="3600" dirty="0" err="1">
                <a:latin typeface="NikoshBAN" panose="02000000000000000000" pitchFamily="2" charset="0"/>
                <a:cs typeface="NikoshBAN" panose="02000000000000000000" pitchFamily="2" charset="0"/>
              </a:rPr>
              <a:t>এমতাবস্থায়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আসর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নামাজের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পূর্ণ</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গুরুত্ব</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দেয়ার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জন্য</a:t>
            </a:r>
            <a:r>
              <a:rPr lang="en-US" sz="3600" dirty="0">
                <a:latin typeface="NikoshBAN" panose="02000000000000000000" pitchFamily="2" charset="0"/>
                <a:cs typeface="NikoshBAN" panose="02000000000000000000" pitchFamily="2" charset="0"/>
              </a:rPr>
              <a:t> এ </a:t>
            </a:r>
            <a:r>
              <a:rPr lang="en-US" sz="3600" dirty="0" err="1">
                <a:latin typeface="NikoshBAN" panose="02000000000000000000" pitchFamily="2" charset="0"/>
                <a:cs typeface="NikoshBAN" panose="02000000000000000000" pitchFamily="2" charset="0"/>
              </a:rPr>
              <a:t>আয়াত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খানা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নাযিল</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হয়</a:t>
            </a:r>
            <a:r>
              <a:rPr lang="en-US"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6440697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3125</TotalTime>
  <Words>696</Words>
  <Application>Microsoft Office PowerPoint</Application>
  <PresentationFormat>Widescreen</PresentationFormat>
  <Paragraphs>105</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NikoshBAN</vt:lpstr>
      <vt:lpstr>Segoe UI Historic</vt:lpstr>
      <vt:lpstr>SolaimanLipi</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JSTV</dc:creator>
  <cp:lastModifiedBy>Principal KMA Hannan</cp:lastModifiedBy>
  <cp:revision>440</cp:revision>
  <dcterms:created xsi:type="dcterms:W3CDTF">2019-10-01T01:42:52Z</dcterms:created>
  <dcterms:modified xsi:type="dcterms:W3CDTF">2020-04-23T07:29:08Z</dcterms:modified>
</cp:coreProperties>
</file>