
<file path=[Content_Types].xml><?xml version="1.0" encoding="utf-8"?>
<Types xmlns="http://schemas.openxmlformats.org/package/2006/content-types">
  <Default Extension="jfif" ContentType="image/jpeg"/>
  <Default Extension="tmp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6" r:id="rId3"/>
    <p:sldId id="263" r:id="rId4"/>
    <p:sldId id="264" r:id="rId5"/>
    <p:sldId id="257" r:id="rId6"/>
    <p:sldId id="259" r:id="rId7"/>
    <p:sldId id="260" r:id="rId8"/>
    <p:sldId id="261" r:id="rId9"/>
    <p:sldId id="265" r:id="rId10"/>
    <p:sldId id="262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2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EA94E-FC57-46C4-9420-EED1E13961CA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63AF7-7738-4CBE-A189-4DB3BD4FC2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1216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EA94E-FC57-46C4-9420-EED1E13961CA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63AF7-7738-4CBE-A189-4DB3BD4FC2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4751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EA94E-FC57-46C4-9420-EED1E13961CA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63AF7-7738-4CBE-A189-4DB3BD4FC2B7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738228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EA94E-FC57-46C4-9420-EED1E13961CA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63AF7-7738-4CBE-A189-4DB3BD4FC2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2820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EA94E-FC57-46C4-9420-EED1E13961CA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63AF7-7738-4CBE-A189-4DB3BD4FC2B7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645666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EA94E-FC57-46C4-9420-EED1E13961CA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63AF7-7738-4CBE-A189-4DB3BD4FC2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1463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EA94E-FC57-46C4-9420-EED1E13961CA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63AF7-7738-4CBE-A189-4DB3BD4FC2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2072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EA94E-FC57-46C4-9420-EED1E13961CA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63AF7-7738-4CBE-A189-4DB3BD4FC2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9407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EA94E-FC57-46C4-9420-EED1E13961CA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63AF7-7738-4CBE-A189-4DB3BD4FC2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1317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EA94E-FC57-46C4-9420-EED1E13961CA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63AF7-7738-4CBE-A189-4DB3BD4FC2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8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EA94E-FC57-46C4-9420-EED1E13961CA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63AF7-7738-4CBE-A189-4DB3BD4FC2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71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EA94E-FC57-46C4-9420-EED1E13961CA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63AF7-7738-4CBE-A189-4DB3BD4FC2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2451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EA94E-FC57-46C4-9420-EED1E13961CA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63AF7-7738-4CBE-A189-4DB3BD4FC2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0367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EA94E-FC57-46C4-9420-EED1E13961CA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63AF7-7738-4CBE-A189-4DB3BD4FC2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2534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EA94E-FC57-46C4-9420-EED1E13961CA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63AF7-7738-4CBE-A189-4DB3BD4FC2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3711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EA94E-FC57-46C4-9420-EED1E13961CA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63AF7-7738-4CBE-A189-4DB3BD4FC2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326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1EA94E-FC57-46C4-9420-EED1E13961CA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DD63AF7-7738-4CBE-A189-4DB3BD4FC2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987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4541" y="194693"/>
            <a:ext cx="4741602" cy="3817748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037230" y="4640237"/>
            <a:ext cx="8093122" cy="1678675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10000" dirty="0" smtClean="0">
                <a:solidFill>
                  <a:srgbClr val="0070C0"/>
                </a:solidFill>
              </a:rPr>
              <a:t>স্বাগতম</a:t>
            </a:r>
            <a:r>
              <a:rPr lang="bn-IN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2224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19368" y="4790363"/>
            <a:ext cx="7110484" cy="174691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9600" dirty="0" smtClean="0">
                <a:solidFill>
                  <a:schemeClr val="tx2"/>
                </a:solidFill>
              </a:rPr>
              <a:t>ধন্যবাদ</a:t>
            </a:r>
            <a:r>
              <a:rPr lang="bn-IN" dirty="0" smtClean="0"/>
              <a:t> 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9368" y="254570"/>
            <a:ext cx="7110484" cy="42082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519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871" y="846161"/>
            <a:ext cx="3890653" cy="4913193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435521" y="846161"/>
            <a:ext cx="7478973" cy="4913193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solidFill>
                  <a:schemeClr val="tx1"/>
                </a:solidFill>
              </a:rPr>
              <a:t>মোঃ</a:t>
            </a:r>
            <a:r>
              <a:rPr lang="en-US" sz="4400" dirty="0" smtClean="0">
                <a:solidFill>
                  <a:schemeClr val="tx1"/>
                </a:solidFill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</a:rPr>
              <a:t>সোহেল</a:t>
            </a:r>
            <a:r>
              <a:rPr lang="en-US" sz="4400" dirty="0" smtClean="0">
                <a:solidFill>
                  <a:schemeClr val="tx1"/>
                </a:solidFill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</a:rPr>
              <a:t>রানা</a:t>
            </a:r>
            <a:r>
              <a:rPr lang="en-US" sz="4400" dirty="0" smtClean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en-US" sz="4400" dirty="0" err="1" smtClean="0">
                <a:solidFill>
                  <a:schemeClr val="tx1"/>
                </a:solidFill>
              </a:rPr>
              <a:t>সহকারী</a:t>
            </a:r>
            <a:r>
              <a:rPr lang="en-US" sz="4400" dirty="0" smtClean="0">
                <a:solidFill>
                  <a:schemeClr val="tx1"/>
                </a:solidFill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</a:rPr>
              <a:t>শিক্ষক</a:t>
            </a:r>
            <a:r>
              <a:rPr lang="en-US" sz="4400" dirty="0" smtClean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en-US" sz="4400" dirty="0" err="1" smtClean="0">
                <a:solidFill>
                  <a:schemeClr val="tx1"/>
                </a:solidFill>
              </a:rPr>
              <a:t>বীর</a:t>
            </a:r>
            <a:r>
              <a:rPr lang="en-US" sz="4400" dirty="0" smtClean="0">
                <a:solidFill>
                  <a:schemeClr val="tx1"/>
                </a:solidFill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</a:rPr>
              <a:t>সলিল</a:t>
            </a:r>
            <a:r>
              <a:rPr lang="en-US" sz="4400" dirty="0" smtClean="0">
                <a:solidFill>
                  <a:schemeClr val="tx1"/>
                </a:solidFill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</a:rPr>
              <a:t>সরকারি</a:t>
            </a:r>
            <a:r>
              <a:rPr lang="en-US" sz="4400" dirty="0" smtClean="0">
                <a:solidFill>
                  <a:schemeClr val="tx1"/>
                </a:solidFill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</a:rPr>
              <a:t>প্রাথমিক</a:t>
            </a:r>
            <a:r>
              <a:rPr lang="en-US" sz="4400" dirty="0" smtClean="0">
                <a:solidFill>
                  <a:schemeClr val="tx1"/>
                </a:solidFill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</a:rPr>
              <a:t>বিদ্যালয়</a:t>
            </a:r>
            <a:endParaRPr lang="en-US" sz="4400" dirty="0">
              <a:solidFill>
                <a:schemeClr val="tx1"/>
              </a:solidFill>
            </a:endParaRPr>
          </a:p>
          <a:p>
            <a:pPr algn="ctr"/>
            <a:r>
              <a:rPr lang="en-US" sz="4400" dirty="0" err="1" smtClean="0">
                <a:solidFill>
                  <a:schemeClr val="tx1"/>
                </a:solidFill>
              </a:rPr>
              <a:t>নাগরপুর</a:t>
            </a:r>
            <a:r>
              <a:rPr lang="bn-IN" sz="4400" dirty="0" smtClean="0">
                <a:solidFill>
                  <a:schemeClr val="tx1"/>
                </a:solidFill>
              </a:rPr>
              <a:t>,</a:t>
            </a:r>
            <a:r>
              <a:rPr lang="en-US" sz="4400" dirty="0" smtClean="0">
                <a:solidFill>
                  <a:schemeClr val="tx1"/>
                </a:solidFill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</a:rPr>
              <a:t>টাঙ্গাইল</a:t>
            </a:r>
            <a:r>
              <a:rPr lang="en-US" sz="4400" dirty="0" smtClean="0">
                <a:solidFill>
                  <a:schemeClr val="tx1"/>
                </a:solidFill>
              </a:rPr>
              <a:t> </a:t>
            </a:r>
            <a:r>
              <a:rPr lang="bn-IN" sz="4400" dirty="0" smtClean="0">
                <a:solidFill>
                  <a:schemeClr val="tx1"/>
                </a:solidFill>
              </a:rPr>
              <a:t>। </a:t>
            </a:r>
          </a:p>
        </p:txBody>
      </p:sp>
    </p:spTree>
    <p:extLst>
      <p:ext uri="{BB962C8B-B14F-4D97-AF65-F5344CB8AC3E}">
        <p14:creationId xmlns:p14="http://schemas.microsoft.com/office/powerpoint/2010/main" val="688845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8954" y="457200"/>
            <a:ext cx="9378462" cy="4970584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7200" dirty="0" smtClean="0">
                <a:solidFill>
                  <a:schemeClr val="tx1"/>
                </a:solidFill>
              </a:rPr>
              <a:t>শ্রেনিঃ ৫ম </a:t>
            </a:r>
          </a:p>
          <a:p>
            <a:pPr algn="ctr"/>
            <a:r>
              <a:rPr lang="bn-IN" sz="7200" dirty="0" smtClean="0">
                <a:solidFill>
                  <a:schemeClr val="tx1"/>
                </a:solidFill>
              </a:rPr>
              <a:t>বিষয়ঃ গণিত </a:t>
            </a:r>
          </a:p>
          <a:p>
            <a:pPr algn="ctr"/>
            <a:r>
              <a:rPr lang="bn-IN" sz="7200" dirty="0" smtClean="0">
                <a:solidFill>
                  <a:schemeClr val="tx1"/>
                </a:solidFill>
              </a:rPr>
              <a:t>অদ্ধায়ঃ ১০ম </a:t>
            </a:r>
          </a:p>
          <a:p>
            <a:pPr algn="ctr"/>
            <a:r>
              <a:rPr lang="bn-IN" sz="7200" dirty="0" smtClean="0">
                <a:solidFill>
                  <a:schemeClr val="tx1"/>
                </a:solidFill>
              </a:rPr>
              <a:t>পাঠের শিরোণামঃ বৃত্ত </a:t>
            </a:r>
            <a:endParaRPr lang="en-US" sz="7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7162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649415" y="445477"/>
            <a:ext cx="5322277" cy="1547447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8000" dirty="0" smtClean="0">
                <a:solidFill>
                  <a:schemeClr val="tx1"/>
                </a:solidFill>
              </a:rPr>
              <a:t>শিখণফল</a:t>
            </a:r>
            <a:r>
              <a:rPr lang="bn-IN" dirty="0" smtClean="0"/>
              <a:t> </a:t>
            </a:r>
            <a:endParaRPr lang="en-US" dirty="0"/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863" b="8032"/>
          <a:stretch/>
        </p:blipFill>
        <p:spPr>
          <a:xfrm>
            <a:off x="199292" y="3012830"/>
            <a:ext cx="11992707" cy="11488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6843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2137" y="4612943"/>
            <a:ext cx="9635319" cy="1596789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solidFill>
                  <a:srgbClr val="002060"/>
                </a:solidFill>
              </a:rPr>
              <a:t>আজকে আমরা বৃত্ত সম্পর্কে জানব </a:t>
            </a:r>
            <a:endParaRPr lang="en-US" sz="4800" dirty="0">
              <a:solidFill>
                <a:srgbClr val="002060"/>
              </a:solidFill>
            </a:endParaRPr>
          </a:p>
        </p:txBody>
      </p:sp>
      <p:sp>
        <p:nvSpPr>
          <p:cNvPr id="5" name="Flowchart: Connector 4"/>
          <p:cNvSpPr/>
          <p:nvPr/>
        </p:nvSpPr>
        <p:spPr>
          <a:xfrm>
            <a:off x="3241341" y="191066"/>
            <a:ext cx="4278575" cy="4162567"/>
          </a:xfrm>
          <a:prstGeom prst="flowChartConnector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lowchart: Process 5"/>
          <p:cNvSpPr/>
          <p:nvPr/>
        </p:nvSpPr>
        <p:spPr>
          <a:xfrm>
            <a:off x="4241039" y="1521722"/>
            <a:ext cx="2279177" cy="1501254"/>
          </a:xfrm>
          <a:prstGeom prst="flowChartProces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8800" dirty="0" smtClean="0">
                <a:solidFill>
                  <a:schemeClr val="tx1"/>
                </a:solidFill>
              </a:rPr>
              <a:t>বৃত্ত</a:t>
            </a:r>
            <a:r>
              <a:rPr lang="bn-IN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7040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621324"/>
            <a:ext cx="12191999" cy="5193322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6000" dirty="0" smtClean="0">
                <a:solidFill>
                  <a:schemeClr val="tx1"/>
                </a:solidFill>
              </a:rPr>
              <a:t>বৃত্ত হচ্ছে একটি আবদ্ধ বক্ররেখা যার প্রতিটি বিন্দু ভেতরের একটি নির্দিষ্ট বিন্দু থেকে সমান দূরে অবস্থান করে  । </a:t>
            </a:r>
            <a:endParaRPr lang="en-US" sz="6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126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29803" y="245659"/>
            <a:ext cx="5063319" cy="1064525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dirty="0" smtClean="0">
                <a:solidFill>
                  <a:schemeClr val="tx1"/>
                </a:solidFill>
              </a:rPr>
              <a:t>বৃত্তের বিভিন্ন অংশ </a:t>
            </a:r>
            <a:endParaRPr lang="en-US" sz="4400" dirty="0">
              <a:solidFill>
                <a:schemeClr val="tx1"/>
              </a:solidFill>
            </a:endParaRPr>
          </a:p>
        </p:txBody>
      </p:sp>
      <p:sp>
        <p:nvSpPr>
          <p:cNvPr id="3" name="Oval 2"/>
          <p:cNvSpPr/>
          <p:nvPr/>
        </p:nvSpPr>
        <p:spPr>
          <a:xfrm>
            <a:off x="3753134" y="1897039"/>
            <a:ext cx="3671248" cy="3603009"/>
          </a:xfrm>
          <a:prstGeom prst="ellipse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>
            <a:stCxn id="3" idx="2"/>
            <a:endCxn id="3" idx="6"/>
          </p:cNvCxnSpPr>
          <p:nvPr/>
        </p:nvCxnSpPr>
        <p:spPr>
          <a:xfrm>
            <a:off x="3753134" y="3698544"/>
            <a:ext cx="3671248" cy="0"/>
          </a:xfrm>
          <a:prstGeom prst="line">
            <a:avLst/>
          </a:prstGeom>
          <a:ln>
            <a:solidFill>
              <a:srgbClr val="FF000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>
            <a:endCxn id="3" idx="0"/>
          </p:cNvCxnSpPr>
          <p:nvPr/>
        </p:nvCxnSpPr>
        <p:spPr>
          <a:xfrm flipH="1" flipV="1">
            <a:off x="5588758" y="1897039"/>
            <a:ext cx="20472" cy="1801505"/>
          </a:xfrm>
          <a:prstGeom prst="straightConnector1">
            <a:avLst/>
          </a:prstGeom>
          <a:ln>
            <a:solidFill>
              <a:srgbClr val="7030A0"/>
            </a:solidFill>
            <a:tailEnd type="triangle"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3" idx="3"/>
            <a:endCxn id="3" idx="5"/>
          </p:cNvCxnSpPr>
          <p:nvPr/>
        </p:nvCxnSpPr>
        <p:spPr>
          <a:xfrm>
            <a:off x="4290776" y="4972400"/>
            <a:ext cx="2595964" cy="0"/>
          </a:xfrm>
          <a:prstGeom prst="line">
            <a:avLst/>
          </a:prstGeom>
          <a:ln>
            <a:solidFill>
              <a:srgbClr val="002060"/>
            </a:solidFill>
          </a:ln>
          <a:effectLst>
            <a:glow rad="139700">
              <a:schemeClr val="accent5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Arc 10"/>
          <p:cNvSpPr/>
          <p:nvPr/>
        </p:nvSpPr>
        <p:spPr>
          <a:xfrm>
            <a:off x="4449170" y="1715200"/>
            <a:ext cx="3084394" cy="2729553"/>
          </a:xfrm>
          <a:prstGeom prst="arc">
            <a:avLst/>
          </a:prstGeom>
          <a:ln>
            <a:solidFill>
              <a:srgbClr val="7030A0"/>
            </a:solidFill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9539785" y="1091821"/>
            <a:ext cx="1501254" cy="623379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chemeClr val="tx1"/>
                </a:solidFill>
              </a:rPr>
              <a:t>বৃত্ত 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9539785" y="1992573"/>
            <a:ext cx="1501254" cy="609950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chemeClr val="tx1"/>
                </a:solidFill>
              </a:rPr>
              <a:t>ব্যাস</a:t>
            </a:r>
            <a:r>
              <a:rPr lang="bn-IN" dirty="0" smtClean="0"/>
              <a:t> 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9539785" y="2797791"/>
            <a:ext cx="1501254" cy="648794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chemeClr val="tx1"/>
                </a:solidFill>
              </a:rPr>
              <a:t>ব্যাসার্ধ</a:t>
            </a:r>
            <a:r>
              <a:rPr lang="bn-IN" dirty="0" smtClean="0"/>
              <a:t> 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9546609" y="3593778"/>
            <a:ext cx="1494430" cy="649975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জ্যা</a:t>
            </a:r>
            <a:r>
              <a:rPr lang="bn-IN" dirty="0" smtClean="0"/>
              <a:t> 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9546609" y="4444753"/>
            <a:ext cx="1494430" cy="678232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chemeClr val="tx1"/>
                </a:solidFill>
              </a:rPr>
              <a:t>বৃত্তচাপ</a:t>
            </a:r>
            <a:r>
              <a:rPr lang="bn-IN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2860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1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1635606" y="500702"/>
            <a:ext cx="5564740" cy="4794061"/>
            <a:chOff x="1567367" y="514350"/>
            <a:chExt cx="5564740" cy="4794061"/>
          </a:xfrm>
        </p:grpSpPr>
        <p:sp>
          <p:nvSpPr>
            <p:cNvPr id="3" name="Flowchart: Connector 2"/>
            <p:cNvSpPr/>
            <p:nvPr/>
          </p:nvSpPr>
          <p:spPr>
            <a:xfrm>
              <a:off x="2066782" y="900184"/>
              <a:ext cx="4599296" cy="4408227"/>
            </a:xfrm>
            <a:prstGeom prst="flowChartConnector">
              <a:avLst/>
            </a:prstGeom>
            <a:pattFill prst="pct20">
              <a:fgClr>
                <a:schemeClr val="accent1"/>
              </a:fgClr>
              <a:bgClr>
                <a:schemeClr val="bg1"/>
              </a:bgClr>
            </a:pattFill>
            <a:ln cap="rnd" cmpd="thickThin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>
                  <a:solidFill>
                    <a:schemeClr val="tx1"/>
                  </a:solidFill>
                </a:ln>
                <a:solidFill>
                  <a:schemeClr val="accent3">
                    <a:lumMod val="75000"/>
                  </a:schemeClr>
                </a:solidFill>
              </a:endParaRPr>
            </a:p>
          </p:txBody>
        </p:sp>
        <p:cxnSp>
          <p:nvCxnSpPr>
            <p:cNvPr id="6" name="Straight Connector 5"/>
            <p:cNvCxnSpPr>
              <a:stCxn id="3" idx="2"/>
              <a:endCxn id="3" idx="6"/>
            </p:cNvCxnSpPr>
            <p:nvPr/>
          </p:nvCxnSpPr>
          <p:spPr>
            <a:xfrm>
              <a:off x="2066782" y="3104298"/>
              <a:ext cx="4599296" cy="0"/>
            </a:xfrm>
            <a:prstGeom prst="line">
              <a:avLst/>
            </a:prstGeom>
            <a:ln>
              <a:solidFill>
                <a:srgbClr val="FF0000"/>
              </a:solidFill>
            </a:ln>
            <a:effectLst>
              <a:glow rad="101600">
                <a:schemeClr val="accent5">
                  <a:satMod val="175000"/>
                  <a:alpha val="40000"/>
                </a:scheme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>
              <a:endCxn id="3" idx="0"/>
            </p:cNvCxnSpPr>
            <p:nvPr/>
          </p:nvCxnSpPr>
          <p:spPr>
            <a:xfrm flipV="1">
              <a:off x="4366430" y="900184"/>
              <a:ext cx="0" cy="2204113"/>
            </a:xfrm>
            <a:prstGeom prst="line">
              <a:avLst/>
            </a:prstGeom>
            <a:ln>
              <a:solidFill>
                <a:srgbClr val="FF0000"/>
              </a:solidFill>
            </a:ln>
            <a:effectLst>
              <a:glow rad="101600">
                <a:schemeClr val="accent4">
                  <a:satMod val="175000"/>
                  <a:alpha val="40000"/>
                </a:scheme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>
              <a:stCxn id="3" idx="3"/>
              <a:endCxn id="3" idx="5"/>
            </p:cNvCxnSpPr>
            <p:nvPr/>
          </p:nvCxnSpPr>
          <p:spPr>
            <a:xfrm>
              <a:off x="2740333" y="4662841"/>
              <a:ext cx="3252194" cy="0"/>
            </a:xfrm>
            <a:prstGeom prst="line">
              <a:avLst/>
            </a:prstGeom>
            <a:ln>
              <a:solidFill>
                <a:srgbClr val="FF0000"/>
              </a:solidFill>
            </a:ln>
            <a:effectLst>
              <a:glow rad="101600">
                <a:schemeClr val="accent4">
                  <a:satMod val="175000"/>
                  <a:alpha val="40000"/>
                </a:scheme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Arc 11"/>
            <p:cNvSpPr/>
            <p:nvPr/>
          </p:nvSpPr>
          <p:spPr>
            <a:xfrm rot="21280173">
              <a:off x="2470243" y="546674"/>
              <a:ext cx="4544705" cy="4435522"/>
            </a:xfrm>
            <a:prstGeom prst="arc">
              <a:avLst/>
            </a:prstGeom>
            <a:ln>
              <a:solidFill>
                <a:srgbClr val="FF0000"/>
              </a:solidFill>
            </a:ln>
            <a:effectLst>
              <a:glow rad="63500">
                <a:schemeClr val="accent5">
                  <a:satMod val="175000"/>
                  <a:alpha val="40000"/>
                </a:scheme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1567367" y="2892757"/>
              <a:ext cx="395786" cy="423080"/>
            </a:xfrm>
            <a:prstGeom prst="rect">
              <a:avLst/>
            </a:prstGeom>
            <a:solidFill>
              <a:schemeClr val="bg2"/>
            </a:solidFill>
            <a:ln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IN" sz="2000" dirty="0" smtClean="0">
                  <a:solidFill>
                    <a:schemeClr val="tx1"/>
                  </a:solidFill>
                </a:rPr>
                <a:t>ক</a:t>
              </a:r>
              <a:r>
                <a:rPr lang="bn-IN" dirty="0" smtClean="0"/>
                <a:t> </a:t>
              </a:r>
              <a:endParaRPr lang="en-US" dirty="0"/>
            </a:p>
          </p:txBody>
        </p:sp>
        <p:sp useBgFill="1">
          <p:nvSpPr>
            <p:cNvPr id="18" name="Rectangle 17"/>
            <p:cNvSpPr/>
            <p:nvPr/>
          </p:nvSpPr>
          <p:spPr>
            <a:xfrm>
              <a:off x="6695379" y="2947632"/>
              <a:ext cx="436728" cy="313330"/>
            </a:xfrm>
            <a:prstGeom prst="rect">
              <a:avLst/>
            </a:prstGeom>
            <a:ln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IN" sz="2000" dirty="0" smtClean="0">
                  <a:solidFill>
                    <a:schemeClr val="tx1"/>
                  </a:solidFill>
                </a:rPr>
                <a:t>খ</a:t>
              </a:r>
              <a:r>
                <a:rPr lang="bn-IN" dirty="0" smtClean="0"/>
                <a:t> </a:t>
              </a:r>
              <a:endParaRPr lang="en-US" dirty="0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1858484" y="4470136"/>
              <a:ext cx="673551" cy="385409"/>
            </a:xfrm>
            <a:prstGeom prst="rect">
              <a:avLst/>
            </a:prstGeom>
            <a:solidFill>
              <a:schemeClr val="bg2"/>
            </a:solidFill>
            <a:ln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IN" sz="2000" dirty="0" smtClean="0">
                  <a:solidFill>
                    <a:schemeClr val="tx1"/>
                  </a:solidFill>
                </a:rPr>
                <a:t>গ</a:t>
              </a:r>
              <a:r>
                <a:rPr lang="bn-IN" dirty="0" smtClean="0"/>
                <a:t> </a:t>
              </a:r>
              <a:endParaRPr lang="en-US" dirty="0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6246093" y="4462554"/>
              <a:ext cx="627243" cy="392991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IN" sz="2000" dirty="0" smtClean="0">
                  <a:solidFill>
                    <a:schemeClr val="tx1"/>
                  </a:solidFill>
                </a:rPr>
                <a:t>ঘ</a:t>
              </a:r>
              <a:r>
                <a:rPr lang="bn-IN" dirty="0" smtClean="0">
                  <a:solidFill>
                    <a:schemeClr val="tx1"/>
                  </a:solidFill>
                </a:rPr>
                <a:t> 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4109255" y="3185055"/>
              <a:ext cx="514350" cy="398913"/>
            </a:xfrm>
            <a:prstGeom prst="rect">
              <a:avLst/>
            </a:prstGeom>
            <a:solidFill>
              <a:schemeClr val="bg1"/>
            </a:solidFill>
            <a:ln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IN" dirty="0" smtClean="0">
                  <a:solidFill>
                    <a:schemeClr val="tx1"/>
                  </a:solidFill>
                </a:rPr>
                <a:t>চ 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4109255" y="514350"/>
              <a:ext cx="514350" cy="385834"/>
            </a:xfrm>
            <a:prstGeom prst="rect">
              <a:avLst/>
            </a:prstGeom>
            <a:solidFill>
              <a:schemeClr val="bg2"/>
            </a:solidFill>
            <a:ln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IN" sz="2000" dirty="0" smtClean="0">
                  <a:solidFill>
                    <a:schemeClr val="tx1"/>
                  </a:solidFill>
                </a:rPr>
                <a:t>ছ</a:t>
              </a:r>
              <a:r>
                <a:rPr lang="bn-IN" dirty="0" smtClean="0"/>
                <a:t> </a:t>
              </a:r>
              <a:endParaRPr lang="en-US" dirty="0"/>
            </a:p>
          </p:txBody>
        </p:sp>
      </p:grpSp>
      <p:sp>
        <p:nvSpPr>
          <p:cNvPr id="26" name="Rectangle 25"/>
          <p:cNvSpPr/>
          <p:nvPr/>
        </p:nvSpPr>
        <p:spPr>
          <a:xfrm>
            <a:off x="9171296" y="345163"/>
            <a:ext cx="1613854" cy="723900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dirty="0" smtClean="0">
                <a:solidFill>
                  <a:schemeClr val="tx1"/>
                </a:solidFill>
              </a:rPr>
              <a:t>বৃত্ত</a:t>
            </a:r>
            <a:r>
              <a:rPr lang="bn-IN" dirty="0" smtClean="0"/>
              <a:t> </a:t>
            </a:r>
            <a:endParaRPr lang="en-US" dirty="0"/>
          </a:p>
        </p:txBody>
      </p:sp>
      <p:sp>
        <p:nvSpPr>
          <p:cNvPr id="27" name="Down Arrow 26"/>
          <p:cNvSpPr/>
          <p:nvPr/>
        </p:nvSpPr>
        <p:spPr>
          <a:xfrm>
            <a:off x="2263498" y="500702"/>
            <a:ext cx="545074" cy="124621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9171296" y="1292555"/>
            <a:ext cx="1613854" cy="762845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dirty="0" smtClean="0">
                <a:solidFill>
                  <a:schemeClr val="tx1"/>
                </a:solidFill>
              </a:rPr>
              <a:t>ব্যাস</a:t>
            </a:r>
            <a:r>
              <a:rPr lang="bn-IN" dirty="0" smtClean="0"/>
              <a:t> </a:t>
            </a:r>
            <a:endParaRPr lang="en-US" dirty="0"/>
          </a:p>
        </p:txBody>
      </p:sp>
      <p:sp>
        <p:nvSpPr>
          <p:cNvPr id="29" name="Down Arrow 28"/>
          <p:cNvSpPr/>
          <p:nvPr/>
        </p:nvSpPr>
        <p:spPr>
          <a:xfrm>
            <a:off x="3256704" y="1988592"/>
            <a:ext cx="464024" cy="110205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9171296" y="2292823"/>
            <a:ext cx="1613854" cy="797825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জ্যা</a:t>
            </a:r>
            <a:r>
              <a:rPr lang="bn-IN" dirty="0" smtClean="0"/>
              <a:t> </a:t>
            </a:r>
            <a:endParaRPr lang="en-US" dirty="0"/>
          </a:p>
        </p:txBody>
      </p:sp>
      <p:sp>
        <p:nvSpPr>
          <p:cNvPr id="31" name="Down Arrow 30"/>
          <p:cNvSpPr/>
          <p:nvPr/>
        </p:nvSpPr>
        <p:spPr>
          <a:xfrm>
            <a:off x="5117910" y="3570320"/>
            <a:ext cx="395786" cy="107508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9171296" y="3171407"/>
            <a:ext cx="1613854" cy="720655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ব্যাসার্ধ 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9171296" y="4026090"/>
            <a:ext cx="1613854" cy="721756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chemeClr val="tx1"/>
                </a:solidFill>
              </a:rPr>
              <a:t>বৃত্তচাপ</a:t>
            </a:r>
            <a:r>
              <a:rPr lang="bn-IN" dirty="0" smtClean="0"/>
              <a:t> </a:t>
            </a:r>
            <a:endParaRPr lang="en-US" dirty="0"/>
          </a:p>
        </p:txBody>
      </p:sp>
      <p:sp>
        <p:nvSpPr>
          <p:cNvPr id="37" name="Left Arrow 36"/>
          <p:cNvSpPr/>
          <p:nvPr/>
        </p:nvSpPr>
        <p:spPr>
          <a:xfrm>
            <a:off x="4538299" y="1856095"/>
            <a:ext cx="999272" cy="436729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Down Arrow 37"/>
          <p:cNvSpPr/>
          <p:nvPr/>
        </p:nvSpPr>
        <p:spPr>
          <a:xfrm>
            <a:off x="6314332" y="206811"/>
            <a:ext cx="419985" cy="91699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188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7" presetClass="entr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75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7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7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7" presetClass="entr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75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7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7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7" presetClass="entr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7" presetClass="entr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</p:childTnLst>
        </p:cTn>
      </p:par>
    </p:tnLst>
    <p:bldLst>
      <p:bldP spid="27" grpId="0" animBg="1"/>
      <p:bldP spid="29" grpId="0" animBg="1"/>
      <p:bldP spid="31" grpId="0" animBg="1"/>
      <p:bldP spid="37" grpId="0" animBg="1"/>
      <p:bldP spid="3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57046" y="574431"/>
            <a:ext cx="5943600" cy="1594338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9600" dirty="0" smtClean="0">
                <a:solidFill>
                  <a:schemeClr val="tx1"/>
                </a:solidFill>
              </a:rPr>
              <a:t>মূল্যায়ন</a:t>
            </a:r>
            <a:r>
              <a:rPr lang="bn-IN" dirty="0" smtClean="0"/>
              <a:t> 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468923" y="3352800"/>
            <a:ext cx="9999785" cy="1453662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একটি বৃত্ত এঁকে এর বিভিন্ন অংশ চিহ্নিত করো </a:t>
            </a:r>
            <a:endParaRPr lang="en-US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5840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159</TotalTime>
  <Words>78</Words>
  <Application>Microsoft Office PowerPoint</Application>
  <PresentationFormat>Widescreen</PresentationFormat>
  <Paragraphs>33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Trebuchet MS</vt:lpstr>
      <vt:lpstr>Vrinda</vt:lpstr>
      <vt:lpstr>Wingdings 3</vt:lpstr>
      <vt:lpstr>Facet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Computer Future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Dell</cp:lastModifiedBy>
  <cp:revision>47</cp:revision>
  <dcterms:created xsi:type="dcterms:W3CDTF">2018-06-29T06:11:12Z</dcterms:created>
  <dcterms:modified xsi:type="dcterms:W3CDTF">2020-04-20T11:21:27Z</dcterms:modified>
</cp:coreProperties>
</file>