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47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4D3F-9F3C-405F-BDD2-5CFF6DA62302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0744-C74F-45BC-97A3-67C7ADD5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4D3F-9F3C-405F-BDD2-5CFF6DA62302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0744-C74F-45BC-97A3-67C7ADD5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4D3F-9F3C-405F-BDD2-5CFF6DA62302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0744-C74F-45BC-97A3-67C7ADD5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4D3F-9F3C-405F-BDD2-5CFF6DA62302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0744-C74F-45BC-97A3-67C7ADD5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4D3F-9F3C-405F-BDD2-5CFF6DA62302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0744-C74F-45BC-97A3-67C7ADD5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4D3F-9F3C-405F-BDD2-5CFF6DA62302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0744-C74F-45BC-97A3-67C7ADD5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4D3F-9F3C-405F-BDD2-5CFF6DA62302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0744-C74F-45BC-97A3-67C7ADD5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4D3F-9F3C-405F-BDD2-5CFF6DA62302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0744-C74F-45BC-97A3-67C7ADD5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4D3F-9F3C-405F-BDD2-5CFF6DA62302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0744-C74F-45BC-97A3-67C7ADD5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4D3F-9F3C-405F-BDD2-5CFF6DA62302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0744-C74F-45BC-97A3-67C7ADD5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4D3F-9F3C-405F-BDD2-5CFF6DA62302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0744-C74F-45BC-97A3-67C7ADD5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04D3F-9F3C-405F-BDD2-5CFF6DA62302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60744-C74F-45BC-97A3-67C7ADD5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4495799" y="1104901"/>
            <a:ext cx="15240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F:\ATAUR PICTUR\PICTURE\ROSE\rose_PNG6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257300"/>
            <a:ext cx="2057400" cy="25423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47800" y="381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তোমাদের সবাইকে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3086100"/>
            <a:ext cx="5410200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ফুলেল শুভেচ্ছা </a:t>
            </a:r>
            <a:endParaRPr lang="en-US" sz="8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 descr="F:\ATAUR PICTUR\PICTURE\ANI  FLOWER\animated-flower-image-007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62800" y="2552700"/>
            <a:ext cx="1371600" cy="1430535"/>
          </a:xfrm>
          <a:prstGeom prst="rect">
            <a:avLst/>
          </a:prstGeom>
          <a:noFill/>
        </p:spPr>
      </p:pic>
      <p:pic>
        <p:nvPicPr>
          <p:cNvPr id="11" name="Picture 4" descr="F:\ATAUR PICTUR\PICTURE\ANI  FLOWER\animated-flower-image-007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212" y="2347912"/>
            <a:ext cx="1347788" cy="1347788"/>
          </a:xfrm>
          <a:prstGeom prst="rect">
            <a:avLst/>
          </a:prstGeom>
          <a:noFill/>
        </p:spPr>
      </p:pic>
      <p:sp>
        <p:nvSpPr>
          <p:cNvPr id="12" name="Donut 11"/>
          <p:cNvSpPr/>
          <p:nvPr/>
        </p:nvSpPr>
        <p:spPr>
          <a:xfrm>
            <a:off x="609600" y="952500"/>
            <a:ext cx="8001000" cy="4495800"/>
          </a:xfrm>
          <a:prstGeom prst="donut">
            <a:avLst>
              <a:gd name="adj" fmla="val 3062"/>
            </a:avLst>
          </a:prstGeom>
          <a:gradFill flip="none" rotWithShape="1">
            <a:gsLst>
              <a:gs pos="43000">
                <a:srgbClr val="A603AB">
                  <a:alpha val="69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053E3D-6996-4C40-92AF-9C72C436F476}"/>
              </a:ext>
            </a:extLst>
          </p:cNvPr>
          <p:cNvSpPr txBox="1"/>
          <p:nvPr/>
        </p:nvSpPr>
        <p:spPr>
          <a:xfrm>
            <a:off x="-457200" y="190500"/>
            <a:ext cx="1011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সার্ক গঠনের লক্ষ্য ও উদ্দেশ্য কী?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5675AAE-2350-4014-980A-5A92FE48FE1C}"/>
              </a:ext>
            </a:extLst>
          </p:cNvPr>
          <p:cNvSpPr txBox="1"/>
          <p:nvPr/>
        </p:nvSpPr>
        <p:spPr>
          <a:xfrm>
            <a:off x="685800" y="4083903"/>
            <a:ext cx="806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সার্ক গঠনের লক্ষ্য ও উদ্দেশ্যগুলো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Down 6">
            <a:extLst>
              <a:ext uri="{FF2B5EF4-FFF2-40B4-BE49-F238E27FC236}">
                <a16:creationId xmlns="" xmlns:a16="http://schemas.microsoft.com/office/drawing/2014/main" id="{9504BAD1-3732-425C-8B27-B5AD5DA126CA}"/>
              </a:ext>
            </a:extLst>
          </p:cNvPr>
          <p:cNvSpPr/>
          <p:nvPr/>
        </p:nvSpPr>
        <p:spPr>
          <a:xfrm>
            <a:off x="4495800" y="4769703"/>
            <a:ext cx="685800" cy="830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mages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02272"/>
            <a:ext cx="4976813" cy="27458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E1044EE-31A0-4353-ABA1-E36CC3E44027}"/>
              </a:ext>
            </a:extLst>
          </p:cNvPr>
          <p:cNvSpPr txBox="1"/>
          <p:nvPr/>
        </p:nvSpPr>
        <p:spPr>
          <a:xfrm>
            <a:off x="5029200" y="4007703"/>
            <a:ext cx="365760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সদস্য দেশগুলোর সামাজিক অবস্থার দ্রুত উন্নয়ন করা।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BDBE78D-3D46-4C2E-947B-82456DB3D57D}"/>
              </a:ext>
            </a:extLst>
          </p:cNvPr>
          <p:cNvSpPr txBox="1"/>
          <p:nvPr/>
        </p:nvSpPr>
        <p:spPr>
          <a:xfrm>
            <a:off x="685800" y="596325"/>
            <a:ext cx="3124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সার্ক গঠনের লক্ষ্য ও উদ্দেশ্য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4457698" y="1066802"/>
            <a:ext cx="228603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mages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19100"/>
            <a:ext cx="3962400" cy="27474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images(1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76500"/>
            <a:ext cx="4191000" cy="27858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AE0EF3-2636-49CE-8115-CEBF8C1CCADC}"/>
              </a:ext>
            </a:extLst>
          </p:cNvPr>
          <p:cNvSpPr txBox="1"/>
          <p:nvPr/>
        </p:nvSpPr>
        <p:spPr>
          <a:xfrm>
            <a:off x="5181600" y="3924300"/>
            <a:ext cx="335614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সদস্য দেশগুলোর সাংস্কৃতিক অবস্থার দ্রুত উন্নয়ন করা।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BDBE78D-3D46-4C2E-947B-82456DB3D57D}"/>
              </a:ext>
            </a:extLst>
          </p:cNvPr>
          <p:cNvSpPr txBox="1"/>
          <p:nvPr/>
        </p:nvSpPr>
        <p:spPr>
          <a:xfrm>
            <a:off x="762000" y="948035"/>
            <a:ext cx="3124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সার্ক গঠনের লক্ষ্য ও উদ্দেশ্য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 descr="images(2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42900"/>
            <a:ext cx="39624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 descr="images(2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933700"/>
            <a:ext cx="41910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E54B5F8-100A-433D-89D6-7115C66AE138}"/>
              </a:ext>
            </a:extLst>
          </p:cNvPr>
          <p:cNvSpPr txBox="1"/>
          <p:nvPr/>
        </p:nvSpPr>
        <p:spPr>
          <a:xfrm>
            <a:off x="4953000" y="3848100"/>
            <a:ext cx="35814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সদস্য দেশগুলোর অর্থনৈতিক অবস্থার দ্রুত উন্নয়ন করা।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BDBE78D-3D46-4C2E-947B-82456DB3D57D}"/>
              </a:ext>
            </a:extLst>
          </p:cNvPr>
          <p:cNvSpPr txBox="1"/>
          <p:nvPr/>
        </p:nvSpPr>
        <p:spPr>
          <a:xfrm>
            <a:off x="457200" y="342900"/>
            <a:ext cx="3124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সার্ক গঠনের লক্ষ্য ও উদ্দেশ্য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 descr="images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09900"/>
            <a:ext cx="4191000" cy="24764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 descr="images(3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42900"/>
            <a:ext cx="4061422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 descr="images(3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876300"/>
            <a:ext cx="2819400" cy="1795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EDFC19F-050F-4324-A82A-12D18CEE2756}"/>
              </a:ext>
            </a:extLst>
          </p:cNvPr>
          <p:cNvSpPr txBox="1"/>
          <p:nvPr/>
        </p:nvSpPr>
        <p:spPr>
          <a:xfrm>
            <a:off x="4572000" y="4076700"/>
            <a:ext cx="4191582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সদস্য দেশগুলোকে বিভিন্ন বিষয়ে আত্মনির্ভরশীল হতে সাহায্য করা।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BDBE78D-3D46-4C2E-947B-82456DB3D57D}"/>
              </a:ext>
            </a:extLst>
          </p:cNvPr>
          <p:cNvSpPr txBox="1"/>
          <p:nvPr/>
        </p:nvSpPr>
        <p:spPr>
          <a:xfrm>
            <a:off x="457200" y="190500"/>
            <a:ext cx="3124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সার্ক গঠনের লক্ষ্য ও উদ্দেশ্য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images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52500"/>
            <a:ext cx="3581400" cy="22079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images(2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365" y="952500"/>
            <a:ext cx="4210878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 descr="images(3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431712"/>
            <a:ext cx="3586125" cy="20165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2F79570-89D1-42F4-804E-9EF5F85DE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77697"/>
            <a:ext cx="1789070" cy="1765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4C638DC-4A45-4857-8214-4877ED8A9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224" y="217867"/>
            <a:ext cx="1890176" cy="1725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E5848AF-AF50-402D-A8BE-FDA760C96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49" y="2857500"/>
            <a:ext cx="1703851" cy="1681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18EE8D7-AF83-480A-BAA1-1436969A4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7239000" y="3162300"/>
            <a:ext cx="1757520" cy="1700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C946891-23F3-4858-BD72-DE665DDC29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193992"/>
            <a:ext cx="1858625" cy="1749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6B23C02-7098-4C21-B951-8A9EE87583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400" y="190500"/>
            <a:ext cx="2000852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4499880B-0156-427D-9961-6083A615C84F}"/>
              </a:ext>
            </a:extLst>
          </p:cNvPr>
          <p:cNvCxnSpPr>
            <a:cxnSpLocks/>
          </p:cNvCxnSpPr>
          <p:nvPr/>
        </p:nvCxnSpPr>
        <p:spPr>
          <a:xfrm rot="10800000">
            <a:off x="1828800" y="2019300"/>
            <a:ext cx="15240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244F7793-9826-4446-97CB-A0AAC3974090}"/>
              </a:ext>
            </a:extLst>
          </p:cNvPr>
          <p:cNvCxnSpPr>
            <a:cxnSpLocks/>
          </p:cNvCxnSpPr>
          <p:nvPr/>
        </p:nvCxnSpPr>
        <p:spPr>
          <a:xfrm rot="10800000">
            <a:off x="1905000" y="3848100"/>
            <a:ext cx="1676399" cy="15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12C340BB-BB83-4884-BB2E-08C8770E82E9}"/>
              </a:ext>
            </a:extLst>
          </p:cNvPr>
          <p:cNvCxnSpPr>
            <a:cxnSpLocks/>
          </p:cNvCxnSpPr>
          <p:nvPr/>
        </p:nvCxnSpPr>
        <p:spPr>
          <a:xfrm rot="16200000" flipV="1">
            <a:off x="3390903" y="2286000"/>
            <a:ext cx="1066799" cy="3810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66647677-C369-4A8A-9F57-934727FEB73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334794" y="2400300"/>
            <a:ext cx="1066006" cy="7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62728250-04FC-40FC-9C23-D572C96CE7A0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6477000" y="1943100"/>
            <a:ext cx="1493312" cy="9230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0DBF9B63-7FFA-4404-8864-155DBF05CE07}"/>
              </a:ext>
            </a:extLst>
          </p:cNvPr>
          <p:cNvCxnSpPr>
            <a:cxnSpLocks/>
          </p:cNvCxnSpPr>
          <p:nvPr/>
        </p:nvCxnSpPr>
        <p:spPr>
          <a:xfrm>
            <a:off x="6477000" y="3924300"/>
            <a:ext cx="733380" cy="71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D955049-CE91-4698-8211-E071C9A293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857500"/>
            <a:ext cx="3333750" cy="1905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B370257-8057-4263-8887-63BD4186AFB7}"/>
              </a:ext>
            </a:extLst>
          </p:cNvPr>
          <p:cNvSpPr txBox="1"/>
          <p:nvPr/>
        </p:nvSpPr>
        <p:spPr>
          <a:xfrm>
            <a:off x="990600" y="2095500"/>
            <a:ext cx="7096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সার্ক গঠনের লক্ষ্য ও উদ্দেশ্য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E6F7496-47B3-4B93-9C88-E4FC197B48DF}"/>
              </a:ext>
            </a:extLst>
          </p:cNvPr>
          <p:cNvSpPr txBox="1"/>
          <p:nvPr/>
        </p:nvSpPr>
        <p:spPr>
          <a:xfrm>
            <a:off x="-685800" y="4838700"/>
            <a:ext cx="10474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আন্তর্জাতিক সংস্থার সাথে সহযোগীতাপূর্ণ সম্পর্ক তৈরী করার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দেশগুলোর উন্নয়ন সাধন করা।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D0B3E85-E8E4-4B78-95D4-047A2898CF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47" b="14647"/>
          <a:stretch/>
        </p:blipFill>
        <p:spPr>
          <a:xfrm>
            <a:off x="6172200" y="952501"/>
            <a:ext cx="2628361" cy="1828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1FACFE0-F976-4F35-B716-4390525BB27E}"/>
              </a:ext>
            </a:extLst>
          </p:cNvPr>
          <p:cNvSpPr txBox="1"/>
          <p:nvPr/>
        </p:nvSpPr>
        <p:spPr>
          <a:xfrm>
            <a:off x="1676400" y="5001280"/>
            <a:ext cx="6575494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দেশগুলোর মধ্যে ভ্রাতৃত্ব সৃষ্টি ও পরস্পর মিলেমিশে চলা।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BDBE78D-3D46-4C2E-947B-82456DB3D57D}"/>
              </a:ext>
            </a:extLst>
          </p:cNvPr>
          <p:cNvSpPr txBox="1"/>
          <p:nvPr/>
        </p:nvSpPr>
        <p:spPr>
          <a:xfrm>
            <a:off x="3429000" y="190500"/>
            <a:ext cx="3124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সার্ক গঠনের লক্ষ্য ও উদ্দেশ্য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images(4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52500"/>
            <a:ext cx="26670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 descr="images(4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009900"/>
            <a:ext cx="26670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 descr="images(5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952500"/>
            <a:ext cx="27432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 descr="images(4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3009900"/>
            <a:ext cx="27432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 descr="images(49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3044766"/>
            <a:ext cx="2612212" cy="17939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1D833E9-069A-4688-8432-875895D2FC40}"/>
              </a:ext>
            </a:extLst>
          </p:cNvPr>
          <p:cNvSpPr txBox="1"/>
          <p:nvPr/>
        </p:nvSpPr>
        <p:spPr>
          <a:xfrm>
            <a:off x="4927829" y="4417993"/>
            <a:ext cx="368277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সদস্য দেশগুলোর স্বাধীনতা রক্ষা ও ভৌগোলিক সীমা মেনে চলা।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="" xmlns:a16="http://schemas.microsoft.com/office/drawing/2014/main" id="{1BC87B9B-D879-494D-AFC8-D05222EE4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"/>
            <a:ext cx="4371007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8" descr="images(5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628900"/>
            <a:ext cx="41148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BDBE78D-3D46-4C2E-947B-82456DB3D57D}"/>
              </a:ext>
            </a:extLst>
          </p:cNvPr>
          <p:cNvSpPr txBox="1"/>
          <p:nvPr/>
        </p:nvSpPr>
        <p:spPr>
          <a:xfrm>
            <a:off x="457200" y="948035"/>
            <a:ext cx="31242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সার্ক গঠনের লক্ষ্য ও উদ্দেশ্য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0FE98D5-2347-4DE1-8DF8-96C6B988034D}"/>
              </a:ext>
            </a:extLst>
          </p:cNvPr>
          <p:cNvSpPr txBox="1"/>
          <p:nvPr/>
        </p:nvSpPr>
        <p:spPr>
          <a:xfrm>
            <a:off x="5181600" y="4000500"/>
            <a:ext cx="3429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 রাষ্ট্র কর্তৃক অন্য রাষ্ট্রের অভ্যন্তরীণ বিষয়ে হস্তক্ষেপ না করা।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C2055B2-EE3E-4784-8BC6-F996FBC96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700"/>
            <a:ext cx="41148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mages(5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34563"/>
            <a:ext cx="4433888" cy="24899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BDBE78D-3D46-4C2E-947B-82456DB3D57D}"/>
              </a:ext>
            </a:extLst>
          </p:cNvPr>
          <p:cNvSpPr txBox="1"/>
          <p:nvPr/>
        </p:nvSpPr>
        <p:spPr>
          <a:xfrm>
            <a:off x="457200" y="1252835"/>
            <a:ext cx="31242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সার্ক গঠনের লক্ষ্য ও উদ্দেশ্য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12FF063-C71C-40F3-80AE-35B4C04948EE}"/>
              </a:ext>
            </a:extLst>
          </p:cNvPr>
          <p:cNvSpPr txBox="1"/>
          <p:nvPr/>
        </p:nvSpPr>
        <p:spPr>
          <a:xfrm>
            <a:off x="685800" y="190500"/>
            <a:ext cx="3810000" cy="890171"/>
          </a:xfrm>
          <a:prstGeom prst="cloudCallou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48B16CD-B408-429A-874D-6748DD766505}"/>
              </a:ext>
            </a:extLst>
          </p:cNvPr>
          <p:cNvSpPr txBox="1"/>
          <p:nvPr/>
        </p:nvSpPr>
        <p:spPr>
          <a:xfrm>
            <a:off x="1905000" y="43053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সার্কের লক্ষ্য ও উদ্দেশ্যগুলো লেখ।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63E0B1-E606-4257-AED0-D9CFFA1CF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10" y="1257300"/>
            <a:ext cx="3631190" cy="243846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A618975-9378-4DAE-AC20-9E38B9917EAC}"/>
              </a:ext>
            </a:extLst>
          </p:cNvPr>
          <p:cNvSpPr/>
          <p:nvPr/>
        </p:nvSpPr>
        <p:spPr>
          <a:xfrm>
            <a:off x="5029200" y="3559195"/>
            <a:ext cx="381196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বাংলাদেশওবিশ্বপরিচয়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12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DD993C3-84F3-49B7-88FA-3B9FAC005AC5}"/>
              </a:ext>
            </a:extLst>
          </p:cNvPr>
          <p:cNvSpPr/>
          <p:nvPr/>
        </p:nvSpPr>
        <p:spPr>
          <a:xfrm>
            <a:off x="3124200" y="190500"/>
            <a:ext cx="2895600" cy="584775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প্রস্তুতকারী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3543300"/>
            <a:ext cx="3124200" cy="1600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মীরা  রোকেয়া খাতুন</a:t>
            </a:r>
          </a:p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রাঢ়িশাল সরকারি প্রাথমিক বিদ্যালয়।</a:t>
            </a:r>
          </a:p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লাখাই,হবিগঞ্জ।চ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creenshot_20190825-130224_Gall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895350"/>
            <a:ext cx="1752600" cy="2190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A8D0580-E774-4FBD-A634-92E2ACC6EBEE}"/>
              </a:ext>
            </a:extLst>
          </p:cNvPr>
          <p:cNvSpPr/>
          <p:nvPr/>
        </p:nvSpPr>
        <p:spPr>
          <a:xfrm rot="5400000">
            <a:off x="4495801" y="-1181099"/>
            <a:ext cx="76197" cy="89154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04850"/>
            <a:ext cx="2286000" cy="2000250"/>
          </a:xfrm>
          <a:prstGeom prst="rect">
            <a:avLst/>
          </a:prstGeom>
        </p:spPr>
      </p:pic>
      <p:pic>
        <p:nvPicPr>
          <p:cNvPr id="21" name="Picture 20" descr="image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799" y="3314700"/>
            <a:ext cx="533401" cy="2209800"/>
          </a:xfrm>
          <a:prstGeom prst="rect">
            <a:avLst/>
          </a:prstGeom>
        </p:spPr>
      </p:pic>
      <p:pic>
        <p:nvPicPr>
          <p:cNvPr id="25" name="Picture 2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647700"/>
            <a:ext cx="2286000" cy="200025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8BC6C-5A84-48E1-B4FC-7154AC83A967}"/>
              </a:ext>
            </a:extLst>
          </p:cNvPr>
          <p:cNvSpPr txBox="1"/>
          <p:nvPr/>
        </p:nvSpPr>
        <p:spPr>
          <a:xfrm>
            <a:off x="2590800" y="190500"/>
            <a:ext cx="3532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14900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বাংলাদেশ ও বিশ্বপরিচয় বইয়ের ৯৬ পৃষ্ঠা খুলে মনযোগ সহকারে পড়।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received_5897298985326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76300"/>
            <a:ext cx="754380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91681EF-01C0-4EA6-82E4-347D3C79F99F}"/>
              </a:ext>
            </a:extLst>
          </p:cNvPr>
          <p:cNvSpPr txBox="1"/>
          <p:nvPr/>
        </p:nvSpPr>
        <p:spPr>
          <a:xfrm>
            <a:off x="152400" y="1622350"/>
            <a:ext cx="105987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জাতিসংঘের মত দক্ষিণ এশিয়ার ৮টি দেশের সমন্বয়ে একটি স্বাধীন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উন্নয়নমুলক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সংস্থা রয়েছে। সংস্থাটির নাম কী?</a:t>
            </a:r>
          </a:p>
          <a:p>
            <a:pPr algn="l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আসিয়ান 	</a:t>
            </a:r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খ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আই সি </a:t>
            </a:r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গ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ন্যাটো 		ঘ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সার্ক </a:t>
            </a:r>
          </a:p>
          <a:p>
            <a:pPr algn="l"/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কয়টি দেশ নিয়ে সার্ক গঠিত?</a:t>
            </a:r>
          </a:p>
          <a:p>
            <a:pPr algn="l"/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ক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5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		খ 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6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 		গ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		ঘ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9 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 </a:t>
            </a:r>
          </a:p>
          <a:p>
            <a:pPr algn="l"/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সার্কের অষ্টম সদস্য দেশ কোনটি?</a:t>
            </a:r>
          </a:p>
          <a:p>
            <a:pPr algn="l"/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ক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 	</a:t>
            </a:r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 	</a:t>
            </a:r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গ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ভারত 	</a:t>
            </a:r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চীন 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DAB4C00-E9AD-4555-9798-8E1D018547D5}"/>
              </a:ext>
            </a:extLst>
          </p:cNvPr>
          <p:cNvSpPr txBox="1"/>
          <p:nvPr/>
        </p:nvSpPr>
        <p:spPr>
          <a:xfrm>
            <a:off x="76200" y="800100"/>
            <a:ext cx="5410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উত্তরটিতে (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) চিহ্ন দাও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395838F-DABA-404C-9F29-40FF2B263BF3}"/>
              </a:ext>
            </a:extLst>
          </p:cNvPr>
          <p:cNvSpPr txBox="1"/>
          <p:nvPr/>
        </p:nvSpPr>
        <p:spPr>
          <a:xfrm>
            <a:off x="7329055" y="2479238"/>
            <a:ext cx="90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364A789-2467-49D0-A9E2-A3358438A4B0}"/>
              </a:ext>
            </a:extLst>
          </p:cNvPr>
          <p:cNvSpPr txBox="1"/>
          <p:nvPr/>
        </p:nvSpPr>
        <p:spPr>
          <a:xfrm>
            <a:off x="5576455" y="3811369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10CAF2E-CACD-4D74-AA31-1845539140CD}"/>
              </a:ext>
            </a:extLst>
          </p:cNvPr>
          <p:cNvSpPr txBox="1"/>
          <p:nvPr/>
        </p:nvSpPr>
        <p:spPr>
          <a:xfrm>
            <a:off x="457200" y="51067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139125"/>
            <a:ext cx="2895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মূল্যায়নঃ মৌখিক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7D9C518-1DC7-45D6-8AAD-B55817EAF58B}"/>
              </a:ext>
            </a:extLst>
          </p:cNvPr>
          <p:cNvSpPr txBox="1"/>
          <p:nvPr/>
        </p:nvSpPr>
        <p:spPr>
          <a:xfrm>
            <a:off x="3588327" y="114300"/>
            <a:ext cx="242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464903"/>
            <a:ext cx="830580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প্রশ্নঃ বাংলাদেশের নাগরিক হিসেবে কিভাবে সার্কভুক্ত দেশ গুলোর সাথে সুসম্পর্ক রাখবে পাঁচটি বাক্যে লেখ।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hild-education20190301070511.jpg"/>
          <p:cNvPicPr>
            <a:picLocks noChangeAspect="1"/>
          </p:cNvPicPr>
          <p:nvPr/>
        </p:nvPicPr>
        <p:blipFill>
          <a:blip r:embed="rId2"/>
          <a:srcRect l="14857"/>
          <a:stretch>
            <a:fillRect/>
          </a:stretch>
        </p:blipFill>
        <p:spPr>
          <a:xfrm>
            <a:off x="2590800" y="1333500"/>
            <a:ext cx="4114800" cy="27201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005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 descr="images(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6700"/>
            <a:ext cx="8229600" cy="50310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57342" y="1866900"/>
            <a:ext cx="38100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3086100"/>
            <a:ext cx="6096000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আবার দেখা হবে , সেই পর্যন্ত ভাল থেক।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FB_IMG_1584195658944.jpg"/>
          <p:cNvPicPr>
            <a:picLocks noChangeAspect="1"/>
          </p:cNvPicPr>
          <p:nvPr/>
        </p:nvPicPr>
        <p:blipFill>
          <a:blip r:embed="rId3"/>
          <a:srcRect l="32666" t="4667" r="32667"/>
          <a:stretch>
            <a:fillRect/>
          </a:stretch>
        </p:blipFill>
        <p:spPr>
          <a:xfrm>
            <a:off x="6705600" y="0"/>
            <a:ext cx="2438400" cy="5715000"/>
          </a:xfrm>
          <a:prstGeom prst="rect">
            <a:avLst/>
          </a:prstGeom>
        </p:spPr>
      </p:pic>
      <p:pic>
        <p:nvPicPr>
          <p:cNvPr id="19" name="Picture 18" descr="FB_IMG_1584195658944.jpg"/>
          <p:cNvPicPr>
            <a:picLocks noChangeAspect="1"/>
          </p:cNvPicPr>
          <p:nvPr/>
        </p:nvPicPr>
        <p:blipFill>
          <a:blip r:embed="rId3"/>
          <a:srcRect l="32666" t="4667" r="32667"/>
          <a:stretch>
            <a:fillRect/>
          </a:stretch>
        </p:blipFill>
        <p:spPr>
          <a:xfrm>
            <a:off x="4267200" y="0"/>
            <a:ext cx="2438400" cy="5715000"/>
          </a:xfrm>
          <a:prstGeom prst="rect">
            <a:avLst/>
          </a:prstGeom>
        </p:spPr>
      </p:pic>
      <p:pic>
        <p:nvPicPr>
          <p:cNvPr id="20" name="Picture 19" descr="FB_IMG_1584195658944.jpg"/>
          <p:cNvPicPr>
            <a:picLocks noChangeAspect="1"/>
          </p:cNvPicPr>
          <p:nvPr/>
        </p:nvPicPr>
        <p:blipFill>
          <a:blip r:embed="rId3"/>
          <a:srcRect l="32666" t="4667" r="32667"/>
          <a:stretch>
            <a:fillRect/>
          </a:stretch>
        </p:blipFill>
        <p:spPr>
          <a:xfrm>
            <a:off x="1828800" y="0"/>
            <a:ext cx="2438400" cy="5715000"/>
          </a:xfrm>
          <a:prstGeom prst="rect">
            <a:avLst/>
          </a:prstGeom>
        </p:spPr>
      </p:pic>
      <p:pic>
        <p:nvPicPr>
          <p:cNvPr id="21" name="Picture 20" descr="FB_IMG_1584195658944.jpg"/>
          <p:cNvPicPr>
            <a:picLocks noChangeAspect="1"/>
          </p:cNvPicPr>
          <p:nvPr/>
        </p:nvPicPr>
        <p:blipFill>
          <a:blip r:embed="rId3"/>
          <a:srcRect l="32666" t="4667" r="32667"/>
          <a:stretch>
            <a:fillRect/>
          </a:stretch>
        </p:blipFill>
        <p:spPr>
          <a:xfrm>
            <a:off x="-228600" y="0"/>
            <a:ext cx="24384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4CE3286-5CFC-4E35-816E-856BC15262D6}"/>
              </a:ext>
            </a:extLst>
          </p:cNvPr>
          <p:cNvSpPr txBox="1"/>
          <p:nvPr/>
        </p:nvSpPr>
        <p:spPr>
          <a:xfrm>
            <a:off x="2667000" y="419100"/>
            <a:ext cx="4339988" cy="58477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630E1B1-5FAA-4691-8633-EACB5CA6ECED}"/>
              </a:ext>
            </a:extLst>
          </p:cNvPr>
          <p:cNvSpPr txBox="1"/>
          <p:nvPr/>
        </p:nvSpPr>
        <p:spPr>
          <a:xfrm>
            <a:off x="1600200" y="3162300"/>
            <a:ext cx="6018662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দেখে আমরা কী বুঝতে পারলাম?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2B5229-0D2E-4D86-B1CF-641C50B68A26}"/>
              </a:ext>
            </a:extLst>
          </p:cNvPr>
          <p:cNvSpPr txBox="1"/>
          <p:nvPr/>
        </p:nvSpPr>
        <p:spPr>
          <a:xfrm>
            <a:off x="2514600" y="4024729"/>
            <a:ext cx="4724400" cy="890171"/>
          </a:xfrm>
          <a:prstGeom prst="cloud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সার্ক সম্মেলন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35400" y="1790700"/>
          <a:ext cx="1473200" cy="685800"/>
        </p:xfrm>
        <a:graphic>
          <a:graphicData uri="http://schemas.openxmlformats.org/presentationml/2006/ole">
            <p:oleObj spid="_x0000_s1027" name="Packager Shell Object" showAsIcon="1" r:id="rId3" imgW="1473480" imgH="685800" progId="Package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9ECCE81-1F13-42A7-9910-FAA8E4EC9B28}"/>
              </a:ext>
            </a:extLst>
          </p:cNvPr>
          <p:cNvSpPr txBox="1"/>
          <p:nvPr/>
        </p:nvSpPr>
        <p:spPr>
          <a:xfrm>
            <a:off x="2743200" y="4076700"/>
            <a:ext cx="3615133" cy="919401"/>
          </a:xfrm>
          <a:prstGeom prst="flowChartAlternateProcess">
            <a:avLst/>
          </a:prstGeom>
          <a:noFill/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181100"/>
            <a:ext cx="8305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তোমরা কি বুঝতে পারছ , আমাদের আজকের পাঠের বিষয় কী হতে পারে?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324100"/>
            <a:ext cx="3657600" cy="796469"/>
          </a:xfrm>
          <a:prstGeom prst="cloudCallout">
            <a:avLst>
              <a:gd name="adj1" fmla="val -15661"/>
              <a:gd name="adj2" fmla="val 111986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372130"/>
            <a:ext cx="2438400" cy="796469"/>
          </a:xfrm>
          <a:prstGeom prst="cloudCallou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59133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-----------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D85CA1B-ED1F-40F4-AB4C-3412021761B2}"/>
              </a:ext>
            </a:extLst>
          </p:cNvPr>
          <p:cNvSpPr txBox="1"/>
          <p:nvPr/>
        </p:nvSpPr>
        <p:spPr>
          <a:xfrm>
            <a:off x="2078182" y="2781300"/>
            <a:ext cx="9047018" cy="13849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 । সার্ক এর সদস্য রাষ্ট্রগুলোর নাম উল্লেখ করতে পারবে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 । সার্ক গঠনের লক্ষ্যও উদ্দেশ্য বলতে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mages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76385" y="2652714"/>
            <a:ext cx="381001" cy="790571"/>
          </a:xfrm>
          <a:prstGeom prst="rect">
            <a:avLst/>
          </a:prstGeom>
        </p:spPr>
      </p:pic>
      <p:pic>
        <p:nvPicPr>
          <p:cNvPr id="7" name="Picture 6" descr="images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76385" y="3490914"/>
            <a:ext cx="381001" cy="7905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6512331-478A-40C0-AECF-3FDF99BA3623}"/>
              </a:ext>
            </a:extLst>
          </p:cNvPr>
          <p:cNvSpPr txBox="1"/>
          <p:nvPr/>
        </p:nvSpPr>
        <p:spPr>
          <a:xfrm>
            <a:off x="2895600" y="353080"/>
            <a:ext cx="38862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কী?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84539902_627163264717852_165042268478740889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177290"/>
            <a:ext cx="3124200" cy="3436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352800" y="4914900"/>
            <a:ext cx="3048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এটা হলো সার্কের লগো।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11049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সার্ক কী?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1638300"/>
            <a:ext cx="25908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সার্ক - এর পূর্ণরূপ হলো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দক্ষিণ এশীয় আঞ্চলিক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সহযোগিতা সংস্থা।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31623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এশিয়া মহাদেশের সাতটি দেশ নিয়ে ১৯৮৫ সালের ডিসেম্বর মাসে সার্ক গঠিত হয়। পরবর্তীতে ২০০৭ সালে আফগানিস্তান যুক্ত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1485900"/>
            <a:ext cx="1981200" cy="378565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ইংরেজিতে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SAARC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এর পূর্ণরূপ হলোঃ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South Asian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Association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For 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Regional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Coperation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6" grpId="0"/>
      <p:bldP spid="17" grpId="0" animBg="1"/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89E99C4-7F16-4999-8EE7-B76EB3D4CB50}"/>
              </a:ext>
            </a:extLst>
          </p:cNvPr>
          <p:cNvSpPr txBox="1"/>
          <p:nvPr/>
        </p:nvSpPr>
        <p:spPr>
          <a:xfrm>
            <a:off x="4800600" y="419100"/>
            <a:ext cx="3186545" cy="983873"/>
          </a:xfrm>
          <a:prstGeom prst="cloudCallou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CF2A8D5-BC96-44F6-AAB5-E4298B003D17}"/>
              </a:ext>
            </a:extLst>
          </p:cNvPr>
          <p:cNvSpPr txBox="1"/>
          <p:nvPr/>
        </p:nvSpPr>
        <p:spPr>
          <a:xfrm>
            <a:off x="1884217" y="4189393"/>
            <a:ext cx="6269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সার্কের পুরো নাম কী?</a:t>
            </a:r>
          </a:p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সালে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সার্ক গঠিত?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mages(3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872" y="1485900"/>
            <a:ext cx="3157728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30E8B9D-4C55-4167-9CE6-727A98020F49}"/>
              </a:ext>
            </a:extLst>
          </p:cNvPr>
          <p:cNvSpPr txBox="1"/>
          <p:nvPr/>
        </p:nvSpPr>
        <p:spPr>
          <a:xfrm>
            <a:off x="-58607" y="124480"/>
            <a:ext cx="8974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দক্ষিণ এশিয়ার কোন কোন দেশ নিয়ে সার্ক গঠিত?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F9A4615-751D-4E50-8374-376AA5B59303}"/>
              </a:ext>
            </a:extLst>
          </p:cNvPr>
          <p:cNvSpPr txBox="1"/>
          <p:nvPr/>
        </p:nvSpPr>
        <p:spPr>
          <a:xfrm>
            <a:off x="6019800" y="1790700"/>
            <a:ext cx="1248265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5AABCEB-3162-43A0-89F0-5FC97704C28B}"/>
              </a:ext>
            </a:extLst>
          </p:cNvPr>
          <p:cNvSpPr txBox="1"/>
          <p:nvPr/>
        </p:nvSpPr>
        <p:spPr>
          <a:xfrm>
            <a:off x="1752600" y="1790700"/>
            <a:ext cx="1248264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2846EEC-17B5-4711-A74C-ED6499C68FC2}"/>
              </a:ext>
            </a:extLst>
          </p:cNvPr>
          <p:cNvSpPr txBox="1"/>
          <p:nvPr/>
        </p:nvSpPr>
        <p:spPr>
          <a:xfrm>
            <a:off x="5105400" y="5295900"/>
            <a:ext cx="1219200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8641A56-49B5-4E14-828F-4168CA1530BC}"/>
              </a:ext>
            </a:extLst>
          </p:cNvPr>
          <p:cNvSpPr txBox="1"/>
          <p:nvPr/>
        </p:nvSpPr>
        <p:spPr>
          <a:xfrm>
            <a:off x="2362200" y="5352990"/>
            <a:ext cx="1219199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নেপাল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DD5989A-97E5-4CC9-ADDE-FBF725A89901}"/>
              </a:ext>
            </a:extLst>
          </p:cNvPr>
          <p:cNvSpPr txBox="1"/>
          <p:nvPr/>
        </p:nvSpPr>
        <p:spPr>
          <a:xfrm>
            <a:off x="3810000" y="1771590"/>
            <a:ext cx="1219200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ভুটান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AB44806-2A55-4063-84F8-332B5F8BC4F0}"/>
              </a:ext>
            </a:extLst>
          </p:cNvPr>
          <p:cNvSpPr txBox="1"/>
          <p:nvPr/>
        </p:nvSpPr>
        <p:spPr>
          <a:xfrm>
            <a:off x="3962400" y="3543300"/>
            <a:ext cx="1219200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শ্রীলংকা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40FDFFE-4623-43CD-A645-EC759D7ABADC}"/>
              </a:ext>
            </a:extLst>
          </p:cNvPr>
          <p:cNvSpPr txBox="1"/>
          <p:nvPr/>
        </p:nvSpPr>
        <p:spPr>
          <a:xfrm>
            <a:off x="1828800" y="3524190"/>
            <a:ext cx="1219200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মালদ্বীপ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5B8488B-2B50-45C0-A154-22D012DF808A}"/>
              </a:ext>
            </a:extLst>
          </p:cNvPr>
          <p:cNvSpPr txBox="1"/>
          <p:nvPr/>
        </p:nvSpPr>
        <p:spPr>
          <a:xfrm>
            <a:off x="5943600" y="3524190"/>
            <a:ext cx="1447800" cy="4001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images(5).jpg"/>
          <p:cNvPicPr>
            <a:picLocks noChangeAspect="1"/>
          </p:cNvPicPr>
          <p:nvPr/>
        </p:nvPicPr>
        <p:blipFill>
          <a:blip r:embed="rId2"/>
          <a:srcRect l="76489" t="31733" b="34864"/>
          <a:stretch>
            <a:fillRect/>
          </a:stretch>
        </p:blipFill>
        <p:spPr>
          <a:xfrm>
            <a:off x="5029200" y="3848100"/>
            <a:ext cx="1428750" cy="1524000"/>
          </a:xfrm>
          <a:prstGeom prst="rect">
            <a:avLst/>
          </a:prstGeom>
        </p:spPr>
      </p:pic>
      <p:pic>
        <p:nvPicPr>
          <p:cNvPr id="36" name="Picture 35" descr="images(5).jpg"/>
          <p:cNvPicPr>
            <a:picLocks noChangeAspect="1"/>
          </p:cNvPicPr>
          <p:nvPr/>
        </p:nvPicPr>
        <p:blipFill>
          <a:blip r:embed="rId2"/>
          <a:srcRect t="67641"/>
          <a:stretch>
            <a:fillRect/>
          </a:stretch>
        </p:blipFill>
        <p:spPr>
          <a:xfrm>
            <a:off x="1543050" y="2095500"/>
            <a:ext cx="6076950" cy="1476375"/>
          </a:xfrm>
          <a:prstGeom prst="rect">
            <a:avLst/>
          </a:prstGeom>
        </p:spPr>
      </p:pic>
      <p:pic>
        <p:nvPicPr>
          <p:cNvPr id="37" name="Picture 36" descr="images(5).jpg"/>
          <p:cNvPicPr>
            <a:picLocks noChangeAspect="1"/>
          </p:cNvPicPr>
          <p:nvPr/>
        </p:nvPicPr>
        <p:blipFill>
          <a:blip r:embed="rId2"/>
          <a:srcRect b="70981"/>
          <a:stretch>
            <a:fillRect/>
          </a:stretch>
        </p:blipFill>
        <p:spPr>
          <a:xfrm>
            <a:off x="1524000" y="552390"/>
            <a:ext cx="6076950" cy="1323975"/>
          </a:xfrm>
          <a:prstGeom prst="rect">
            <a:avLst/>
          </a:prstGeom>
        </p:spPr>
      </p:pic>
      <p:pic>
        <p:nvPicPr>
          <p:cNvPr id="38" name="Picture 37" descr="images(5).jpg"/>
          <p:cNvPicPr>
            <a:picLocks noChangeAspect="1"/>
          </p:cNvPicPr>
          <p:nvPr/>
        </p:nvPicPr>
        <p:blipFill>
          <a:blip r:embed="rId2"/>
          <a:srcRect t="31524" r="68652" b="35908"/>
          <a:stretch>
            <a:fillRect/>
          </a:stretch>
        </p:blipFill>
        <p:spPr>
          <a:xfrm>
            <a:off x="2286000" y="3924300"/>
            <a:ext cx="1905000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190500"/>
            <a:ext cx="2743200" cy="796469"/>
          </a:xfrm>
          <a:prstGeom prst="cloudCallou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915BFD1-BC74-411F-8F12-D50695EB1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69725"/>
            <a:ext cx="3352800" cy="24174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6257EC-835F-4A4B-941F-125CAC122550}"/>
              </a:ext>
            </a:extLst>
          </p:cNvPr>
          <p:cNvSpPr txBox="1"/>
          <p:nvPr/>
        </p:nvSpPr>
        <p:spPr>
          <a:xfrm>
            <a:off x="1925780" y="4152900"/>
            <a:ext cx="6380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দেশ নিয়ে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সার্ক গঠিত হয়?</a:t>
            </a:r>
          </a:p>
          <a:p>
            <a:pPr algn="l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২। সার্ক ভুক্ত সদস্য দেশগুলোর নাম কী কী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434</Words>
  <Application>Microsoft Office PowerPoint</Application>
  <PresentationFormat>On-screen Show (16:10)</PresentationFormat>
  <Paragraphs>91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Win7</cp:lastModifiedBy>
  <cp:revision>45</cp:revision>
  <dcterms:created xsi:type="dcterms:W3CDTF">2020-01-12T13:11:28Z</dcterms:created>
  <dcterms:modified xsi:type="dcterms:W3CDTF">2020-04-23T04:08:50Z</dcterms:modified>
</cp:coreProperties>
</file>