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561"/>
    <a:srgbClr val="137B4C"/>
    <a:srgbClr val="AEBB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9802E-3629-4477-870A-E7B4208F635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5AB30D-0FB6-4844-9B4C-ABD271EFCD5C}">
      <dgm:prSet phldrT="[Text]" custT="1"/>
      <dgm:spPr>
        <a:solidFill>
          <a:srgbClr val="00B050"/>
        </a:solidFill>
        <a:ln w="3175"/>
      </dgm:spPr>
      <dgm:t>
        <a:bodyPr/>
        <a:lstStyle/>
        <a:p>
          <a:r>
            <a:rPr lang="bn-BD" sz="4000" b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পরাগায়ন</a:t>
          </a:r>
          <a:endParaRPr lang="en-US" sz="4000" b="1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b="1" smtClean="0">
              <a:solidFill>
                <a:schemeClr val="bg1"/>
              </a:solidFill>
            </a:rPr>
            <a:t>(Pollination)</a:t>
          </a:r>
          <a:endParaRPr lang="en-US" sz="4000" b="1" dirty="0">
            <a:solidFill>
              <a:schemeClr val="bg1"/>
            </a:solidFill>
          </a:endParaRPr>
        </a:p>
      </dgm:t>
    </dgm:pt>
    <dgm:pt modelId="{F4B5A8E5-1982-4E8C-8D11-CC4E8537778E}" type="parTrans" cxnId="{3B2D549A-2922-4E39-B271-75F0C896BEA1}">
      <dgm:prSet/>
      <dgm:spPr/>
      <dgm:t>
        <a:bodyPr/>
        <a:lstStyle/>
        <a:p>
          <a:endParaRPr lang="en-US"/>
        </a:p>
      </dgm:t>
    </dgm:pt>
    <dgm:pt modelId="{0DF5317B-7E01-47F4-842F-BBF530A3121E}" type="sibTrans" cxnId="{3B2D549A-2922-4E39-B271-75F0C896BEA1}">
      <dgm:prSet/>
      <dgm:spPr/>
      <dgm:t>
        <a:bodyPr/>
        <a:lstStyle/>
        <a:p>
          <a:endParaRPr lang="en-US"/>
        </a:p>
      </dgm:t>
    </dgm:pt>
    <dgm:pt modelId="{047FD5AA-7BFA-4C3B-BED8-71A87D8CE30D}">
      <dgm:prSet phldrT="[Text]" custT="1"/>
      <dgm:spPr>
        <a:solidFill>
          <a:srgbClr val="00B050"/>
        </a:solidFill>
        <a:ln w="3175"/>
      </dgm:spPr>
      <dgm:t>
        <a:bodyPr/>
        <a:lstStyle/>
        <a:p>
          <a:pPr rtl="0"/>
          <a:r>
            <a:rPr lang="bn-BD" sz="4000" b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স্ব-পরাগায়ন</a:t>
          </a:r>
          <a:endParaRPr lang="en-US" sz="4000" b="1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rtl="0"/>
          <a:r>
            <a:rPr lang="en-US" sz="4000" b="1" smtClean="0">
              <a:solidFill>
                <a:schemeClr val="bg1"/>
              </a:solidFill>
            </a:rPr>
            <a:t>(Self-Pollination)</a:t>
          </a:r>
          <a:endParaRPr lang="en-US" sz="40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EFCF43-A7FF-449C-A0E2-0005B6728F67}" type="parTrans" cxnId="{303EAA55-FC10-4E05-A65F-96126AE387C8}">
      <dgm:prSet/>
      <dgm:spPr/>
      <dgm:t>
        <a:bodyPr/>
        <a:lstStyle/>
        <a:p>
          <a:endParaRPr lang="en-US"/>
        </a:p>
      </dgm:t>
    </dgm:pt>
    <dgm:pt modelId="{A5C98289-17B9-497E-A144-C896859EE3D2}" type="sibTrans" cxnId="{303EAA55-FC10-4E05-A65F-96126AE387C8}">
      <dgm:prSet/>
      <dgm:spPr/>
      <dgm:t>
        <a:bodyPr/>
        <a:lstStyle/>
        <a:p>
          <a:endParaRPr lang="en-US"/>
        </a:p>
      </dgm:t>
    </dgm:pt>
    <dgm:pt modelId="{EEE64B7C-3AFF-46A0-9AD7-C4B8DC77A37C}">
      <dgm:prSet phldrT="[Text]" custT="1"/>
      <dgm:spPr>
        <a:solidFill>
          <a:srgbClr val="00B050"/>
        </a:solidFill>
        <a:ln w="3175"/>
      </dgm:spPr>
      <dgm:t>
        <a:bodyPr/>
        <a:lstStyle/>
        <a:p>
          <a:pPr rtl="0"/>
          <a:r>
            <a:rPr lang="bn-BD" sz="4000" b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পর-পরাগায়ন</a:t>
          </a:r>
          <a:endParaRPr lang="en-US" sz="4000" b="1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rtl="0"/>
          <a:r>
            <a:rPr lang="en-US" sz="4000" b="1" smtClean="0">
              <a:solidFill>
                <a:schemeClr val="bg1"/>
              </a:solidFill>
            </a:rPr>
            <a:t>(Cross-Pollination)</a:t>
          </a:r>
          <a:endParaRPr lang="en-US" sz="40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B14300-AF7A-4DC4-92E0-BE1696217F08}" type="parTrans" cxnId="{6B5FCBA7-B2DA-4FD7-B0E8-63B11B84DEE6}">
      <dgm:prSet/>
      <dgm:spPr/>
      <dgm:t>
        <a:bodyPr/>
        <a:lstStyle/>
        <a:p>
          <a:endParaRPr lang="en-US"/>
        </a:p>
      </dgm:t>
    </dgm:pt>
    <dgm:pt modelId="{E07B6BDF-00B0-45C9-A869-5F7691C6E81A}" type="sibTrans" cxnId="{6B5FCBA7-B2DA-4FD7-B0E8-63B11B84DEE6}">
      <dgm:prSet/>
      <dgm:spPr/>
      <dgm:t>
        <a:bodyPr/>
        <a:lstStyle/>
        <a:p>
          <a:endParaRPr lang="en-US"/>
        </a:p>
      </dgm:t>
    </dgm:pt>
    <dgm:pt modelId="{96B3194D-7934-457A-B74E-79A38289B7EA}" type="pres">
      <dgm:prSet presAssocID="{D209802E-3629-4477-870A-E7B4208F63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970EB3-03DE-48A8-91FB-A73EC488604D}" type="pres">
      <dgm:prSet presAssocID="{B35AB30D-0FB6-4844-9B4C-ABD271EFCD5C}" presName="hierRoot1" presStyleCnt="0">
        <dgm:presLayoutVars>
          <dgm:hierBranch val="init"/>
        </dgm:presLayoutVars>
      </dgm:prSet>
      <dgm:spPr/>
    </dgm:pt>
    <dgm:pt modelId="{D3249E7C-C4C3-4A5A-9058-A59246A473D8}" type="pres">
      <dgm:prSet presAssocID="{B35AB30D-0FB6-4844-9B4C-ABD271EFCD5C}" presName="rootComposite1" presStyleCnt="0"/>
      <dgm:spPr/>
    </dgm:pt>
    <dgm:pt modelId="{9EC58691-C36B-4DEC-ABA9-0037CC5B11C7}" type="pres">
      <dgm:prSet presAssocID="{B35AB30D-0FB6-4844-9B4C-ABD271EFCD5C}" presName="rootText1" presStyleLbl="node0" presStyleIdx="0" presStyleCnt="1" custLinFactNeighborX="-1058" custLinFactNeighborY="-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94145F-D751-417F-9C85-8846324ED601}" type="pres">
      <dgm:prSet presAssocID="{B35AB30D-0FB6-4844-9B4C-ABD271EFCD5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6B2EFDA-1696-434C-97A2-6288DDBD9022}" type="pres">
      <dgm:prSet presAssocID="{B35AB30D-0FB6-4844-9B4C-ABD271EFCD5C}" presName="hierChild2" presStyleCnt="0"/>
      <dgm:spPr/>
    </dgm:pt>
    <dgm:pt modelId="{FAA30B9B-B510-4861-A61E-5F4495FD524B}" type="pres">
      <dgm:prSet presAssocID="{7DEFCF43-A7FF-449C-A0E2-0005B6728F6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E7631FC-9464-4A63-9271-073981A15AA6}" type="pres">
      <dgm:prSet presAssocID="{047FD5AA-7BFA-4C3B-BED8-71A87D8CE30D}" presName="hierRoot2" presStyleCnt="0">
        <dgm:presLayoutVars>
          <dgm:hierBranch val="init"/>
        </dgm:presLayoutVars>
      </dgm:prSet>
      <dgm:spPr/>
    </dgm:pt>
    <dgm:pt modelId="{6391EE99-35D5-4D49-B896-A19C6393C0A9}" type="pres">
      <dgm:prSet presAssocID="{047FD5AA-7BFA-4C3B-BED8-71A87D8CE30D}" presName="rootComposite" presStyleCnt="0"/>
      <dgm:spPr/>
    </dgm:pt>
    <dgm:pt modelId="{C9EE6DAB-10EE-4A85-A500-E25760021E5B}" type="pres">
      <dgm:prSet presAssocID="{047FD5AA-7BFA-4C3B-BED8-71A87D8CE30D}" presName="rootText" presStyleLbl="node2" presStyleIdx="0" presStyleCnt="2" custLinFactNeighborX="29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94921D-C97C-4409-8870-A48D9C78DF4B}" type="pres">
      <dgm:prSet presAssocID="{047FD5AA-7BFA-4C3B-BED8-71A87D8CE30D}" presName="rootConnector" presStyleLbl="node2" presStyleIdx="0" presStyleCnt="2"/>
      <dgm:spPr/>
      <dgm:t>
        <a:bodyPr/>
        <a:lstStyle/>
        <a:p>
          <a:endParaRPr lang="en-US"/>
        </a:p>
      </dgm:t>
    </dgm:pt>
    <dgm:pt modelId="{EDE3BDF1-AF89-4DCB-A82F-ED864C44782D}" type="pres">
      <dgm:prSet presAssocID="{047FD5AA-7BFA-4C3B-BED8-71A87D8CE30D}" presName="hierChild4" presStyleCnt="0"/>
      <dgm:spPr/>
    </dgm:pt>
    <dgm:pt modelId="{FE28675F-6159-4C61-BB06-204D11FED2F0}" type="pres">
      <dgm:prSet presAssocID="{047FD5AA-7BFA-4C3B-BED8-71A87D8CE30D}" presName="hierChild5" presStyleCnt="0"/>
      <dgm:spPr/>
    </dgm:pt>
    <dgm:pt modelId="{9C2C345F-3E64-4381-96FB-6181A79C1E0C}" type="pres">
      <dgm:prSet presAssocID="{15B14300-AF7A-4DC4-92E0-BE1696217F0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0F8BA83-071C-4C0C-BCA5-7BF50DD626E4}" type="pres">
      <dgm:prSet presAssocID="{EEE64B7C-3AFF-46A0-9AD7-C4B8DC77A37C}" presName="hierRoot2" presStyleCnt="0">
        <dgm:presLayoutVars>
          <dgm:hierBranch val="init"/>
        </dgm:presLayoutVars>
      </dgm:prSet>
      <dgm:spPr/>
    </dgm:pt>
    <dgm:pt modelId="{32E40DDE-9928-403B-AFC2-666E7C5308DD}" type="pres">
      <dgm:prSet presAssocID="{EEE64B7C-3AFF-46A0-9AD7-C4B8DC77A37C}" presName="rootComposite" presStyleCnt="0"/>
      <dgm:spPr/>
    </dgm:pt>
    <dgm:pt modelId="{9677BBD6-AA91-4930-916A-D44CF8645C85}" type="pres">
      <dgm:prSet presAssocID="{EEE64B7C-3AFF-46A0-9AD7-C4B8DC77A37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118A50-6E2E-4824-A19F-9E8E7DC56951}" type="pres">
      <dgm:prSet presAssocID="{EEE64B7C-3AFF-46A0-9AD7-C4B8DC77A37C}" presName="rootConnector" presStyleLbl="node2" presStyleIdx="1" presStyleCnt="2"/>
      <dgm:spPr/>
      <dgm:t>
        <a:bodyPr/>
        <a:lstStyle/>
        <a:p>
          <a:endParaRPr lang="en-US"/>
        </a:p>
      </dgm:t>
    </dgm:pt>
    <dgm:pt modelId="{EACE71BF-58FC-480B-A6BC-920EC0BEE2B2}" type="pres">
      <dgm:prSet presAssocID="{EEE64B7C-3AFF-46A0-9AD7-C4B8DC77A37C}" presName="hierChild4" presStyleCnt="0"/>
      <dgm:spPr/>
    </dgm:pt>
    <dgm:pt modelId="{D3D7F88A-D532-4C43-A2D8-27610939C031}" type="pres">
      <dgm:prSet presAssocID="{EEE64B7C-3AFF-46A0-9AD7-C4B8DC77A37C}" presName="hierChild5" presStyleCnt="0"/>
      <dgm:spPr/>
    </dgm:pt>
    <dgm:pt modelId="{8E96A590-7698-479C-AB14-F0F06AE2CC72}" type="pres">
      <dgm:prSet presAssocID="{B35AB30D-0FB6-4844-9B4C-ABD271EFCD5C}" presName="hierChild3" presStyleCnt="0"/>
      <dgm:spPr/>
    </dgm:pt>
  </dgm:ptLst>
  <dgm:cxnLst>
    <dgm:cxn modelId="{8C24E332-63AA-4C67-807E-A8D72213CCCA}" type="presOf" srcId="{B35AB30D-0FB6-4844-9B4C-ABD271EFCD5C}" destId="{3594145F-D751-417F-9C85-8846324ED601}" srcOrd="1" destOrd="0" presId="urn:microsoft.com/office/officeart/2005/8/layout/orgChart1"/>
    <dgm:cxn modelId="{3B2D549A-2922-4E39-B271-75F0C896BEA1}" srcId="{D209802E-3629-4477-870A-E7B4208F635A}" destId="{B35AB30D-0FB6-4844-9B4C-ABD271EFCD5C}" srcOrd="0" destOrd="0" parTransId="{F4B5A8E5-1982-4E8C-8D11-CC4E8537778E}" sibTransId="{0DF5317B-7E01-47F4-842F-BBF530A3121E}"/>
    <dgm:cxn modelId="{6B5FCBA7-B2DA-4FD7-B0E8-63B11B84DEE6}" srcId="{B35AB30D-0FB6-4844-9B4C-ABD271EFCD5C}" destId="{EEE64B7C-3AFF-46A0-9AD7-C4B8DC77A37C}" srcOrd="1" destOrd="0" parTransId="{15B14300-AF7A-4DC4-92E0-BE1696217F08}" sibTransId="{E07B6BDF-00B0-45C9-A869-5F7691C6E81A}"/>
    <dgm:cxn modelId="{9C2CEAC6-37BB-4302-98CB-4942885462EE}" type="presOf" srcId="{047FD5AA-7BFA-4C3B-BED8-71A87D8CE30D}" destId="{C9EE6DAB-10EE-4A85-A500-E25760021E5B}" srcOrd="0" destOrd="0" presId="urn:microsoft.com/office/officeart/2005/8/layout/orgChart1"/>
    <dgm:cxn modelId="{40C79FA3-3746-41AD-819A-E8D9ECE4C04B}" type="presOf" srcId="{EEE64B7C-3AFF-46A0-9AD7-C4B8DC77A37C}" destId="{D8118A50-6E2E-4824-A19F-9E8E7DC56951}" srcOrd="1" destOrd="0" presId="urn:microsoft.com/office/officeart/2005/8/layout/orgChart1"/>
    <dgm:cxn modelId="{303EAA55-FC10-4E05-A65F-96126AE387C8}" srcId="{B35AB30D-0FB6-4844-9B4C-ABD271EFCD5C}" destId="{047FD5AA-7BFA-4C3B-BED8-71A87D8CE30D}" srcOrd="0" destOrd="0" parTransId="{7DEFCF43-A7FF-449C-A0E2-0005B6728F67}" sibTransId="{A5C98289-17B9-497E-A144-C896859EE3D2}"/>
    <dgm:cxn modelId="{85D6C118-70D3-45CC-8669-0C08A3E8788B}" type="presOf" srcId="{15B14300-AF7A-4DC4-92E0-BE1696217F08}" destId="{9C2C345F-3E64-4381-96FB-6181A79C1E0C}" srcOrd="0" destOrd="0" presId="urn:microsoft.com/office/officeart/2005/8/layout/orgChart1"/>
    <dgm:cxn modelId="{22AB7AE0-4AFC-4078-9943-BDEBEB5319D8}" type="presOf" srcId="{B35AB30D-0FB6-4844-9B4C-ABD271EFCD5C}" destId="{9EC58691-C36B-4DEC-ABA9-0037CC5B11C7}" srcOrd="0" destOrd="0" presId="urn:microsoft.com/office/officeart/2005/8/layout/orgChart1"/>
    <dgm:cxn modelId="{0A4DAD98-7544-4179-9F45-8D1ED08C1345}" type="presOf" srcId="{047FD5AA-7BFA-4C3B-BED8-71A87D8CE30D}" destId="{7D94921D-C97C-4409-8870-A48D9C78DF4B}" srcOrd="1" destOrd="0" presId="urn:microsoft.com/office/officeart/2005/8/layout/orgChart1"/>
    <dgm:cxn modelId="{18E64286-9196-4F97-A450-20A8CA7E78BE}" type="presOf" srcId="{EEE64B7C-3AFF-46A0-9AD7-C4B8DC77A37C}" destId="{9677BBD6-AA91-4930-916A-D44CF8645C85}" srcOrd="0" destOrd="0" presId="urn:microsoft.com/office/officeart/2005/8/layout/orgChart1"/>
    <dgm:cxn modelId="{E3D7330E-1AF2-4C4E-8581-2F39DF147C90}" type="presOf" srcId="{7DEFCF43-A7FF-449C-A0E2-0005B6728F67}" destId="{FAA30B9B-B510-4861-A61E-5F4495FD524B}" srcOrd="0" destOrd="0" presId="urn:microsoft.com/office/officeart/2005/8/layout/orgChart1"/>
    <dgm:cxn modelId="{E9C4944E-AC15-48EF-A47C-72D4C239E8DF}" type="presOf" srcId="{D209802E-3629-4477-870A-E7B4208F635A}" destId="{96B3194D-7934-457A-B74E-79A38289B7EA}" srcOrd="0" destOrd="0" presId="urn:microsoft.com/office/officeart/2005/8/layout/orgChart1"/>
    <dgm:cxn modelId="{5CDEF0CA-8A7D-4E37-A2CD-96542BC34ED9}" type="presParOf" srcId="{96B3194D-7934-457A-B74E-79A38289B7EA}" destId="{99970EB3-03DE-48A8-91FB-A73EC488604D}" srcOrd="0" destOrd="0" presId="urn:microsoft.com/office/officeart/2005/8/layout/orgChart1"/>
    <dgm:cxn modelId="{18A26957-FD84-4840-8D9F-459902971218}" type="presParOf" srcId="{99970EB3-03DE-48A8-91FB-A73EC488604D}" destId="{D3249E7C-C4C3-4A5A-9058-A59246A473D8}" srcOrd="0" destOrd="0" presId="urn:microsoft.com/office/officeart/2005/8/layout/orgChart1"/>
    <dgm:cxn modelId="{D38DC7C3-DCDE-474B-A00E-1746C3FC94C8}" type="presParOf" srcId="{D3249E7C-C4C3-4A5A-9058-A59246A473D8}" destId="{9EC58691-C36B-4DEC-ABA9-0037CC5B11C7}" srcOrd="0" destOrd="0" presId="urn:microsoft.com/office/officeart/2005/8/layout/orgChart1"/>
    <dgm:cxn modelId="{B7C2E4C8-18B4-4D59-BBF9-4559F39DD50D}" type="presParOf" srcId="{D3249E7C-C4C3-4A5A-9058-A59246A473D8}" destId="{3594145F-D751-417F-9C85-8846324ED601}" srcOrd="1" destOrd="0" presId="urn:microsoft.com/office/officeart/2005/8/layout/orgChart1"/>
    <dgm:cxn modelId="{C6CBCB89-D87A-4BC8-9A0D-3AE998989193}" type="presParOf" srcId="{99970EB3-03DE-48A8-91FB-A73EC488604D}" destId="{C6B2EFDA-1696-434C-97A2-6288DDBD9022}" srcOrd="1" destOrd="0" presId="urn:microsoft.com/office/officeart/2005/8/layout/orgChart1"/>
    <dgm:cxn modelId="{5B8D74E2-4EB8-49A0-929E-21E9CBC533E9}" type="presParOf" srcId="{C6B2EFDA-1696-434C-97A2-6288DDBD9022}" destId="{FAA30B9B-B510-4861-A61E-5F4495FD524B}" srcOrd="0" destOrd="0" presId="urn:microsoft.com/office/officeart/2005/8/layout/orgChart1"/>
    <dgm:cxn modelId="{C5FE8A65-DC18-433A-8402-48698E60651D}" type="presParOf" srcId="{C6B2EFDA-1696-434C-97A2-6288DDBD9022}" destId="{6E7631FC-9464-4A63-9271-073981A15AA6}" srcOrd="1" destOrd="0" presId="urn:microsoft.com/office/officeart/2005/8/layout/orgChart1"/>
    <dgm:cxn modelId="{E6B351DF-A786-4EBA-9199-7B60010E99B4}" type="presParOf" srcId="{6E7631FC-9464-4A63-9271-073981A15AA6}" destId="{6391EE99-35D5-4D49-B896-A19C6393C0A9}" srcOrd="0" destOrd="0" presId="urn:microsoft.com/office/officeart/2005/8/layout/orgChart1"/>
    <dgm:cxn modelId="{8E0EC80D-77BC-49E4-A950-08D13DA1EB1D}" type="presParOf" srcId="{6391EE99-35D5-4D49-B896-A19C6393C0A9}" destId="{C9EE6DAB-10EE-4A85-A500-E25760021E5B}" srcOrd="0" destOrd="0" presId="urn:microsoft.com/office/officeart/2005/8/layout/orgChart1"/>
    <dgm:cxn modelId="{AF533070-950C-4A4B-ADA0-F0388375B6FF}" type="presParOf" srcId="{6391EE99-35D5-4D49-B896-A19C6393C0A9}" destId="{7D94921D-C97C-4409-8870-A48D9C78DF4B}" srcOrd="1" destOrd="0" presId="urn:microsoft.com/office/officeart/2005/8/layout/orgChart1"/>
    <dgm:cxn modelId="{829F7AFF-2D3A-429F-9B19-FA72068A13CF}" type="presParOf" srcId="{6E7631FC-9464-4A63-9271-073981A15AA6}" destId="{EDE3BDF1-AF89-4DCB-A82F-ED864C44782D}" srcOrd="1" destOrd="0" presId="urn:microsoft.com/office/officeart/2005/8/layout/orgChart1"/>
    <dgm:cxn modelId="{87F3FEFA-3761-49BD-954D-72CC4CF6045F}" type="presParOf" srcId="{6E7631FC-9464-4A63-9271-073981A15AA6}" destId="{FE28675F-6159-4C61-BB06-204D11FED2F0}" srcOrd="2" destOrd="0" presId="urn:microsoft.com/office/officeart/2005/8/layout/orgChart1"/>
    <dgm:cxn modelId="{3C302AA2-22B0-469F-A43C-4FC5296EE86D}" type="presParOf" srcId="{C6B2EFDA-1696-434C-97A2-6288DDBD9022}" destId="{9C2C345F-3E64-4381-96FB-6181A79C1E0C}" srcOrd="2" destOrd="0" presId="urn:microsoft.com/office/officeart/2005/8/layout/orgChart1"/>
    <dgm:cxn modelId="{CAA25EEF-D57E-4D1F-BCE3-BBA86C8B45EA}" type="presParOf" srcId="{C6B2EFDA-1696-434C-97A2-6288DDBD9022}" destId="{40F8BA83-071C-4C0C-BCA5-7BF50DD626E4}" srcOrd="3" destOrd="0" presId="urn:microsoft.com/office/officeart/2005/8/layout/orgChart1"/>
    <dgm:cxn modelId="{EF5F88BE-4CE1-48A5-8D91-35E11E5538DE}" type="presParOf" srcId="{40F8BA83-071C-4C0C-BCA5-7BF50DD626E4}" destId="{32E40DDE-9928-403B-AFC2-666E7C5308DD}" srcOrd="0" destOrd="0" presId="urn:microsoft.com/office/officeart/2005/8/layout/orgChart1"/>
    <dgm:cxn modelId="{06D7C224-1741-4FBE-B352-EFCDD89EAF52}" type="presParOf" srcId="{32E40DDE-9928-403B-AFC2-666E7C5308DD}" destId="{9677BBD6-AA91-4930-916A-D44CF8645C85}" srcOrd="0" destOrd="0" presId="urn:microsoft.com/office/officeart/2005/8/layout/orgChart1"/>
    <dgm:cxn modelId="{489ADF1C-24FD-4503-9765-72D0BD648711}" type="presParOf" srcId="{32E40DDE-9928-403B-AFC2-666E7C5308DD}" destId="{D8118A50-6E2E-4824-A19F-9E8E7DC56951}" srcOrd="1" destOrd="0" presId="urn:microsoft.com/office/officeart/2005/8/layout/orgChart1"/>
    <dgm:cxn modelId="{5291F7D0-E1A1-4F79-A7BF-2CD7936482C9}" type="presParOf" srcId="{40F8BA83-071C-4C0C-BCA5-7BF50DD626E4}" destId="{EACE71BF-58FC-480B-A6BC-920EC0BEE2B2}" srcOrd="1" destOrd="0" presId="urn:microsoft.com/office/officeart/2005/8/layout/orgChart1"/>
    <dgm:cxn modelId="{75DFF5A6-D4EE-4E12-B571-D26DB2ADE8F8}" type="presParOf" srcId="{40F8BA83-071C-4C0C-BCA5-7BF50DD626E4}" destId="{D3D7F88A-D532-4C43-A2D8-27610939C031}" srcOrd="2" destOrd="0" presId="urn:microsoft.com/office/officeart/2005/8/layout/orgChart1"/>
    <dgm:cxn modelId="{5A25D4AA-4141-45C9-BA94-9A5A2840F472}" type="presParOf" srcId="{99970EB3-03DE-48A8-91FB-A73EC488604D}" destId="{8E96A590-7698-479C-AB14-F0F06AE2CC7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4A308-0157-4BEA-BDEE-10CDB0A6313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15686-B6AB-4FCA-8941-E2475B4BE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03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5C7D8-1FE3-40EF-A064-99ABC49AB5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820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5C7D8-1FE3-40EF-A064-99ABC49AB57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82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Digital Content\VIII-Maths\Uploadable\Flower\butterfly-on-flo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44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228600"/>
            <a:ext cx="624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bn-IN" sz="16600" b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72285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:\Digital Content\VIII-SCIENCE\Cross Pollination.png"/>
          <p:cNvPicPr>
            <a:picLocks noChangeAspect="1" noChangeArrowheads="1"/>
          </p:cNvPicPr>
          <p:nvPr/>
        </p:nvPicPr>
        <p:blipFill>
          <a:blip r:embed="rId2"/>
          <a:srcRect t="14815" b="3704"/>
          <a:stretch>
            <a:fillRect/>
          </a:stretch>
        </p:blipFill>
        <p:spPr bwMode="auto">
          <a:xfrm>
            <a:off x="5068166" y="990600"/>
            <a:ext cx="3999634" cy="2362200"/>
          </a:xfrm>
          <a:prstGeom prst="rect">
            <a:avLst/>
          </a:prstGeom>
          <a:noFill/>
        </p:spPr>
      </p:pic>
      <p:pic>
        <p:nvPicPr>
          <p:cNvPr id="24579" name="Picture 3" descr="K:\Digital Content\VIII-SCIENCE\Cro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724400" cy="2209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4191000"/>
            <a:ext cx="8610600" cy="2286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যখন পরাগধানী হতে পরাগরেণু কোনো মাধ্যমের বা বাহকের দ্বারা স্থানান্তরিত হয়ে একই প্রজাতির অন্য একটি গাছের ফুলের গর্ভমুণ্ডে পড়ে তখন তাকে পর-পরাগায়ন বা ক্রস পলিনেশন বলে। </a:t>
            </a:r>
            <a:r>
              <a:rPr lang="en-US" sz="32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উদাহরণস্বরূপ- </a:t>
            </a:r>
            <a:r>
              <a:rPr lang="en-US" sz="32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সরিষা, জবা, </a:t>
            </a:r>
            <a:r>
              <a:rPr lang="en-US" sz="32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কুমড়া, </a:t>
            </a:r>
            <a:r>
              <a:rPr lang="en-US" sz="32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ধুতরা, টমেটো, সিম। </a:t>
            </a:r>
            <a:endParaRPr lang="en-US" sz="32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221069"/>
            <a:ext cx="8382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 ও পর-পরাগায়ন</a:t>
            </a:r>
            <a:r>
              <a:rPr lang="en-US" sz="3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bn-BD" sz="3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মধ্যে </a:t>
            </a:r>
            <a:r>
              <a:rPr lang="bn-IN" sz="3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নির্ণয় কর।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6400" y="228600"/>
            <a:ext cx="5715000" cy="4724400"/>
            <a:chOff x="1676400" y="228600"/>
            <a:chExt cx="5715000" cy="4724400"/>
          </a:xfrm>
        </p:grpSpPr>
        <p:sp>
          <p:nvSpPr>
            <p:cNvPr id="2" name="TextBox 1"/>
            <p:cNvSpPr txBox="1"/>
            <p:nvPr/>
          </p:nvSpPr>
          <p:spPr>
            <a:xfrm>
              <a:off x="3048000" y="228600"/>
              <a:ext cx="2819400" cy="92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602" name="Picture 2" descr="K:\Digital Content\VIII-Maths\Uploadable\Individual Work-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6400" y="1143000"/>
              <a:ext cx="5715000" cy="381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81534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পরাগায়নের মাধ্যম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1"/>
            <a:ext cx="3991212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wa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914400"/>
            <a:ext cx="4334755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nsect.jpg"/>
          <p:cNvPicPr>
            <a:picLocks noChangeAspect="1"/>
          </p:cNvPicPr>
          <p:nvPr/>
        </p:nvPicPr>
        <p:blipFill>
          <a:blip r:embed="rId4" cstate="print"/>
          <a:srcRect l="10833" t="20000" r="19167" b="15556"/>
          <a:stretch>
            <a:fillRect/>
          </a:stretch>
        </p:blipFill>
        <p:spPr>
          <a:xfrm>
            <a:off x="2133600" y="3648528"/>
            <a:ext cx="4648200" cy="2980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4800" y="3810000"/>
            <a:ext cx="1219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বায়ু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3810000"/>
            <a:ext cx="1219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172200"/>
            <a:ext cx="18288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কীট-পতঙ্গ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876800"/>
            <a:ext cx="8305800" cy="16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পরাগ স্থানান্তরের কাজটি অধিকাংশ ক্ষেত্রে কোনো না কোনো মাধ্যমের দ্বারা হয়ে থাকে। যে বাহক পরাগ বহন করে গর্ভমুন্ড পর্যন্ত নিয়ে যায় তাকে পরাগায়নের মাধ্যম বলে।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rd.jpg"/>
          <p:cNvPicPr>
            <a:picLocks noChangeAspect="1"/>
          </p:cNvPicPr>
          <p:nvPr/>
        </p:nvPicPr>
        <p:blipFill>
          <a:blip r:embed="rId2"/>
          <a:srcRect l="36667" t="15954" r="14167"/>
          <a:stretch>
            <a:fillRect/>
          </a:stretch>
        </p:blipFill>
        <p:spPr>
          <a:xfrm>
            <a:off x="76201" y="343403"/>
            <a:ext cx="3048000" cy="3085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at.jpg"/>
          <p:cNvPicPr>
            <a:picLocks noChangeAspect="1"/>
          </p:cNvPicPr>
          <p:nvPr/>
        </p:nvPicPr>
        <p:blipFill>
          <a:blip r:embed="rId3" cstate="print"/>
          <a:srcRect l="9321" t="9845" r="10483"/>
          <a:stretch>
            <a:fillRect/>
          </a:stretch>
        </p:blipFill>
        <p:spPr>
          <a:xfrm>
            <a:off x="3200400" y="304800"/>
            <a:ext cx="289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0049"/>
            <a:ext cx="2743200" cy="2952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3468469"/>
            <a:ext cx="18288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3468469"/>
            <a:ext cx="18288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বাদুর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468469"/>
            <a:ext cx="18288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শামুক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:\Digital Content\VIII-SCIENCE\rosa_sinensis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3759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K:\Digital Content\VIII-SCIENCE\Benincasa hispida+chal kumra+1.JPG"/>
          <p:cNvPicPr>
            <a:picLocks noChangeAspect="1" noChangeArrowheads="1"/>
          </p:cNvPicPr>
          <p:nvPr/>
        </p:nvPicPr>
        <p:blipFill>
          <a:blip r:embed="rId3"/>
          <a:srcRect t="33333"/>
          <a:stretch>
            <a:fillRect/>
          </a:stretch>
        </p:blipFill>
        <p:spPr bwMode="auto">
          <a:xfrm>
            <a:off x="1828800" y="4229100"/>
            <a:ext cx="51054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K:\Digital Content\VIII-SCIENCE\sori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143000"/>
            <a:ext cx="4615267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219200" y="228600"/>
            <a:ext cx="6781800" cy="762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NikoshBAN" pitchFamily="2" charset="0"/>
                <a:cs typeface="NikoshBAN" pitchFamily="2" charset="0"/>
              </a:rPr>
              <a:t>পতঙ্গপরাগী ফুল</a:t>
            </a:r>
            <a:endParaRPr lang="en-US" sz="4400" b="1"/>
          </a:p>
        </p:txBody>
      </p:sp>
      <p:sp>
        <p:nvSpPr>
          <p:cNvPr id="6" name="TextBox 5"/>
          <p:cNvSpPr txBox="1"/>
          <p:nvPr/>
        </p:nvSpPr>
        <p:spPr>
          <a:xfrm>
            <a:off x="228600" y="3886200"/>
            <a:ext cx="1295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জবা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3886200"/>
            <a:ext cx="1295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সরিষা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096000"/>
            <a:ext cx="1295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কুমড়া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19200" y="228600"/>
            <a:ext cx="6781800" cy="762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NikoshBAN" pitchFamily="2" charset="0"/>
                <a:cs typeface="NikoshBAN" pitchFamily="2" charset="0"/>
              </a:rPr>
              <a:t>বায়ুপরাগী ফুল</a:t>
            </a:r>
            <a:endParaRPr lang="en-US" sz="4400" b="1"/>
          </a:p>
        </p:txBody>
      </p:sp>
      <p:sp>
        <p:nvSpPr>
          <p:cNvPr id="8" name="TextBox 7"/>
          <p:cNvSpPr txBox="1"/>
          <p:nvPr/>
        </p:nvSpPr>
        <p:spPr>
          <a:xfrm>
            <a:off x="3657600" y="5257800"/>
            <a:ext cx="1295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ধান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0" name="Picture 2" descr="K:\Digital Content\VIII-SCIENCE\mohdfiendblog_1222067887_6-dha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19200"/>
            <a:ext cx="353853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K:\Digital Content\VIII-SCIENCE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399"/>
            <a:ext cx="2743200" cy="451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95400" y="228600"/>
            <a:ext cx="6781800" cy="762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NikoshBAN" pitchFamily="2" charset="0"/>
                <a:cs typeface="NikoshBAN" pitchFamily="2" charset="0"/>
              </a:rPr>
              <a:t>পানিপরাগী ফুল</a:t>
            </a:r>
            <a:endParaRPr lang="en-US" sz="4400" b="1"/>
          </a:p>
        </p:txBody>
      </p:sp>
      <p:sp>
        <p:nvSpPr>
          <p:cNvPr id="8" name="TextBox 7"/>
          <p:cNvSpPr txBox="1"/>
          <p:nvPr/>
        </p:nvSpPr>
        <p:spPr>
          <a:xfrm>
            <a:off x="3505200" y="5257800"/>
            <a:ext cx="2057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পাতাশ্যাওলা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K:\Digital Content\VIII-SCIENCE\pata seola.jpg"/>
          <p:cNvPicPr>
            <a:picLocks noChangeAspect="1" noChangeArrowheads="1"/>
          </p:cNvPicPr>
          <p:nvPr/>
        </p:nvPicPr>
        <p:blipFill>
          <a:blip r:embed="rId2"/>
          <a:srcRect l="6061" r="7576"/>
          <a:stretch>
            <a:fillRect/>
          </a:stretch>
        </p:blipFill>
        <p:spPr bwMode="auto">
          <a:xfrm>
            <a:off x="4800600" y="1676400"/>
            <a:ext cx="4343400" cy="3276600"/>
          </a:xfrm>
          <a:prstGeom prst="rect">
            <a:avLst/>
          </a:prstGeom>
          <a:noFill/>
        </p:spPr>
      </p:pic>
      <p:pic>
        <p:nvPicPr>
          <p:cNvPr id="28675" name="Picture 3" descr="K:\Digital Content\VIII-SCIENCE\pata sheola.jpg"/>
          <p:cNvPicPr>
            <a:picLocks noChangeAspect="1" noChangeArrowheads="1"/>
          </p:cNvPicPr>
          <p:nvPr/>
        </p:nvPicPr>
        <p:blipFill>
          <a:blip r:embed="rId3"/>
          <a:srcRect l="6897" r="7586"/>
          <a:stretch>
            <a:fillRect/>
          </a:stretch>
        </p:blipFill>
        <p:spPr bwMode="auto">
          <a:xfrm>
            <a:off x="0" y="1676400"/>
            <a:ext cx="4724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19200" y="76200"/>
            <a:ext cx="6781800" cy="762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NikoshBAN" pitchFamily="2" charset="0"/>
                <a:cs typeface="NikoshBAN" pitchFamily="2" charset="0"/>
              </a:rPr>
              <a:t>প্রাণিপরাগী ফুল</a:t>
            </a:r>
            <a:endParaRPr lang="en-US" sz="4400" b="1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1295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কদম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211669"/>
            <a:ext cx="1295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শিমুল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3810000"/>
            <a:ext cx="1295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কচু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8" name="Picture 2" descr="K:\Digital Content\VIII-SCIENCE\kodom.jpg"/>
          <p:cNvPicPr>
            <a:picLocks noChangeAspect="1" noChangeArrowheads="1"/>
          </p:cNvPicPr>
          <p:nvPr/>
        </p:nvPicPr>
        <p:blipFill>
          <a:blip r:embed="rId2"/>
          <a:srcRect l="8594" t="12286" r="27344"/>
          <a:stretch>
            <a:fillRect/>
          </a:stretch>
        </p:blipFill>
        <p:spPr bwMode="auto">
          <a:xfrm>
            <a:off x="228600" y="914400"/>
            <a:ext cx="3093671" cy="2895600"/>
          </a:xfrm>
          <a:prstGeom prst="rect">
            <a:avLst/>
          </a:prstGeom>
          <a:noFill/>
        </p:spPr>
      </p:pic>
      <p:pic>
        <p:nvPicPr>
          <p:cNvPr id="29701" name="Picture 5" descr="K:\Digital Content\VIII-SCIENCE\Shimul-Fool-05-1902130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121888"/>
            <a:ext cx="4572001" cy="2736112"/>
          </a:xfrm>
          <a:prstGeom prst="rect">
            <a:avLst/>
          </a:prstGeom>
          <a:noFill/>
        </p:spPr>
      </p:pic>
      <p:pic>
        <p:nvPicPr>
          <p:cNvPr id="29702" name="Picture 6" descr="K:\Digital Content\VIII-SCIENCE\koch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914401"/>
            <a:ext cx="3633938" cy="2895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235" y="381000"/>
            <a:ext cx="237276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003" y="1829812"/>
            <a:ext cx="8079456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পতঙ্গপরাগী ফুলের বৈশিষ্ট্য কোনটি?</a:t>
            </a:r>
            <a:br>
              <a:rPr lang="en-US" sz="3200" smtClean="0">
                <a:latin typeface="NikoshBAN" pitchFamily="2" charset="0"/>
                <a:cs typeface="NikoshBAN" pitchFamily="2" charset="0"/>
              </a:rPr>
            </a:br>
            <a:r>
              <a:rPr lang="en-US" sz="3200" smtClean="0">
                <a:latin typeface="NikoshBAN" pitchFamily="2" charset="0"/>
                <a:cs typeface="NikoshBAN" pitchFamily="2" charset="0"/>
              </a:rPr>
              <a:t>ক) এরা বর্ণহীন</a:t>
            </a:r>
            <a:br>
              <a:rPr lang="en-US" sz="3200" smtClean="0">
                <a:latin typeface="NikoshBAN" pitchFamily="2" charset="0"/>
                <a:cs typeface="NikoshBAN" pitchFamily="2" charset="0"/>
              </a:rPr>
            </a:br>
            <a:r>
              <a:rPr lang="en-US" sz="3200" smtClean="0">
                <a:latin typeface="NikoshBAN" pitchFamily="2" charset="0"/>
                <a:cs typeface="NikoshBAN" pitchFamily="2" charset="0"/>
              </a:rPr>
              <a:t>খ) এরা গন্ধহীন</a:t>
            </a:r>
            <a:br>
              <a:rPr lang="en-US" sz="3200" smtClean="0">
                <a:latin typeface="NikoshBAN" pitchFamily="2" charset="0"/>
                <a:cs typeface="NikoshBAN" pitchFamily="2" charset="0"/>
              </a:rPr>
            </a:br>
            <a:r>
              <a:rPr lang="en-US" sz="3200" smtClean="0">
                <a:latin typeface="NikoshBAN" pitchFamily="2" charset="0"/>
                <a:cs typeface="NikoshBAN" pitchFamily="2" charset="0"/>
              </a:rPr>
              <a:t>গ) এরা খুব হালকা হয়</a:t>
            </a:r>
            <a:br>
              <a:rPr lang="en-US" sz="3200" smtClean="0">
                <a:latin typeface="NikoshBAN" pitchFamily="2" charset="0"/>
                <a:cs typeface="NikoshBAN" pitchFamily="2" charset="0"/>
              </a:rPr>
            </a:br>
            <a:r>
              <a:rPr lang="en-US" sz="3200" smtClean="0">
                <a:latin typeface="NikoshBAN" pitchFamily="2" charset="0"/>
                <a:cs typeface="NikoshBAN" pitchFamily="2" charset="0"/>
              </a:rPr>
              <a:t>ঘ) এরা রঙিন ও মধুগ্রন্থিযুক্ত হয়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744" y="4724400"/>
            <a:ext cx="8079456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: (ঘ) এরা রঙিন ও মধুগ্রন্থিযুক্ত হয়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1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1"/>
            <a:ext cx="807945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. কোনগুলোতে স্ব-পরাগায়ন ঘটে?</a:t>
            </a:r>
            <a:br>
              <a:rPr lang="en-US" sz="3200" smtClean="0">
                <a:latin typeface="NikoshBAN" pitchFamily="2" charset="0"/>
                <a:cs typeface="NikoshBAN" pitchFamily="2" charset="0"/>
              </a:rPr>
            </a:br>
            <a:r>
              <a:rPr lang="en-US" sz="3200" smtClean="0">
                <a:latin typeface="NikoshBAN" pitchFamily="2" charset="0"/>
                <a:cs typeface="NikoshBAN" pitchFamily="2" charset="0"/>
              </a:rPr>
              <a:t>ক) সরিষা, কদম	খ) কুমড়া, শিমুল</a:t>
            </a:r>
            <a:br>
              <a:rPr lang="en-US" sz="3200" smtClean="0">
                <a:latin typeface="NikoshBAN" pitchFamily="2" charset="0"/>
                <a:cs typeface="NikoshBAN" pitchFamily="2" charset="0"/>
              </a:rPr>
            </a:br>
            <a:r>
              <a:rPr lang="en-US" sz="3200" smtClean="0">
                <a:latin typeface="NikoshBAN" pitchFamily="2" charset="0"/>
                <a:cs typeface="NikoshBAN" pitchFamily="2" charset="0"/>
              </a:rPr>
              <a:t>গ) ধুতুরা, জবা		ঘ) পেঁপে, ধুতুরা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62200"/>
            <a:ext cx="8079456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: গ) ধুতুরা, জবা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657600"/>
            <a:ext cx="807945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. বায়ুপরাগী ফুল- 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i. হালকা ii. বড় iii. মধুগ্রন্থিহীন। নিচের কোনটি সঠিক?</a:t>
            </a:r>
            <a:br>
              <a:rPr lang="en-US" sz="3200" smtClean="0">
                <a:latin typeface="NikoshBAN" pitchFamily="2" charset="0"/>
                <a:cs typeface="NikoshBAN" pitchFamily="2" charset="0"/>
              </a:rPr>
            </a:br>
            <a:r>
              <a:rPr lang="en-US" sz="3200" smtClean="0">
                <a:latin typeface="NikoshBAN" pitchFamily="2" charset="0"/>
                <a:cs typeface="NikoshBAN" pitchFamily="2" charset="0"/>
              </a:rPr>
              <a:t>ক) i	  খ) i ও iii	  গ) ii		ঘ) 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943600"/>
            <a:ext cx="8079456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: খ) i ও iii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1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16835" y="414992"/>
            <a:ext cx="2365513" cy="2226365"/>
          </a:xfrm>
          <a:prstGeom prst="ellipse">
            <a:avLst/>
          </a:prstGeom>
          <a:solidFill>
            <a:srgbClr val="137B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zimul-27-02-2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28888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3200404"/>
            <a:ext cx="3962400" cy="2923877"/>
          </a:xfrm>
          <a:prstGeom prst="rect">
            <a:avLst/>
          </a:prstGeom>
          <a:solidFill>
            <a:srgbClr val="231561"/>
          </a:solidFill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মোহাঃ আজিমুল হক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হাইস্কুল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ক্যান্টনমেন্ট, বগুড়া। 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মোবাইলঃ ০১৭১৭-৫৭০৭৬০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800" dirty="0" smtClean="0">
                <a:solidFill>
                  <a:schemeClr val="bg1"/>
                </a:solidFill>
                <a:latin typeface="MonooOMJ" pitchFamily="2" charset="0"/>
                <a:cs typeface="MonooOMJ" pitchFamily="2" charset="0"/>
              </a:rPr>
              <a:t>azimul77@gmail.com</a:t>
            </a:r>
            <a:endParaRPr lang="bn-BD" sz="2800" dirty="0" smtClean="0">
              <a:solidFill>
                <a:schemeClr val="bg1"/>
              </a:solidFill>
              <a:latin typeface="MonooOMJ" pitchFamily="2" charset="0"/>
              <a:cs typeface="MonooO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3465259"/>
            <a:ext cx="3276600" cy="2554545"/>
          </a:xfrm>
          <a:prstGeom prst="rect">
            <a:avLst/>
          </a:prstGeom>
          <a:solidFill>
            <a:srgbClr val="231561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 ৮ম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r>
              <a:rPr lang="bn-BD" sz="4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৪র্থ</a:t>
            </a:r>
            <a:endPara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Azimul\Digital Content\VIII-SCIENCE\sci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28600"/>
            <a:ext cx="245745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42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5181600"/>
            <a:ext cx="8763000" cy="1371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/>
            <a:r>
              <a:rPr lang="bn-BD" sz="4000" smtClean="0"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বং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শ বিস্তারে পরাগায়নের 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ভূমিকা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বিশ্লেষণ কর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76200"/>
            <a:ext cx="8534400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746" name="Picture 2" descr="K:\Digital Content\VIII-Maths\Uploadable\House\house_noun_002_18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061243"/>
            <a:ext cx="4953000" cy="3663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95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95400" y="355937"/>
            <a:ext cx="6629400" cy="5892463"/>
            <a:chOff x="1295400" y="355937"/>
            <a:chExt cx="6629400" cy="5892463"/>
          </a:xfrm>
        </p:grpSpPr>
        <p:sp>
          <p:nvSpPr>
            <p:cNvPr id="4" name="Rectangle 3"/>
            <p:cNvSpPr/>
            <p:nvPr/>
          </p:nvSpPr>
          <p:spPr>
            <a:xfrm>
              <a:off x="1295400" y="355937"/>
              <a:ext cx="6629400" cy="101566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সবাইকে আন্তরিক ধন্যবাদ</a:t>
              </a:r>
              <a:endPara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95400" y="5334000"/>
              <a:ext cx="6629400" cy="914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আল্লাহ হাফিজ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0722" name="Picture 2" descr="K:\Digital Content\VIII-Maths\Uploadable\Flower\efe8591f81df6b4776f805236b7b665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1358900"/>
              <a:ext cx="6629400" cy="39751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9721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467600" cy="838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চিত্রগুলো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K:\Digital Content\VIII-SCIENCE\Enviornment_29_20190608_571_855.jpg"/>
          <p:cNvPicPr>
            <a:picLocks noChangeAspect="1" noChangeArrowheads="1"/>
          </p:cNvPicPr>
          <p:nvPr/>
        </p:nvPicPr>
        <p:blipFill>
          <a:blip r:embed="rId2"/>
          <a:srcRect r="19614"/>
          <a:stretch>
            <a:fillRect/>
          </a:stretch>
        </p:blipFill>
        <p:spPr bwMode="auto">
          <a:xfrm>
            <a:off x="76200" y="1447800"/>
            <a:ext cx="4494312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K:\Digital Content\VIII-SCIENCE\Figure_32_02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386" y="1447800"/>
            <a:ext cx="4389204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:\Digital Content\VIII-SCIENCE\Pollination2.png"/>
          <p:cNvPicPr>
            <a:picLocks noChangeAspect="1" noChangeArrowheads="1"/>
          </p:cNvPicPr>
          <p:nvPr/>
        </p:nvPicPr>
        <p:blipFill>
          <a:blip r:embed="rId2"/>
          <a:srcRect t="8042"/>
          <a:stretch>
            <a:fillRect/>
          </a:stretch>
        </p:blipFill>
        <p:spPr bwMode="auto">
          <a:xfrm>
            <a:off x="1000125" y="914400"/>
            <a:ext cx="7143750" cy="501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9904" y="733258"/>
            <a:ext cx="4886696" cy="1019342"/>
          </a:xfrm>
          <a:solidFill>
            <a:srgbClr val="231561"/>
          </a:solidFill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743200"/>
            <a:ext cx="7848600" cy="241742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8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Pollination</a:t>
            </a:r>
            <a:r>
              <a:rPr lang="en-US" sz="8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01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295400" y="246857"/>
            <a:ext cx="6477000" cy="1332561"/>
          </a:xfrm>
          <a:prstGeom prst="plaque">
            <a:avLst>
              <a:gd name="adj" fmla="val 19236"/>
            </a:avLst>
          </a:prstGeom>
          <a:solidFill>
            <a:schemeClr val="accent5">
              <a:lumMod val="75000"/>
            </a:schemeClr>
          </a:solidFill>
          <a:ln w="114300">
            <a:gradFill>
              <a:gsLst>
                <a:gs pos="21000">
                  <a:schemeClr val="tx1">
                    <a:alpha val="71000"/>
                  </a:schemeClr>
                </a:gs>
                <a:gs pos="45000">
                  <a:schemeClr val="accent1">
                    <a:lumMod val="45000"/>
                    <a:lumOff val="55000"/>
                    <a:alpha val="90000"/>
                  </a:schemeClr>
                </a:gs>
                <a:gs pos="86000">
                  <a:schemeClr val="accent1">
                    <a:lumMod val="45000"/>
                    <a:lumOff val="55000"/>
                  </a:schemeClr>
                </a:gs>
                <a:gs pos="86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91440" rtlCol="0" anchor="ctr"/>
          <a:lstStyle/>
          <a:p>
            <a:pPr algn="ctr"/>
            <a:r>
              <a:rPr lang="bn-BD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845425"/>
            <a:ext cx="8229599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–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571500"/>
            <a:r>
              <a:rPr lang="en-US" sz="4000" smtClean="0">
                <a:latin typeface="NikoshBAN" pitchFamily="2" charset="0"/>
                <a:cs typeface="NikoshBAN" pitchFamily="2" charset="0"/>
              </a:rPr>
              <a:t>1।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 ব্যা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bn-BD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571500"/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প্রকারভেদ বলতে পারবে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571500"/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মাধ্যমগুলো ব্যাখ্যা করতে পারবে।</a:t>
            </a:r>
          </a:p>
          <a:p>
            <a:pPr lvl="0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45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K:\Digital Content\VIII-SCIENCE\self-pollinati-vector-24509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"/>
            <a:ext cx="6553200" cy="464660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4953000"/>
            <a:ext cx="8763000" cy="1752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 পদ্ধতিতে ফুলের পরাগধানী থেকে পরাগরেণু সেই ফুল বা অন্য ফুলের অথবা সমপ্রজাতির </a:t>
            </a:r>
            <a:r>
              <a:rPr lang="en-US" sz="320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অন্য কোন </a:t>
            </a:r>
            <a:r>
              <a:rPr lang="en-US" sz="320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উদ্ভিদের ফুলের গর্ভমুন্ডে স্থানান্তরিত হয়, তাকে পরাগযোগ বা পরাগায়ন (</a:t>
            </a:r>
            <a:r>
              <a:rPr lang="en-US" sz="280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Pollination</a:t>
            </a:r>
            <a:r>
              <a:rPr lang="en-US" sz="320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 বলে। </a:t>
            </a:r>
            <a:endParaRPr lang="en-US" sz="320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505465910"/>
              </p:ext>
            </p:extLst>
          </p:nvPr>
        </p:nvGraphicFramePr>
        <p:xfrm>
          <a:off x="-55418" y="16002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152400"/>
            <a:ext cx="6835140" cy="9446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শ্রেণিবিভাগ</a:t>
            </a:r>
            <a:r>
              <a:rPr lang="bn-BD" sz="5400" dirty="0">
                <a:latin typeface="NikoshBAN"/>
                <a:cs typeface="NikoshBAN"/>
              </a:rPr>
              <a:t>: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8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:\Digital Content\VIII-SCIENCE\198933_SelfPollin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4061414" cy="32766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4953000" y="228600"/>
            <a:ext cx="3886200" cy="4191000"/>
            <a:chOff x="4648200" y="280596"/>
            <a:chExt cx="3886200" cy="3581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1665" b="18762"/>
            <a:stretch>
              <a:fillRect/>
            </a:stretch>
          </p:blipFill>
          <p:spPr>
            <a:xfrm>
              <a:off x="4648200" y="609600"/>
              <a:ext cx="3886200" cy="32523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Freeform 4"/>
            <p:cNvSpPr/>
            <p:nvPr/>
          </p:nvSpPr>
          <p:spPr>
            <a:xfrm rot="224351">
              <a:off x="5171954" y="280596"/>
              <a:ext cx="2448046" cy="554569"/>
            </a:xfrm>
            <a:custGeom>
              <a:avLst/>
              <a:gdLst>
                <a:gd name="connsiteX0" fmla="*/ 0 w 1076446"/>
                <a:gd name="connsiteY0" fmla="*/ 289959 h 289959"/>
                <a:gd name="connsiteX1" fmla="*/ 300942 w 1076446"/>
                <a:gd name="connsiteY1" fmla="*/ 592 h 289959"/>
                <a:gd name="connsiteX2" fmla="*/ 1076446 w 1076446"/>
                <a:gd name="connsiteY2" fmla="*/ 208936 h 289959"/>
                <a:gd name="connsiteX3" fmla="*/ 1076446 w 1076446"/>
                <a:gd name="connsiteY3" fmla="*/ 208936 h 289959"/>
                <a:gd name="connsiteX4" fmla="*/ 1076446 w 1076446"/>
                <a:gd name="connsiteY4" fmla="*/ 208936 h 2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446" h="289959">
                  <a:moveTo>
                    <a:pt x="0" y="289959"/>
                  </a:moveTo>
                  <a:cubicBezTo>
                    <a:pt x="60767" y="152027"/>
                    <a:pt x="121534" y="14096"/>
                    <a:pt x="300942" y="592"/>
                  </a:cubicBezTo>
                  <a:cubicBezTo>
                    <a:pt x="480350" y="-12912"/>
                    <a:pt x="1076446" y="208936"/>
                    <a:pt x="1076446" y="208936"/>
                  </a:cubicBezTo>
                  <a:lnTo>
                    <a:pt x="1076446" y="208936"/>
                  </a:lnTo>
                  <a:lnTo>
                    <a:pt x="1076446" y="208936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81000" y="4038600"/>
            <a:ext cx="8458200" cy="2590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 ফুলের পরাগরেণু সেই একই ফুলের অথবা সেই একই উদ্ভিদের অন্য ফুলের গর্ভমুণ্ডে স্থানান্তরিত হলে তাকে স্ব-পরাগায়ন (</a:t>
            </a:r>
            <a:r>
              <a:rPr lang="en-US" sz="280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Self- pollination</a:t>
            </a:r>
            <a:r>
              <a:rPr lang="en-US" sz="320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 বলে।</a:t>
            </a:r>
            <a:endParaRPr lang="en-US" sz="320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যথা-সন্ধ্যামালতী, শিম, টমেটো ইত্যাদি </a:t>
            </a:r>
            <a:endParaRPr lang="en-US" sz="320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320</Words>
  <Application>Microsoft Office PowerPoint</Application>
  <PresentationFormat>On-screen Show (4:3)</PresentationFormat>
  <Paragraphs>72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পাঠ শিরোনাম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FAHMIDA</dc:creator>
  <cp:lastModifiedBy>UTSHOB TECHNOLOGY</cp:lastModifiedBy>
  <cp:revision>25</cp:revision>
  <dcterms:created xsi:type="dcterms:W3CDTF">2006-08-16T00:00:00Z</dcterms:created>
  <dcterms:modified xsi:type="dcterms:W3CDTF">2020-04-23T04:34:39Z</dcterms:modified>
</cp:coreProperties>
</file>