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6" r:id="rId3"/>
    <p:sldId id="257" r:id="rId4"/>
    <p:sldId id="258" r:id="rId5"/>
    <p:sldId id="259" r:id="rId6"/>
    <p:sldId id="260" r:id="rId7"/>
    <p:sldId id="272" r:id="rId8"/>
    <p:sldId id="281" r:id="rId9"/>
    <p:sldId id="286" r:id="rId10"/>
    <p:sldId id="283" r:id="rId11"/>
    <p:sldId id="287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00080"/>
    <a:srgbClr val="660066"/>
    <a:srgbClr val="663300"/>
    <a:srgbClr val="800000"/>
    <a:srgbClr val="000066"/>
    <a:srgbClr val="170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EBEE63-1A7A-4133-95CA-22CC88389E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6EAB01-A034-4DB9-A7F7-78D07A4FC4F8}">
      <dgm:prSet phldrT="[Text]" phldr="1"/>
      <dgm:spPr/>
      <dgm:t>
        <a:bodyPr/>
        <a:lstStyle/>
        <a:p>
          <a:endParaRPr lang="en-US"/>
        </a:p>
      </dgm:t>
    </dgm:pt>
    <dgm:pt modelId="{37BCF459-A467-4FD0-ABEE-BA8734AF9A99}" type="parTrans" cxnId="{5A9E5960-2F06-48E7-BB70-E80B42894253}">
      <dgm:prSet/>
      <dgm:spPr/>
      <dgm:t>
        <a:bodyPr/>
        <a:lstStyle/>
        <a:p>
          <a:endParaRPr lang="en-US"/>
        </a:p>
      </dgm:t>
    </dgm:pt>
    <dgm:pt modelId="{B9DC7CEC-BCEE-40A0-A170-FF102C34EBFC}" type="sibTrans" cxnId="{5A9E5960-2F06-48E7-BB70-E80B42894253}">
      <dgm:prSet/>
      <dgm:spPr/>
      <dgm:t>
        <a:bodyPr/>
        <a:lstStyle/>
        <a:p>
          <a:endParaRPr lang="en-US"/>
        </a:p>
      </dgm:t>
    </dgm:pt>
    <dgm:pt modelId="{31D41D81-461F-4ED1-B21A-553C7AF3BB0C}">
      <dgm:prSet phldrT="[Text]" custT="1"/>
      <dgm:spPr/>
      <dgm:t>
        <a:bodyPr/>
        <a:lstStyle/>
        <a:p>
          <a:r>
            <a:rPr lang="bn-IN" sz="2800" dirty="0" smtClean="0"/>
            <a:t>সু্যোগ ব্যয় কি ? </a:t>
          </a:r>
          <a:endParaRPr lang="en-US" sz="2800" dirty="0"/>
        </a:p>
      </dgm:t>
    </dgm:pt>
    <dgm:pt modelId="{789BBA3E-BC4D-4E7B-8D07-3FE13F6329B9}" type="parTrans" cxnId="{670B5560-46EE-489A-A6D7-4A19558C7817}">
      <dgm:prSet/>
      <dgm:spPr/>
      <dgm:t>
        <a:bodyPr/>
        <a:lstStyle/>
        <a:p>
          <a:endParaRPr lang="en-US"/>
        </a:p>
      </dgm:t>
    </dgm:pt>
    <dgm:pt modelId="{9FE6B713-C684-4DB8-B283-D20AEE196F93}" type="sibTrans" cxnId="{670B5560-46EE-489A-A6D7-4A19558C7817}">
      <dgm:prSet/>
      <dgm:spPr/>
      <dgm:t>
        <a:bodyPr/>
        <a:lstStyle/>
        <a:p>
          <a:endParaRPr lang="en-US"/>
        </a:p>
      </dgm:t>
    </dgm:pt>
    <dgm:pt modelId="{2DE1E499-D38E-4836-B21D-E46CFC5890DE}">
      <dgm:prSet phldrT="[Text]" phldr="1"/>
      <dgm:spPr/>
      <dgm:t>
        <a:bodyPr/>
        <a:lstStyle/>
        <a:p>
          <a:endParaRPr lang="en-US" dirty="0"/>
        </a:p>
      </dgm:t>
    </dgm:pt>
    <dgm:pt modelId="{43177B72-3025-4AF9-8538-B678BD790955}" type="parTrans" cxnId="{F81FE741-8861-40B2-AA02-91A74BF20D39}">
      <dgm:prSet/>
      <dgm:spPr/>
      <dgm:t>
        <a:bodyPr/>
        <a:lstStyle/>
        <a:p>
          <a:endParaRPr lang="en-US"/>
        </a:p>
      </dgm:t>
    </dgm:pt>
    <dgm:pt modelId="{BF30E817-BA4E-42A3-84F8-4E4065C3E160}" type="sibTrans" cxnId="{F81FE741-8861-40B2-AA02-91A74BF20D39}">
      <dgm:prSet/>
      <dgm:spPr/>
      <dgm:t>
        <a:bodyPr/>
        <a:lstStyle/>
        <a:p>
          <a:endParaRPr lang="en-US"/>
        </a:p>
      </dgm:t>
    </dgm:pt>
    <dgm:pt modelId="{EEF3089A-0DE6-432B-8847-2F4FA59514D8}">
      <dgm:prSet phldrT="[Text]" custT="1"/>
      <dgm:spPr/>
      <dgm:t>
        <a:bodyPr/>
        <a:lstStyle/>
        <a:p>
          <a:r>
            <a:rPr lang="bn-IN" sz="2000" dirty="0" smtClean="0"/>
            <a:t>সু্যোগ ব্যয়েরগুলোর প্রকার উল্লেখ কর ।</a:t>
          </a:r>
          <a:endParaRPr lang="en-US" sz="2000" dirty="0"/>
        </a:p>
      </dgm:t>
    </dgm:pt>
    <dgm:pt modelId="{1EC45EB9-3CF8-4241-B8FD-55085548194B}" type="sibTrans" cxnId="{C6DFBD67-E5B0-4C2E-A79C-F41EEE397D58}">
      <dgm:prSet/>
      <dgm:spPr/>
      <dgm:t>
        <a:bodyPr/>
        <a:lstStyle/>
        <a:p>
          <a:endParaRPr lang="en-US"/>
        </a:p>
      </dgm:t>
    </dgm:pt>
    <dgm:pt modelId="{4F974945-F2D2-435B-93FC-4EA680FD495D}" type="parTrans" cxnId="{C6DFBD67-E5B0-4C2E-A79C-F41EEE397D58}">
      <dgm:prSet/>
      <dgm:spPr/>
      <dgm:t>
        <a:bodyPr/>
        <a:lstStyle/>
        <a:p>
          <a:endParaRPr lang="en-US"/>
        </a:p>
      </dgm:t>
    </dgm:pt>
    <dgm:pt modelId="{57489C9B-01D8-4F37-86AE-D92BFF16E884}" type="pres">
      <dgm:prSet presAssocID="{46EBEE63-1A7A-4133-95CA-22CC88389E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964D52-C294-49D2-8A61-70DA639635E8}" type="pres">
      <dgm:prSet presAssocID="{EEF3089A-0DE6-432B-8847-2F4FA59514D8}" presName="parentText" presStyleLbl="node1" presStyleIdx="0" presStyleCnt="2" custScaleY="66160" custLinFactY="2724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93DF6-8DCB-4872-AE9D-48FA271BB004}" type="pres">
      <dgm:prSet presAssocID="{EEF3089A-0DE6-432B-8847-2F4FA59514D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8F21D-BAFA-473E-BABD-9ACB1C344D70}" type="pres">
      <dgm:prSet presAssocID="{31D41D81-461F-4ED1-B21A-553C7AF3BB0C}" presName="parentText" presStyleLbl="node1" presStyleIdx="1" presStyleCnt="2" custScaleY="69972" custLinFactY="-40014" custLinFactNeighborX="-307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30E91-5680-483A-929A-2B3BB4966478}" type="pres">
      <dgm:prSet presAssocID="{31D41D81-461F-4ED1-B21A-553C7AF3BB0C}" presName="childText" presStyleLbl="revTx" presStyleIdx="1" presStyleCnt="2" custFlipVert="1" custScaleY="6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F5DE4B-B4C8-4A5F-A4B6-737F8207343F}" type="presOf" srcId="{FA6EAB01-A034-4DB9-A7F7-78D07A4FC4F8}" destId="{7EA93DF6-8DCB-4872-AE9D-48FA271BB004}" srcOrd="0" destOrd="0" presId="urn:microsoft.com/office/officeart/2005/8/layout/vList2"/>
    <dgm:cxn modelId="{AE5F175D-EE8D-4757-8F6A-55516BF200D1}" type="presOf" srcId="{46EBEE63-1A7A-4133-95CA-22CC88389EB9}" destId="{57489C9B-01D8-4F37-86AE-D92BFF16E884}" srcOrd="0" destOrd="0" presId="urn:microsoft.com/office/officeart/2005/8/layout/vList2"/>
    <dgm:cxn modelId="{670B5560-46EE-489A-A6D7-4A19558C7817}" srcId="{46EBEE63-1A7A-4133-95CA-22CC88389EB9}" destId="{31D41D81-461F-4ED1-B21A-553C7AF3BB0C}" srcOrd="1" destOrd="0" parTransId="{789BBA3E-BC4D-4E7B-8D07-3FE13F6329B9}" sibTransId="{9FE6B713-C684-4DB8-B283-D20AEE196F93}"/>
    <dgm:cxn modelId="{F81FE741-8861-40B2-AA02-91A74BF20D39}" srcId="{31D41D81-461F-4ED1-B21A-553C7AF3BB0C}" destId="{2DE1E499-D38E-4836-B21D-E46CFC5890DE}" srcOrd="0" destOrd="0" parTransId="{43177B72-3025-4AF9-8538-B678BD790955}" sibTransId="{BF30E817-BA4E-42A3-84F8-4E4065C3E160}"/>
    <dgm:cxn modelId="{5A9E5960-2F06-48E7-BB70-E80B42894253}" srcId="{EEF3089A-0DE6-432B-8847-2F4FA59514D8}" destId="{FA6EAB01-A034-4DB9-A7F7-78D07A4FC4F8}" srcOrd="0" destOrd="0" parTransId="{37BCF459-A467-4FD0-ABEE-BA8734AF9A99}" sibTransId="{B9DC7CEC-BCEE-40A0-A170-FF102C34EBFC}"/>
    <dgm:cxn modelId="{F53096C6-2C9F-4633-B0A8-883913638E3E}" type="presOf" srcId="{EEF3089A-0DE6-432B-8847-2F4FA59514D8}" destId="{56964D52-C294-49D2-8A61-70DA639635E8}" srcOrd="0" destOrd="0" presId="urn:microsoft.com/office/officeart/2005/8/layout/vList2"/>
    <dgm:cxn modelId="{3D2C5710-2498-4733-AFD1-41978AFCDDA3}" type="presOf" srcId="{2DE1E499-D38E-4836-B21D-E46CFC5890DE}" destId="{E4C30E91-5680-483A-929A-2B3BB4966478}" srcOrd="0" destOrd="0" presId="urn:microsoft.com/office/officeart/2005/8/layout/vList2"/>
    <dgm:cxn modelId="{64422521-97A1-4EA0-A3E1-0198BF83F849}" type="presOf" srcId="{31D41D81-461F-4ED1-B21A-553C7AF3BB0C}" destId="{7EF8F21D-BAFA-473E-BABD-9ACB1C344D70}" srcOrd="0" destOrd="0" presId="urn:microsoft.com/office/officeart/2005/8/layout/vList2"/>
    <dgm:cxn modelId="{C6DFBD67-E5B0-4C2E-A79C-F41EEE397D58}" srcId="{46EBEE63-1A7A-4133-95CA-22CC88389EB9}" destId="{EEF3089A-0DE6-432B-8847-2F4FA59514D8}" srcOrd="0" destOrd="0" parTransId="{4F974945-F2D2-435B-93FC-4EA680FD495D}" sibTransId="{1EC45EB9-3CF8-4241-B8FD-55085548194B}"/>
    <dgm:cxn modelId="{AE37844A-3F86-420B-A26B-153C223ED798}" type="presParOf" srcId="{57489C9B-01D8-4F37-86AE-D92BFF16E884}" destId="{56964D52-C294-49D2-8A61-70DA639635E8}" srcOrd="0" destOrd="0" presId="urn:microsoft.com/office/officeart/2005/8/layout/vList2"/>
    <dgm:cxn modelId="{351F0D35-3E1B-4303-ACC6-C321A88D151B}" type="presParOf" srcId="{57489C9B-01D8-4F37-86AE-D92BFF16E884}" destId="{7EA93DF6-8DCB-4872-AE9D-48FA271BB004}" srcOrd="1" destOrd="0" presId="urn:microsoft.com/office/officeart/2005/8/layout/vList2"/>
    <dgm:cxn modelId="{AD0052C6-4B81-48A4-B9E9-ED246DFE6BB7}" type="presParOf" srcId="{57489C9B-01D8-4F37-86AE-D92BFF16E884}" destId="{7EF8F21D-BAFA-473E-BABD-9ACB1C344D70}" srcOrd="2" destOrd="0" presId="urn:microsoft.com/office/officeart/2005/8/layout/vList2"/>
    <dgm:cxn modelId="{38CFF9A0-EC78-439D-93FC-A8D063E69B89}" type="presParOf" srcId="{57489C9B-01D8-4F37-86AE-D92BFF16E884}" destId="{E4C30E91-5680-483A-929A-2B3BB496647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64D52-C294-49D2-8A61-70DA639635E8}">
      <dsp:nvSpPr>
        <dsp:cNvPr id="0" name=""/>
        <dsp:cNvSpPr/>
      </dsp:nvSpPr>
      <dsp:spPr>
        <a:xfrm>
          <a:off x="0" y="1211771"/>
          <a:ext cx="6212680" cy="680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/>
            <a:t>সু্যোগ ব্যয়েরগুলোর প্রকার উল্লেখ কর ।</a:t>
          </a:r>
          <a:endParaRPr lang="en-US" sz="2000" kern="1200" dirty="0"/>
        </a:p>
      </dsp:txBody>
      <dsp:txXfrm>
        <a:off x="33220" y="1244991"/>
        <a:ext cx="6146240" cy="614078"/>
      </dsp:txXfrm>
    </dsp:sp>
    <dsp:sp modelId="{7EA93DF6-8DCB-4872-AE9D-48FA271BB004}">
      <dsp:nvSpPr>
        <dsp:cNvPr id="0" name=""/>
        <dsp:cNvSpPr/>
      </dsp:nvSpPr>
      <dsp:spPr>
        <a:xfrm>
          <a:off x="0" y="702097"/>
          <a:ext cx="6212680" cy="90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253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" kern="1200"/>
        </a:p>
      </dsp:txBody>
      <dsp:txXfrm>
        <a:off x="0" y="702097"/>
        <a:ext cx="6212680" cy="909910"/>
      </dsp:txXfrm>
    </dsp:sp>
    <dsp:sp modelId="{7EF8F21D-BAFA-473E-BABD-9ACB1C344D70}">
      <dsp:nvSpPr>
        <dsp:cNvPr id="0" name=""/>
        <dsp:cNvSpPr/>
      </dsp:nvSpPr>
      <dsp:spPr>
        <a:xfrm>
          <a:off x="0" y="290515"/>
          <a:ext cx="6212680" cy="719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/>
            <a:t>সু্যোগ ব্যয় কি ? </a:t>
          </a:r>
          <a:endParaRPr lang="en-US" sz="2800" kern="1200" dirty="0"/>
        </a:p>
      </dsp:txBody>
      <dsp:txXfrm>
        <a:off x="35134" y="325649"/>
        <a:ext cx="6142412" cy="649460"/>
      </dsp:txXfrm>
    </dsp:sp>
    <dsp:sp modelId="{E4C30E91-5680-483A-929A-2B3BB4966478}">
      <dsp:nvSpPr>
        <dsp:cNvPr id="0" name=""/>
        <dsp:cNvSpPr/>
      </dsp:nvSpPr>
      <dsp:spPr>
        <a:xfrm flipV="1">
          <a:off x="0" y="2331735"/>
          <a:ext cx="6212680" cy="61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253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" kern="1200" dirty="0"/>
        </a:p>
      </dsp:txBody>
      <dsp:txXfrm rot="10800000">
        <a:off x="0" y="2331735"/>
        <a:ext cx="6212680" cy="61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1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5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3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6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4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AABD-1F16-4F1F-95D7-47DA86E6303F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8051" y="1122362"/>
            <a:ext cx="5473521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8051" y="3602038"/>
            <a:ext cx="5473522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051" y="809625"/>
            <a:ext cx="5473521" cy="54006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15047" y="5952723"/>
            <a:ext cx="4799527" cy="695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ashban"/>
              </a:rPr>
              <a:t>সুযোগ</a:t>
            </a:r>
            <a:r>
              <a:rPr lang="en-US" sz="24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ashban"/>
              </a:rPr>
              <a:t>ব্যয়</a:t>
            </a:r>
            <a:r>
              <a:rPr lang="en-US" sz="2400" dirty="0" smtClean="0">
                <a:solidFill>
                  <a:schemeClr val="tx1"/>
                </a:solidFill>
                <a:latin typeface="Nikashban"/>
              </a:rPr>
              <a:t> ( Opportunity Cost ) </a:t>
            </a:r>
            <a:endParaRPr lang="en-US" sz="2400" dirty="0">
              <a:solidFill>
                <a:schemeClr val="tx1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106375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0467" y="437882"/>
            <a:ext cx="58341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রেখা চিত্রের সাহায্যে উপস্থাপন</a:t>
            </a:r>
            <a:endParaRPr lang="en-US" sz="3200" dirty="0"/>
          </a:p>
        </p:txBody>
      </p:sp>
      <p:sp>
        <p:nvSpPr>
          <p:cNvPr id="14" name="Up Arrow 13"/>
          <p:cNvSpPr/>
          <p:nvPr/>
        </p:nvSpPr>
        <p:spPr>
          <a:xfrm>
            <a:off x="6851561" y="2228045"/>
            <a:ext cx="77273" cy="32712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890197" y="5409127"/>
            <a:ext cx="4224271" cy="90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78682" y="4901140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</a:rPr>
              <a:t>o</a:t>
            </a:r>
            <a:endParaRPr lang="en-US" sz="5400" b="0" cap="none" spc="0" dirty="0">
              <a:ln w="0"/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114468" y="5085961"/>
            <a:ext cx="385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x</a:t>
            </a:r>
            <a:endParaRPr lang="en-US" sz="3600" dirty="0">
              <a:ln w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8594" y="1904879"/>
            <a:ext cx="3930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y</a:t>
            </a:r>
            <a:endParaRPr lang="en-US" sz="3600" dirty="0">
              <a:ln w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51018" y="2607300"/>
            <a:ext cx="452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ln w="0"/>
              </a:rPr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286064" y="5322299"/>
            <a:ext cx="436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ln w="0"/>
              </a:rPr>
              <a:t>B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890089" y="3960930"/>
            <a:ext cx="2350337" cy="36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240426" y="3991635"/>
            <a:ext cx="19154" cy="146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66361" y="3183764"/>
            <a:ext cx="1565860" cy="8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8367177" y="3177470"/>
            <a:ext cx="20365" cy="2321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856351" y="2097568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price</a:t>
            </a:r>
            <a:endParaRPr lang="en-US" dirty="0">
              <a:ln w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762189" y="5443287"/>
            <a:ext cx="981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Demand</a:t>
            </a:r>
            <a:endParaRPr lang="en-US" dirty="0">
              <a:ln w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490802" y="3696450"/>
            <a:ext cx="452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n w="0"/>
              </a:rPr>
              <a:t>Y</a:t>
            </a:r>
            <a:r>
              <a:rPr lang="en-US" dirty="0" smtClean="0">
                <a:ln w="0"/>
              </a:rPr>
              <a:t>2</a:t>
            </a:r>
            <a:endParaRPr lang="en-US" dirty="0">
              <a:ln w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471796" y="3009941"/>
            <a:ext cx="503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0"/>
              </a:rPr>
              <a:t>Y</a:t>
            </a:r>
            <a:r>
              <a:rPr lang="en-US" dirty="0" smtClean="0">
                <a:ln w="0"/>
              </a:rPr>
              <a:t>1</a:t>
            </a:r>
            <a:endParaRPr lang="en-US" dirty="0">
              <a:ln w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189656" y="5332828"/>
            <a:ext cx="5148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ln w="0"/>
              </a:rPr>
              <a:t>X</a:t>
            </a:r>
            <a:r>
              <a:rPr lang="en-US" dirty="0" smtClean="0">
                <a:ln w="0"/>
              </a:rPr>
              <a:t>1</a:t>
            </a:r>
            <a:endParaRPr lang="en-US" dirty="0">
              <a:ln w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982984" y="5431120"/>
            <a:ext cx="5148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ln w="0"/>
              </a:rPr>
              <a:t>X</a:t>
            </a:r>
            <a:r>
              <a:rPr lang="en-US" dirty="0" smtClean="0">
                <a:ln w="0"/>
              </a:rPr>
              <a:t>2</a:t>
            </a:r>
            <a:endParaRPr lang="en-US" dirty="0">
              <a:ln w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086907" y="3143142"/>
            <a:ext cx="410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dirty="0">
              <a:ln w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188784" y="3634894"/>
            <a:ext cx="612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n w="0"/>
              </a:rPr>
              <a:t>T</a:t>
            </a:r>
            <a:r>
              <a:rPr lang="en-US" dirty="0" smtClean="0">
                <a:ln w="0"/>
              </a:rPr>
              <a:t>2</a:t>
            </a:r>
            <a:endParaRPr lang="en-US" dirty="0">
              <a:ln w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23003" y="2714806"/>
            <a:ext cx="5762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n w="0"/>
              </a:rPr>
              <a:t>T</a:t>
            </a:r>
            <a:r>
              <a:rPr lang="en-US" dirty="0" smtClean="0">
                <a:ln w="0"/>
              </a:rPr>
              <a:t>1</a:t>
            </a:r>
            <a:endParaRPr lang="en-US" dirty="0">
              <a:ln w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28788" y="1481071"/>
            <a:ext cx="5822725" cy="51129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ln w="0"/>
                <a:solidFill>
                  <a:srgbClr val="FF0000"/>
                </a:solidFill>
              </a:rPr>
              <a:t>OX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অক্ষে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  X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দ্রব্য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এবং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OY 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অক্ষে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 Y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দ্রব্য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দেখানো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হল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। AB 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উৎপাদন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সম্ভাবনা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রেখা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(PPC) ।</a:t>
            </a: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</a:rPr>
              <a:t>উৎপাদক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যদি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 Y  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দ্রব্য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অপেক্ষা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X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দ্রব্য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বেশি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পছন্দ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করে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,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তবে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সে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T</a:t>
            </a:r>
            <a:r>
              <a:rPr lang="en-US" dirty="0" smtClean="0">
                <a:ln w="0"/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বিন্দুতে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উৎপাদন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নির্ধারন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করতে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পারে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।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এক্ষেত্রে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তার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X 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দ্রব্যের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উৎপাদন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OX</a:t>
            </a:r>
            <a:r>
              <a:rPr lang="en-US" dirty="0" smtClean="0">
                <a:ln w="0"/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থেকে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OX</a:t>
            </a:r>
            <a:r>
              <a:rPr lang="en-US" dirty="0" smtClean="0">
                <a:ln w="0"/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তে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বৃদ্ধি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পাবে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এবং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Y 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দ্রব্যের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উৎপাদন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 OY</a:t>
            </a:r>
            <a:r>
              <a:rPr lang="en-US" dirty="0" smtClean="0">
                <a:ln w="0"/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থেকে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OY</a:t>
            </a:r>
            <a:r>
              <a:rPr lang="en-US" dirty="0" smtClean="0">
                <a:ln w="0"/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তে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হ্রাস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পাবে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। 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এক্ষেত্রে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 Y</a:t>
            </a:r>
            <a:r>
              <a:rPr lang="en-US" dirty="0" smtClean="0">
                <a:ln w="0"/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Y</a:t>
            </a:r>
            <a:r>
              <a:rPr lang="en-US" dirty="0" smtClean="0">
                <a:ln w="0"/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পরিমাণ  Y 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দ্রব্য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হচ্ছে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X</a:t>
            </a:r>
            <a:r>
              <a:rPr lang="en-US" dirty="0" smtClean="0">
                <a:ln w="0"/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X</a:t>
            </a:r>
            <a:r>
              <a:rPr lang="en-US" dirty="0" smtClean="0">
                <a:ln w="0"/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পরিমাণ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X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দ্রব্যের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সু্যোগ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ব্যয়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। </a:t>
            </a:r>
            <a:endParaRPr lang="en-US" sz="2400" dirty="0">
              <a:ln w="0"/>
              <a:solidFill>
                <a:schemeClr val="tx1"/>
              </a:solidFill>
            </a:endParaRPr>
          </a:p>
        </p:txBody>
      </p:sp>
      <p:sp>
        <p:nvSpPr>
          <p:cNvPr id="7" name="Arc 6"/>
          <p:cNvSpPr/>
          <p:nvPr/>
        </p:nvSpPr>
        <p:spPr>
          <a:xfrm>
            <a:off x="5391665" y="2944456"/>
            <a:ext cx="4093842" cy="3926423"/>
          </a:xfrm>
          <a:prstGeom prst="arc">
            <a:avLst>
              <a:gd name="adj1" fmla="val 15266966"/>
              <a:gd name="adj2" fmla="val 86284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own Arrow 65"/>
          <p:cNvSpPr/>
          <p:nvPr/>
        </p:nvSpPr>
        <p:spPr>
          <a:xfrm>
            <a:off x="7522641" y="3233284"/>
            <a:ext cx="164473" cy="685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Arrow 66"/>
          <p:cNvSpPr/>
          <p:nvPr/>
        </p:nvSpPr>
        <p:spPr>
          <a:xfrm>
            <a:off x="8483537" y="4852519"/>
            <a:ext cx="628168" cy="2004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6" grpId="0"/>
      <p:bldP spid="17" grpId="0"/>
      <p:bldP spid="18" grpId="0"/>
      <p:bldP spid="21" grpId="0"/>
      <p:bldP spid="22" grpId="0"/>
      <p:bldP spid="41" grpId="0"/>
      <p:bldP spid="42" grpId="0"/>
      <p:bldP spid="45" grpId="0"/>
      <p:bldP spid="46" grpId="0"/>
      <p:bldP spid="47" grpId="0"/>
      <p:bldP spid="49" grpId="0"/>
      <p:bldP spid="51" grpId="0"/>
      <p:bldP spid="52" grpId="0"/>
      <p:bldP spid="56" grpId="0" animBg="1"/>
      <p:bldP spid="7" grpId="0" animBg="1"/>
      <p:bldP spid="66" grpId="0" animBg="1"/>
      <p:bldP spid="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8958" y="128789"/>
            <a:ext cx="4739425" cy="978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উদাহরণ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6518" y="1481070"/>
            <a:ext cx="10959921" cy="359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একব্যক্তি মোটরগাড়ি ক্রয় করার জন্য হয়তো ইউরোপ ভ্রমণ বাদ দিতে হলো । এক্ষেত্রে মোটরগাড়ি ক্রয়ের সু্যোগ গ্রহণের জন্য সে ইউরোপ ভ্রমণ ত্যাগ করলো । অতএব মোটরগাড়ী ক্রয়ের সু্যোগ ব্যয় হলো ইউরোপ ভ্রমণ 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287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291048">
            <a:off x="3829474" y="1130688"/>
            <a:ext cx="5109213" cy="987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একক</a:t>
            </a:r>
            <a:r>
              <a:rPr lang="en-US" sz="44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কাজ</a:t>
            </a:r>
            <a:endParaRPr lang="en-US" sz="4400" dirty="0">
              <a:solidFill>
                <a:srgbClr val="C00000"/>
              </a:solidFill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8904" y="3556095"/>
            <a:ext cx="6829425" cy="1638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C00000"/>
                </a:solidFill>
                <a:latin typeface="Nikashban"/>
              </a:rPr>
              <a:t>সু্যোগ ব্যয় কি রেখা চিত্রের সাহায্যে ব্যাখ্যা কর।</a:t>
            </a:r>
            <a:endParaRPr lang="en-US" sz="3200" dirty="0">
              <a:solidFill>
                <a:srgbClr val="C0000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95594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8713" y="414338"/>
            <a:ext cx="10829925" cy="534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418" y="600075"/>
            <a:ext cx="4464845" cy="267176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058150" y="771526"/>
            <a:ext cx="3657600" cy="1957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বাড়ীর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কাজ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172326" y="2668191"/>
            <a:ext cx="2300287" cy="1021556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400175" y="3564732"/>
            <a:ext cx="10286999" cy="1782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ashban"/>
              </a:rPr>
              <a:t>সু্যোগ ব্যয়ের প্রকারগুলো কি কি ? লিখে আনবে । 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54570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28738" y="1571625"/>
            <a:ext cx="5086350" cy="1771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ashban"/>
              </a:rPr>
              <a:t>মূল্যায়ন</a:t>
            </a:r>
            <a:endParaRPr lang="en-US" sz="4000" dirty="0">
              <a:solidFill>
                <a:srgbClr val="C00000"/>
              </a:solidFill>
              <a:latin typeface="Nikashban"/>
            </a:endParaRPr>
          </a:p>
        </p:txBody>
      </p:sp>
      <p:cxnSp>
        <p:nvCxnSpPr>
          <p:cNvPr id="6" name="Elbow Connector 5"/>
          <p:cNvCxnSpPr/>
          <p:nvPr/>
        </p:nvCxnSpPr>
        <p:spPr>
          <a:xfrm>
            <a:off x="3160406" y="3279976"/>
            <a:ext cx="1423014" cy="1418405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996383706"/>
              </p:ext>
            </p:extLst>
          </p:nvPr>
        </p:nvGraphicFramePr>
        <p:xfrm>
          <a:off x="4793457" y="3343275"/>
          <a:ext cx="6212680" cy="241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Elbow Connector 10"/>
          <p:cNvCxnSpPr/>
          <p:nvPr/>
        </p:nvCxnSpPr>
        <p:spPr>
          <a:xfrm>
            <a:off x="3422782" y="2627103"/>
            <a:ext cx="1471612" cy="1362076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49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43225" y="0"/>
            <a:ext cx="5786438" cy="2043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ashban"/>
              </a:rPr>
              <a:t>ধন্যবাদ,ভালো</a:t>
            </a:r>
            <a:r>
              <a:rPr lang="en-US" sz="4800" dirty="0" smtClean="0">
                <a:latin typeface="Nikashban"/>
              </a:rPr>
              <a:t> </a:t>
            </a:r>
            <a:r>
              <a:rPr lang="en-US" sz="4800" dirty="0" err="1" smtClean="0">
                <a:latin typeface="Nikashban"/>
              </a:rPr>
              <a:t>থাক</a:t>
            </a:r>
            <a:r>
              <a:rPr lang="en-US" sz="4800" dirty="0" smtClean="0">
                <a:latin typeface="Nikashban"/>
              </a:rPr>
              <a:t>।</a:t>
            </a:r>
            <a:endParaRPr lang="en-US" sz="4800" dirty="0">
              <a:latin typeface="Nika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2043112"/>
            <a:ext cx="12046527" cy="481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9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5880" y="0"/>
            <a:ext cx="8663940" cy="198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সবাইকে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শুভেচ্ছা</a:t>
            </a:r>
            <a:endParaRPr lang="en-US" sz="6000" dirty="0"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447" y="2110788"/>
            <a:ext cx="10195560" cy="4747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46" y="2110788"/>
            <a:ext cx="10224261" cy="474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440" y="109179"/>
            <a:ext cx="6142515" cy="394847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ন</a:t>
            </a:r>
            <a:r>
              <a:rPr lang="bn-IN" sz="3200" dirty="0" smtClean="0">
                <a:latin typeface="SutonnyMJ" pitchFamily="2" charset="0"/>
                <a:cs typeface="SutonnyMJ" pitchFamily="2" charset="0"/>
              </a:rPr>
              <a:t>ুরুল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ইসলাম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সিকদার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প্রভাষক,অর্থনীতি</a:t>
            </a:r>
            <a:r>
              <a:rPr lang="en-US" sz="3200" dirty="0" smtClean="0">
                <a:latin typeface="Nikashban"/>
              </a:rPr>
              <a:t> </a:t>
            </a:r>
          </a:p>
          <a:p>
            <a:pPr algn="ctr"/>
            <a:r>
              <a:rPr lang="en-US" sz="3200" dirty="0" err="1" smtClean="0">
                <a:latin typeface="Nikashban"/>
              </a:rPr>
              <a:t>রাজাবাড়ী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ডিগ্রি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কলেজ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মির্জাপুর</a:t>
            </a:r>
            <a:r>
              <a:rPr lang="en-US" sz="3200" dirty="0" smtClean="0">
                <a:latin typeface="Nikashban"/>
              </a:rPr>
              <a:t>, </a:t>
            </a:r>
            <a:r>
              <a:rPr lang="en-US" sz="3200" dirty="0" err="1" smtClean="0">
                <a:latin typeface="Nikashban"/>
              </a:rPr>
              <a:t>টাঙ্গাইল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smtClean="0">
                <a:latin typeface="Nikashban"/>
              </a:rPr>
              <a:t>মোবাইলঃ০১৭১৬৪৮২৯৩৫</a:t>
            </a:r>
          </a:p>
        </p:txBody>
      </p:sp>
      <p:sp>
        <p:nvSpPr>
          <p:cNvPr id="4" name="Rectangle 3"/>
          <p:cNvSpPr/>
          <p:nvPr/>
        </p:nvSpPr>
        <p:spPr>
          <a:xfrm>
            <a:off x="355441" y="4057650"/>
            <a:ext cx="6142514" cy="27546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ashban"/>
              </a:rPr>
              <a:t>বিষয়ঃঅর্থনীতি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অধ্যায়ঃচতুর্থ</a:t>
            </a:r>
            <a:r>
              <a:rPr lang="en-US" sz="3200" dirty="0" smtClean="0">
                <a:latin typeface="Nikashban"/>
              </a:rPr>
              <a:t>(</a:t>
            </a:r>
            <a:r>
              <a:rPr lang="en-US" sz="3200" dirty="0" err="1" smtClean="0">
                <a:latin typeface="Nikashban"/>
              </a:rPr>
              <a:t>বাজার</a:t>
            </a:r>
            <a:r>
              <a:rPr lang="en-US" sz="3200" dirty="0" smtClean="0">
                <a:latin typeface="Nikashban"/>
              </a:rPr>
              <a:t>)</a:t>
            </a:r>
          </a:p>
          <a:p>
            <a:pPr algn="ctr"/>
            <a:r>
              <a:rPr lang="en-US" sz="3200" dirty="0" smtClean="0">
                <a:latin typeface="Nikashban"/>
              </a:rPr>
              <a:t>সময়ঃ৫০ </a:t>
            </a:r>
            <a:r>
              <a:rPr lang="en-US" sz="3200" dirty="0" err="1" smtClean="0">
                <a:latin typeface="Nikashban"/>
              </a:rPr>
              <a:t>মিনিট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তারিখঃ</a:t>
            </a:r>
            <a:r>
              <a:rPr lang="bn-IN" sz="3200" dirty="0" smtClean="0">
                <a:latin typeface="Nikashban"/>
              </a:rPr>
              <a:t>০৬</a:t>
            </a:r>
            <a:r>
              <a:rPr lang="en-US" sz="3200" dirty="0" smtClean="0">
                <a:latin typeface="Nikashban"/>
              </a:rPr>
              <a:t>/</a:t>
            </a:r>
            <a:r>
              <a:rPr lang="bn-IN" sz="3200" dirty="0" smtClean="0">
                <a:latin typeface="Nikashban"/>
              </a:rPr>
              <a:t>০৪</a:t>
            </a:r>
            <a:r>
              <a:rPr lang="en-US" sz="3200" dirty="0" smtClean="0">
                <a:latin typeface="Nikashban"/>
              </a:rPr>
              <a:t>/২০</a:t>
            </a:r>
            <a:r>
              <a:rPr lang="bn-IN" sz="3200" dirty="0" smtClean="0">
                <a:latin typeface="Nikashban"/>
              </a:rPr>
              <a:t>২০</a:t>
            </a:r>
            <a:r>
              <a:rPr lang="en-US" sz="3200" dirty="0" err="1" smtClean="0">
                <a:latin typeface="Nikashban"/>
              </a:rPr>
              <a:t>ইং</a:t>
            </a:r>
            <a:endParaRPr lang="en-US" sz="3200" dirty="0">
              <a:latin typeface="Nikashban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686550" y="240030"/>
            <a:ext cx="68580" cy="63779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484" y="-95465"/>
            <a:ext cx="5004516" cy="690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6815" y="605468"/>
            <a:ext cx="9648755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ashban"/>
              </a:rPr>
              <a:t>নিচের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ছবির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দিকে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লক্ষ্য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করি</a:t>
            </a:r>
            <a:r>
              <a:rPr lang="en-US" sz="5400" dirty="0" smtClean="0">
                <a:latin typeface="Nikashban"/>
              </a:rPr>
              <a:t>।</a:t>
            </a:r>
            <a:endParaRPr lang="en-US" sz="5400" dirty="0">
              <a:latin typeface="Nika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5535" y="1798936"/>
            <a:ext cx="6494125" cy="5059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434" y="1798936"/>
            <a:ext cx="6353858" cy="505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5915" y="662940"/>
            <a:ext cx="10578385" cy="5097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সুযোগ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ব্যয়</a:t>
            </a:r>
            <a:r>
              <a:rPr lang="en-US" sz="6000" dirty="0" smtClean="0">
                <a:latin typeface="Nikashban"/>
              </a:rPr>
              <a:t> ( Opportunity Cost ) </a:t>
            </a:r>
            <a:endParaRPr lang="en-US" sz="60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41364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28933" y="280759"/>
            <a:ext cx="7406640" cy="1828800"/>
          </a:xfrm>
          <a:prstGeom prst="ellips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শিখনফল</a:t>
            </a:r>
            <a:endParaRPr lang="en-US" sz="6000" dirty="0">
              <a:latin typeface="Nikashb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17369" y="2824443"/>
            <a:ext cx="11452860" cy="3657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ashb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26853" y="4193193"/>
            <a:ext cx="102338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800" dirty="0" smtClean="0">
                <a:latin typeface="Nikashban"/>
              </a:rPr>
              <a:t>                              </a:t>
            </a:r>
            <a:r>
              <a:rPr lang="en-US" sz="3200" dirty="0" smtClean="0">
                <a:latin typeface="Nikashban"/>
              </a:rPr>
              <a:t>৩ </a:t>
            </a:r>
            <a:r>
              <a:rPr lang="en-US" sz="3200" dirty="0">
                <a:latin typeface="Nikashban"/>
              </a:rPr>
              <a:t>। </a:t>
            </a:r>
            <a:r>
              <a:rPr lang="en-US" sz="3200" dirty="0" err="1">
                <a:latin typeface="Nikashban"/>
              </a:rPr>
              <a:t>ব্যক্তিগত</a:t>
            </a:r>
            <a:r>
              <a:rPr lang="en-US" sz="3200" dirty="0">
                <a:latin typeface="Nikashban"/>
              </a:rPr>
              <a:t>  </a:t>
            </a:r>
            <a:r>
              <a:rPr lang="en-US" sz="3200" dirty="0" err="1">
                <a:latin typeface="Nikashban"/>
              </a:rPr>
              <a:t>বা</a:t>
            </a:r>
            <a:r>
              <a:rPr lang="en-US" sz="3200" dirty="0">
                <a:latin typeface="Nikashban"/>
              </a:rPr>
              <a:t> </a:t>
            </a:r>
            <a:r>
              <a:rPr lang="en-US" sz="3200" dirty="0" err="1">
                <a:latin typeface="Nikashban"/>
              </a:rPr>
              <a:t>সামাজিক</a:t>
            </a:r>
            <a:r>
              <a:rPr lang="en-US" sz="3200" dirty="0">
                <a:latin typeface="Nikashban"/>
              </a:rPr>
              <a:t> </a:t>
            </a:r>
            <a:r>
              <a:rPr lang="en-US" sz="3200" dirty="0" err="1">
                <a:latin typeface="Nikashban"/>
              </a:rPr>
              <a:t>পছন্দ</a:t>
            </a:r>
            <a:r>
              <a:rPr lang="en-US" sz="3200" dirty="0">
                <a:latin typeface="Nikashban"/>
              </a:rPr>
              <a:t> </a:t>
            </a:r>
            <a:r>
              <a:rPr lang="en-US" sz="3200" dirty="0" err="1">
                <a:latin typeface="Nikashban"/>
              </a:rPr>
              <a:t>নির্বাচন</a:t>
            </a:r>
            <a:r>
              <a:rPr lang="en-US" sz="3200" dirty="0">
                <a:latin typeface="Nikashban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37736" y="4876179"/>
            <a:ext cx="629783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200" dirty="0" smtClean="0">
                <a:latin typeface="Nikashban"/>
              </a:rPr>
              <a:t>         </a:t>
            </a:r>
            <a:r>
              <a:rPr lang="en-US" sz="3200" dirty="0" smtClean="0">
                <a:latin typeface="Nikashban"/>
              </a:rPr>
              <a:t>৪ </a:t>
            </a:r>
            <a:r>
              <a:rPr lang="en-US" sz="3200" dirty="0">
                <a:latin typeface="Nikashban"/>
              </a:rPr>
              <a:t>। </a:t>
            </a:r>
            <a:r>
              <a:rPr lang="en-US" sz="3200" dirty="0" err="1">
                <a:latin typeface="Nikashban"/>
              </a:rPr>
              <a:t>উৎপাদনে</a:t>
            </a:r>
            <a:r>
              <a:rPr lang="en-US" sz="3200" dirty="0">
                <a:latin typeface="Nikashban"/>
              </a:rPr>
              <a:t> </a:t>
            </a:r>
            <a:r>
              <a:rPr lang="en-US" sz="3200" dirty="0" err="1">
                <a:latin typeface="Nikashban"/>
              </a:rPr>
              <a:t>দক্ষতা</a:t>
            </a:r>
            <a:r>
              <a:rPr lang="en-US" sz="3200" dirty="0">
                <a:latin typeface="Nikashban"/>
              </a:rPr>
              <a:t> </a:t>
            </a:r>
            <a:r>
              <a:rPr lang="en-US" sz="3200" dirty="0" err="1">
                <a:latin typeface="Nikashban"/>
              </a:rPr>
              <a:t>নির্ধারণ</a:t>
            </a:r>
            <a:r>
              <a:rPr lang="en-US" sz="3200" dirty="0">
                <a:latin typeface="Nikashban"/>
              </a:rPr>
              <a:t> 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91660" y="2967335"/>
            <a:ext cx="36086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atin typeface="Nikashban"/>
              </a:rPr>
              <a:t>১। </a:t>
            </a:r>
            <a:r>
              <a:rPr lang="bn-IN" sz="3200" dirty="0">
                <a:latin typeface="Nikashban"/>
              </a:rPr>
              <a:t>সু</a:t>
            </a:r>
            <a:r>
              <a:rPr lang="en-US" sz="3200" dirty="0" err="1">
                <a:latin typeface="Nikashban"/>
              </a:rPr>
              <a:t>যোগ</a:t>
            </a:r>
            <a:r>
              <a:rPr lang="en-US" sz="3200" dirty="0">
                <a:latin typeface="Nikashban"/>
              </a:rPr>
              <a:t> </a:t>
            </a:r>
            <a:r>
              <a:rPr lang="en-US" sz="3200" dirty="0" err="1">
                <a:latin typeface="Nikashban"/>
              </a:rPr>
              <a:t>ব্যয়</a:t>
            </a:r>
            <a:r>
              <a:rPr lang="en-US" sz="3200" dirty="0">
                <a:latin typeface="Nikashban"/>
              </a:rPr>
              <a:t>  </a:t>
            </a:r>
            <a:r>
              <a:rPr lang="en-US" sz="3200" dirty="0" err="1">
                <a:latin typeface="Nikashban"/>
              </a:rPr>
              <a:t>কি</a:t>
            </a:r>
            <a:r>
              <a:rPr lang="en-US" sz="3200" dirty="0">
                <a:latin typeface="Nikashban"/>
              </a:rPr>
              <a:t> 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31596" y="3510207"/>
            <a:ext cx="60244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3200" dirty="0" smtClean="0">
                <a:latin typeface="Nikashban"/>
              </a:rPr>
              <a:t>        </a:t>
            </a:r>
            <a:r>
              <a:rPr lang="en-US" sz="3200" dirty="0" smtClean="0">
                <a:latin typeface="Nikashban"/>
              </a:rPr>
              <a:t>২ </a:t>
            </a:r>
            <a:r>
              <a:rPr lang="en-US" sz="3200" dirty="0">
                <a:latin typeface="Nikashban"/>
              </a:rPr>
              <a:t>। </a:t>
            </a:r>
            <a:r>
              <a:rPr lang="en-US" sz="3200" dirty="0" err="1">
                <a:latin typeface="Nikashban"/>
              </a:rPr>
              <a:t>উৎপাদনের</a:t>
            </a:r>
            <a:r>
              <a:rPr lang="en-US" sz="3200" dirty="0">
                <a:latin typeface="Nikashban"/>
              </a:rPr>
              <a:t> </a:t>
            </a:r>
            <a:r>
              <a:rPr lang="en-US" sz="3200" dirty="0" err="1">
                <a:latin typeface="Nikashban"/>
              </a:rPr>
              <a:t>সিদ্ধান্ত</a:t>
            </a:r>
            <a:r>
              <a:rPr lang="en-US" sz="3200" dirty="0">
                <a:latin typeface="Nikashban"/>
              </a:rPr>
              <a:t> </a:t>
            </a:r>
            <a:r>
              <a:rPr lang="en-US" sz="3200" dirty="0" err="1">
                <a:latin typeface="Nikashban"/>
              </a:rPr>
              <a:t>গ্রহণ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405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0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75763" y="1738648"/>
            <a:ext cx="10238705" cy="4262101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মানুষ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তার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পছন্দের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সবকিছু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এক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সঙ্গে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পেতে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পারে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না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।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ও 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সম্পদের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স্বল্পতা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,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পছন্দের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ক্ষেত্রে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বিপত্তির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সৃষ্টি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। </a:t>
            </a:r>
            <a:r>
              <a:rPr lang="bn-IN" sz="2800" dirty="0" smtClean="0">
                <a:solidFill>
                  <a:schemeClr val="tx1"/>
                </a:solidFill>
                <a:latin typeface="Nikashban"/>
              </a:rPr>
              <a:t>সাধারণ অর্থে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সুযোগ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ব্যয়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ashban"/>
              </a:rPr>
              <a:t>বলতে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একটি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দ্রব্যের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অতিরিক্ত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উৎপাদ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পোওয়ার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জন্য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অপর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দ্রব্যের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উ</a:t>
            </a:r>
            <a:r>
              <a:rPr lang="bn-IN" sz="2800" dirty="0" smtClean="0">
                <a:solidFill>
                  <a:schemeClr val="tx1"/>
                </a:solidFill>
                <a:latin typeface="Nikashban"/>
              </a:rPr>
              <a:t>তপাদন যতটুকু ছেড়ে দিতে হয় , সেই ছেড়ে দেওয়ার পরিমাণই  হলো  নির্দিষ্ট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কাজের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সুযোগ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ashban"/>
              </a:rPr>
              <a:t>ব্যয়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। </a:t>
            </a:r>
            <a:r>
              <a:rPr lang="bn-IN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ashban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ashban"/>
              </a:rPr>
              <a:t>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434872" y="469757"/>
            <a:ext cx="5591202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ashban"/>
              </a:rPr>
              <a:t>সুযোগ</a:t>
            </a:r>
            <a:r>
              <a:rPr lang="en-US" sz="7200" dirty="0" smtClean="0">
                <a:solidFill>
                  <a:srgbClr val="FF0000"/>
                </a:solidFill>
                <a:latin typeface="Nikashban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ashban"/>
              </a:rPr>
              <a:t>ব্যয়</a:t>
            </a:r>
            <a:r>
              <a:rPr lang="en-US" sz="7200" dirty="0" smtClean="0">
                <a:solidFill>
                  <a:srgbClr val="FF0000"/>
                </a:solidFill>
                <a:latin typeface="Nikashban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36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89454" y="16356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0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71492" y="2253802"/>
            <a:ext cx="7801216" cy="374694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কিন্তু অর্থনীতিতে  চাহিদা বলতে তিনটি বওয়শিষ্ট্যকে নির্দেশ করে। যেমন ঃ ১। কোন দ্রব্য পাওয়ার আকাঙ্কক্ষা ।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২। দ্রব্যটি ক্রয়ের সার্ম্থ।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৩। অর্থ ব্যয়ের ইচ্ছা 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434872" y="469757"/>
            <a:ext cx="5591202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ashban"/>
              </a:rPr>
              <a:t>প্রামাণ্য সংঙ্ঘা</a:t>
            </a:r>
            <a:r>
              <a:rPr lang="en-US" sz="40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40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89454" y="16356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45734" y="2253802"/>
            <a:ext cx="7801216" cy="374694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  <a:latin typeface="Nikashban"/>
              </a:rPr>
              <a:t>অর্থনীতিবিদ বেনহাম </a:t>
            </a:r>
            <a:r>
              <a:rPr lang="bn-IN" sz="2400" dirty="0" smtClean="0">
                <a:solidFill>
                  <a:srgbClr val="FFFF00"/>
                </a:solidFill>
                <a:latin typeface="Nikashban"/>
              </a:rPr>
              <a:t>এর মতে, কোন </a:t>
            </a:r>
            <a:r>
              <a:rPr lang="en-US" sz="2400" dirty="0" err="1" smtClean="0">
                <a:solidFill>
                  <a:srgbClr val="FFFF00"/>
                </a:solidFill>
                <a:latin typeface="Nikashban"/>
              </a:rPr>
              <a:t>জিনিসের</a:t>
            </a:r>
            <a:r>
              <a:rPr lang="en-US" sz="24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ashban"/>
              </a:rPr>
              <a:t>সু্যোগ</a:t>
            </a:r>
            <a:r>
              <a:rPr lang="en-US" sz="24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ashban"/>
              </a:rPr>
              <a:t>ব্যয়</a:t>
            </a:r>
            <a:r>
              <a:rPr lang="en-US" sz="24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ashban"/>
              </a:rPr>
              <a:t>হচ্ছে</a:t>
            </a:r>
            <a:r>
              <a:rPr lang="en-US" sz="2400" dirty="0" smtClean="0">
                <a:solidFill>
                  <a:srgbClr val="FFFF00"/>
                </a:solidFill>
                <a:latin typeface="Nikashban"/>
              </a:rPr>
              <a:t>  </a:t>
            </a:r>
            <a:r>
              <a:rPr lang="en-US" sz="2400" dirty="0" err="1" smtClean="0">
                <a:solidFill>
                  <a:srgbClr val="FFFF00"/>
                </a:solidFill>
                <a:latin typeface="Nikashban"/>
              </a:rPr>
              <a:t>পরবর্তী</a:t>
            </a:r>
            <a:r>
              <a:rPr lang="en-US" sz="24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ashban"/>
              </a:rPr>
              <a:t>সর্বোত্তম</a:t>
            </a:r>
            <a:r>
              <a:rPr lang="en-US" sz="24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ashban"/>
              </a:rPr>
              <a:t>বিকল্প</a:t>
            </a:r>
            <a:r>
              <a:rPr lang="en-US" sz="24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ashban"/>
              </a:rPr>
              <a:t>দ্রব্যটির</a:t>
            </a:r>
            <a:r>
              <a:rPr lang="en-US" sz="24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ashban"/>
              </a:rPr>
              <a:t>উৎপাদ</a:t>
            </a:r>
            <a:r>
              <a:rPr lang="en-US" sz="24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ashban"/>
              </a:rPr>
              <a:t>পরিহারের</a:t>
            </a:r>
            <a:r>
              <a:rPr lang="en-US" sz="24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ashban"/>
              </a:rPr>
              <a:t>ব্যয়</a:t>
            </a:r>
            <a:r>
              <a:rPr lang="en-US" sz="2400" dirty="0" smtClean="0">
                <a:solidFill>
                  <a:srgbClr val="FFFF00"/>
                </a:solidFill>
                <a:latin typeface="Nikashban"/>
              </a:rPr>
              <a:t> । </a:t>
            </a:r>
            <a:r>
              <a:rPr lang="bn-IN" sz="2400" dirty="0" smtClean="0">
                <a:solidFill>
                  <a:srgbClr val="FFFF00"/>
                </a:solidFill>
                <a:latin typeface="Nikashban"/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2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17063" y="669701"/>
            <a:ext cx="5679583" cy="953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প্রামাণ্য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সংজ্ঞা</a:t>
            </a:r>
            <a:r>
              <a:rPr lang="en-US" sz="3600" dirty="0" smtClean="0"/>
              <a:t> </a:t>
            </a:r>
            <a:r>
              <a:rPr lang="en-US" sz="3600" dirty="0" err="1" smtClean="0"/>
              <a:t>ইংরেজীতে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661374" y="2240924"/>
            <a:ext cx="8190963" cy="2421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“The Opportunity cost of a thing is the amount of best commodity that could be produced instead by the same factor “(R. F. </a:t>
            </a:r>
            <a:r>
              <a:rPr lang="en-US" sz="3600" dirty="0" err="1" smtClean="0">
                <a:solidFill>
                  <a:srgbClr val="FF0000"/>
                </a:solidFill>
              </a:rPr>
              <a:t>Benham</a:t>
            </a:r>
            <a:r>
              <a:rPr lang="en-US" sz="36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0367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1577</TotalTime>
  <Words>371</Words>
  <Application>Microsoft Office PowerPoint</Application>
  <PresentationFormat>Widescreen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Nikashban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Musharraf</dc:creator>
  <cp:lastModifiedBy>Windows User</cp:lastModifiedBy>
  <cp:revision>250</cp:revision>
  <dcterms:created xsi:type="dcterms:W3CDTF">2019-12-01T22:28:59Z</dcterms:created>
  <dcterms:modified xsi:type="dcterms:W3CDTF">2020-04-24T14:45:31Z</dcterms:modified>
</cp:coreProperties>
</file>