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0" r:id="rId7"/>
    <p:sldId id="272" r:id="rId8"/>
    <p:sldId id="278" r:id="rId9"/>
    <p:sldId id="281" r:id="rId10"/>
    <p:sldId id="288" r:id="rId11"/>
    <p:sldId id="280" r:id="rId12"/>
    <p:sldId id="262" r:id="rId13"/>
    <p:sldId id="273" r:id="rId14"/>
    <p:sldId id="284" r:id="rId15"/>
    <p:sldId id="283" r:id="rId16"/>
    <p:sldId id="285" r:id="rId17"/>
    <p:sldId id="286" r:id="rId18"/>
    <p:sldId id="287" r:id="rId19"/>
    <p:sldId id="266" r:id="rId20"/>
    <p:sldId id="267" r:id="rId21"/>
    <p:sldId id="268" r:id="rId22"/>
    <p:sldId id="26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smtClean="0"/>
            <a:t>১।</a:t>
          </a:r>
          <a:r>
            <a:rPr lang="bn-IN" dirty="0" smtClean="0"/>
            <a:t> </a:t>
          </a:r>
          <a:r>
            <a:rPr lang="en-US" dirty="0" err="1" smtClean="0"/>
            <a:t>যোগান</a:t>
          </a:r>
          <a:r>
            <a:rPr lang="en-US" dirty="0" smtClean="0"/>
            <a:t> </a:t>
          </a:r>
          <a:r>
            <a:rPr lang="en-US" dirty="0" err="1" smtClean="0"/>
            <a:t>সমীকরণ</a:t>
          </a:r>
          <a:r>
            <a:rPr lang="en-US" dirty="0" smtClean="0"/>
            <a:t> </a:t>
          </a:r>
          <a:r>
            <a:rPr lang="en-US" dirty="0" err="1" smtClean="0"/>
            <a:t>থেকে</a:t>
          </a:r>
          <a:r>
            <a:rPr lang="en-US" dirty="0" smtClean="0"/>
            <a:t> </a:t>
          </a:r>
          <a:r>
            <a:rPr lang="en-US" dirty="0" err="1" smtClean="0"/>
            <a:t>চিত্র</a:t>
          </a:r>
          <a:r>
            <a:rPr lang="en-US" dirty="0" smtClean="0"/>
            <a:t> </a:t>
          </a:r>
          <a:r>
            <a:rPr lang="en-US" dirty="0" err="1" smtClean="0"/>
            <a:t>অঙ্কন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bn-IN" dirty="0" smtClean="0"/>
            <a:t> ।</a:t>
          </a:r>
          <a:r>
            <a:rPr lang="en-US" dirty="0" smtClean="0"/>
            <a:t> </a:t>
          </a:r>
        </a:p>
        <a:p>
          <a:r>
            <a:rPr lang="en-US" dirty="0" smtClean="0"/>
            <a:t>S = - 100+10p 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smtClean="0"/>
            <a:t>২।</a:t>
          </a:r>
          <a:r>
            <a:rPr lang="bn-IN" dirty="0" smtClean="0"/>
            <a:t> বাজার চাহিদার সূচী ও চিত্র অঙ্কন কর ।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33769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bn-IN" sz="2800" dirty="0" smtClean="0"/>
            <a:t>যোগান কি 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r>
            <a:rPr lang="bn-IN" sz="2000" dirty="0" smtClean="0"/>
            <a:t>চাহিদা বিধির ব্যতিক্রমগূলো কি কি</a:t>
          </a:r>
          <a:endParaRPr lang="en-US" sz="2000" dirty="0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07" y="759854"/>
            <a:ext cx="5138670" cy="78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প্রামাণ্য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সংজ্ঞা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ইংরেজীতে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017431" y="1712890"/>
            <a:ext cx="10753859" cy="4456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We may define supply as a schedule of the amount of a good that would be offered for sale at a possible price at any one instant  of time , or during any one period of time . </a:t>
            </a:r>
            <a:r>
              <a:rPr lang="en-US" sz="4800" dirty="0" smtClean="0">
                <a:solidFill>
                  <a:srgbClr val="FF0000"/>
                </a:solidFill>
              </a:rPr>
              <a:t>---Meyers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43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31896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ashban"/>
              </a:rPr>
              <a:t>যোগান</a:t>
            </a:r>
            <a:r>
              <a:rPr lang="bn-IN" sz="7200" dirty="0" smtClean="0">
                <a:solidFill>
                  <a:srgbClr val="FF0000"/>
                </a:solidFill>
                <a:latin typeface="Nikashban"/>
              </a:rPr>
              <a:t> বিধি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অন্যান্য অবস্থা অপরিবর্তিত থেকে কোন নির্দিষ্ট সময়ে  কোন দ্রব্যের দাম বাড়লে যোগান বাড়ে , দাম কমলে যোগান কমে । দাম ও যোগানের এরুপ ক্রিয়াগত সম্পর্ককে যোগান বিধি বলে ।</a:t>
            </a:r>
          </a:p>
        </p:txBody>
      </p:sp>
    </p:spTree>
    <p:extLst>
      <p:ext uri="{BB962C8B-B14F-4D97-AF65-F5344CB8AC3E}">
        <p14:creationId xmlns:p14="http://schemas.microsoft.com/office/powerpoint/2010/main" val="291302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" y="148590"/>
            <a:ext cx="1219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771900" y="685800"/>
            <a:ext cx="4411980" cy="14058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ashban"/>
              </a:rPr>
              <a:t> </a:t>
            </a:r>
            <a:r>
              <a:rPr lang="en-US" sz="3600" dirty="0" err="1" smtClean="0">
                <a:latin typeface="Nikashban"/>
              </a:rPr>
              <a:t>শর্ত</a:t>
            </a:r>
            <a:r>
              <a:rPr lang="en-US" sz="3600" dirty="0" smtClean="0">
                <a:latin typeface="Nikashban"/>
              </a:rPr>
              <a:t> </a:t>
            </a:r>
            <a:endParaRPr lang="en-US" sz="3600" dirty="0">
              <a:latin typeface="Nikashb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66210" y="2091690"/>
            <a:ext cx="115443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9360" y="2091690"/>
            <a:ext cx="1062990" cy="13258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60121" y="3280410"/>
            <a:ext cx="4446270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এখানে অন্যান্য অবস্থা স্থির থাকতে হবে।</a:t>
            </a:r>
            <a:endParaRPr lang="en-US" sz="2800" dirty="0" smtClean="0"/>
          </a:p>
        </p:txBody>
      </p:sp>
      <p:sp>
        <p:nvSpPr>
          <p:cNvPr id="20" name="Oval 19"/>
          <p:cNvSpPr/>
          <p:nvPr/>
        </p:nvSpPr>
        <p:spPr>
          <a:xfrm>
            <a:off x="5807566" y="3577590"/>
            <a:ext cx="4366259" cy="30861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যেমনঃ উপকরণের দাম , কারিগরি জ্ঞান  , প্রাকিতিক উপাদান ,সময় , কর ইত্যাদি স্থির থাকতে হবে।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301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632587" y="2452436"/>
            <a:ext cx="6435728" cy="2826147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মনে করি, </a:t>
            </a:r>
          </a:p>
          <a:p>
            <a:pPr algn="ctr"/>
            <a:r>
              <a:rPr lang="en-US" sz="2000" dirty="0" smtClean="0"/>
              <a:t>          S=</a:t>
            </a:r>
            <a:r>
              <a:rPr lang="en-US" sz="2000" dirty="0" err="1" smtClean="0"/>
              <a:t>যোগান</a:t>
            </a:r>
            <a:endParaRPr lang="en-US" sz="2000" dirty="0" smtClean="0"/>
          </a:p>
          <a:p>
            <a:pPr algn="ctr"/>
            <a:r>
              <a:rPr lang="en-US" sz="2000" dirty="0" smtClean="0"/>
              <a:t>                  c=</a:t>
            </a:r>
            <a:r>
              <a:rPr lang="en-US" sz="2000" dirty="0" err="1" smtClean="0"/>
              <a:t>ধ্রবক</a:t>
            </a:r>
            <a:r>
              <a:rPr lang="en-US" sz="2000" dirty="0" smtClean="0"/>
              <a:t> (</a:t>
            </a:r>
            <a:r>
              <a:rPr lang="en-US" sz="2000" dirty="0" err="1" smtClean="0"/>
              <a:t>স্থির</a:t>
            </a:r>
            <a:r>
              <a:rPr lang="en-US" sz="2000" dirty="0" smtClean="0"/>
              <a:t> )</a:t>
            </a:r>
          </a:p>
          <a:p>
            <a:pPr algn="ctr"/>
            <a:r>
              <a:rPr lang="en-US" sz="2000" dirty="0" smtClean="0"/>
              <a:t>                                   d= </a:t>
            </a:r>
            <a:r>
              <a:rPr lang="en-US" sz="2000" dirty="0" err="1" smtClean="0"/>
              <a:t>পরামিতিক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ধ্রবক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ঢাল</a:t>
            </a:r>
            <a:endParaRPr lang="en-US" sz="2000" dirty="0" smtClean="0"/>
          </a:p>
          <a:p>
            <a:pPr algn="ctr"/>
            <a:r>
              <a:rPr lang="en-US" sz="2000" dirty="0" smtClean="0"/>
              <a:t>       p=</a:t>
            </a:r>
            <a:r>
              <a:rPr lang="en-US" sz="2000" dirty="0" err="1" smtClean="0"/>
              <a:t>দাম</a:t>
            </a:r>
            <a:endParaRPr lang="en-US" sz="2000" dirty="0"/>
          </a:p>
        </p:txBody>
      </p:sp>
      <p:sp>
        <p:nvSpPr>
          <p:cNvPr id="32" name="Hexagon 31"/>
          <p:cNvSpPr/>
          <p:nvPr/>
        </p:nvSpPr>
        <p:spPr>
          <a:xfrm>
            <a:off x="3714750" y="205740"/>
            <a:ext cx="3771900" cy="159162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00" dirty="0" smtClean="0"/>
              <a:t>চাহিদা সমীকরণ থেকে বিধি( গাণিতিক)</a:t>
            </a:r>
            <a:endParaRPr lang="en-US" sz="2300" dirty="0"/>
          </a:p>
        </p:txBody>
      </p:sp>
      <p:sp>
        <p:nvSpPr>
          <p:cNvPr id="2" name="Down Arrow 1"/>
          <p:cNvSpPr/>
          <p:nvPr/>
        </p:nvSpPr>
        <p:spPr>
          <a:xfrm rot="2721665">
            <a:off x="6281232" y="1583364"/>
            <a:ext cx="372898" cy="1237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34228" y="2202287"/>
            <a:ext cx="2807594" cy="19318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S = - </a:t>
            </a:r>
            <a:r>
              <a:rPr lang="en-US" sz="4800" dirty="0" err="1" smtClean="0">
                <a:solidFill>
                  <a:schemeClr val="bg1"/>
                </a:solidFill>
              </a:rPr>
              <a:t>c+dp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721665">
            <a:off x="3136640" y="1015817"/>
            <a:ext cx="372898" cy="1237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2" grpId="0" animBg="1"/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50027" y="384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ashban"/>
              </a:rPr>
              <a:t>সূচি থেকে যোগান বিধিঃ মনে করি,  </a:t>
            </a:r>
            <a:r>
              <a:rPr lang="en-US" sz="2800" dirty="0">
                <a:latin typeface="Nikashban"/>
              </a:rPr>
              <a:t>S</a:t>
            </a:r>
            <a:r>
              <a:rPr lang="bn-IN" sz="2800" dirty="0" smtClean="0">
                <a:latin typeface="Nikashban"/>
              </a:rPr>
              <a:t>=</a:t>
            </a:r>
            <a:r>
              <a:rPr lang="en-US" sz="2800" dirty="0" smtClean="0">
                <a:latin typeface="Nikashban"/>
              </a:rPr>
              <a:t> -10</a:t>
            </a:r>
            <a:r>
              <a:rPr lang="en-US" sz="2800" dirty="0">
                <a:latin typeface="Nikashban"/>
              </a:rPr>
              <a:t>+</a:t>
            </a:r>
            <a:r>
              <a:rPr lang="en-US" sz="2800" dirty="0" smtClean="0">
                <a:latin typeface="Nikashban"/>
              </a:rPr>
              <a:t>2p</a:t>
            </a:r>
            <a:r>
              <a:rPr lang="bn-IN" sz="2800" dirty="0" smtClean="0">
                <a:latin typeface="Nikashban"/>
              </a:rPr>
              <a:t> </a:t>
            </a:r>
            <a:endParaRPr lang="en-US" sz="2800" dirty="0">
              <a:latin typeface="Nika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1543" y="3134671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0178" y="3111325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01543" y="3861515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01543" y="4605273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0179" y="3861514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40177" y="4598825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r>
              <a:rPr lang="bn-IN" dirty="0" smtClean="0"/>
              <a:t> একক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01543" y="2365022"/>
            <a:ext cx="2835606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টাকা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40177" y="2374014"/>
            <a:ext cx="3284113" cy="61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ashban"/>
              </a:rPr>
              <a:t>যোগান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76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3567" y="360738"/>
            <a:ext cx="58341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রেখা চিত্রের সাহায্যে উপস্থাপন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2322" y="1948572"/>
            <a:ext cx="6063805" cy="3995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851561" y="2228045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0197" y="5409127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49011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14468" y="5085961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8594" y="1904879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356075" y="2871902"/>
            <a:ext cx="2556434" cy="2265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854560" y="2425672"/>
            <a:ext cx="3698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0"/>
              </a:rPr>
              <a:t>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25268" y="4881499"/>
            <a:ext cx="49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n w="0"/>
              </a:rPr>
              <a:t>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928834" y="4505026"/>
            <a:ext cx="1138812" cy="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61627" y="3231503"/>
            <a:ext cx="25181" cy="221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60797" y="3946408"/>
            <a:ext cx="1867181" cy="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689635" y="3979153"/>
            <a:ext cx="19965" cy="1520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852857" y="3268642"/>
            <a:ext cx="2608770" cy="2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75054" y="4481848"/>
            <a:ext cx="0" cy="972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802492" y="209057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price</a:t>
            </a:r>
            <a:endParaRPr lang="en-US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846348" y="5443287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Supply</a:t>
            </a:r>
            <a:endParaRPr lang="en-US" dirty="0">
              <a:ln w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24349" y="4298795"/>
            <a:ext cx="60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10</a:t>
            </a:r>
            <a:endParaRPr lang="en-US" sz="2400" dirty="0">
              <a:ln w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03763" y="3711580"/>
            <a:ext cx="495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20</a:t>
            </a:r>
            <a:endParaRPr lang="en-US" sz="2400" dirty="0">
              <a:ln w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87823" y="3125204"/>
            <a:ext cx="576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30</a:t>
            </a:r>
            <a:endParaRPr lang="en-US" sz="2400" dirty="0">
              <a:ln w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65701" y="546079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10</a:t>
            </a:r>
            <a:endParaRPr lang="en-US" dirty="0">
              <a:ln w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45974" y="5460799"/>
            <a:ext cx="5123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0"/>
              </a:rPr>
              <a:t>30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284905" y="54432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50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43464" y="4028322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a</a:t>
            </a:r>
            <a:endParaRPr lang="en-US" sz="3200" dirty="0">
              <a:ln w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430446" y="3447127"/>
            <a:ext cx="474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b</a:t>
            </a:r>
            <a:endParaRPr lang="en-US" sz="3200" dirty="0">
              <a:ln w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152982" y="2752361"/>
            <a:ext cx="423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c</a:t>
            </a:r>
            <a:endParaRPr lang="en-US" sz="3200" dirty="0">
              <a:ln w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6910" y="1928252"/>
            <a:ext cx="5135412" cy="3995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,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smtClean="0">
                <a:ln w="0"/>
                <a:solidFill>
                  <a:srgbClr val="FF0000"/>
                </a:solidFill>
              </a:rPr>
              <a:t>OX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যোগান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dirty="0" smtClean="0">
                <a:ln w="0"/>
                <a:solidFill>
                  <a:srgbClr val="FF0000"/>
                </a:solidFill>
              </a:rPr>
              <a:t>OY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দেখানো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সূচিতে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বিভিন্ন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বিভিন্ন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পরিমাণ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পাওয়া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যায়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সে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বিন্দুসমূহ</a:t>
            </a:r>
            <a:r>
              <a:rPr lang="en-US" sz="2400" dirty="0" err="1" smtClean="0">
                <a:ln w="0"/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-,</a:t>
            </a:r>
            <a:r>
              <a:rPr lang="en-US" sz="2400" dirty="0" err="1" smtClean="0">
                <a:ln w="0"/>
                <a:solidFill>
                  <a:srgbClr val="FF0000"/>
                </a:solidFill>
              </a:rPr>
              <a:t>b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,ও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>
                <a:ln w="0"/>
                <a:solidFill>
                  <a:srgbClr val="FF0000"/>
                </a:solidFill>
              </a:rPr>
              <a:t>c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রুপ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দেওয়া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হল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দ্রব্যের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 ১</a:t>
            </a:r>
            <a:r>
              <a:rPr lang="bn-IN" dirty="0" smtClean="0">
                <a:ln w="0"/>
                <a:solidFill>
                  <a:schemeClr val="tx1"/>
                </a:solidFill>
              </a:rPr>
              <a:t>০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bn-IN" dirty="0" smtClean="0">
                <a:ln w="0"/>
                <a:solidFill>
                  <a:schemeClr val="tx1"/>
                </a:solidFill>
              </a:rPr>
              <a:t> যোগান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bn-IN" dirty="0" smtClean="0">
                <a:ln w="0"/>
                <a:solidFill>
                  <a:schemeClr val="tx1"/>
                </a:solidFill>
              </a:rPr>
              <a:t> ১০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মিলিত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</a:t>
            </a:r>
            <a:r>
              <a:rPr lang="en-US" dirty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a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আবার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২</a:t>
            </a:r>
            <a:r>
              <a:rPr lang="bn-IN" dirty="0" smtClean="0">
                <a:ln w="0"/>
                <a:solidFill>
                  <a:schemeClr val="tx1"/>
                </a:solidFill>
              </a:rPr>
              <a:t>০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যোগান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৩০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মিলিত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বিন্দু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>
                <a:ln w="0"/>
                <a:solidFill>
                  <a:srgbClr val="FF0000"/>
                </a:solidFill>
              </a:rPr>
              <a:t>b</a:t>
            </a:r>
            <a:r>
              <a:rPr lang="en-US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দাম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৩</a:t>
            </a:r>
            <a:r>
              <a:rPr lang="bn-IN" dirty="0" smtClean="0">
                <a:ln w="0"/>
                <a:solidFill>
                  <a:schemeClr val="tx1"/>
                </a:solidFill>
              </a:rPr>
              <a:t>০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টাকা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যোগান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তখন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৫০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একক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এর মিলিত বিন্দু</a:t>
            </a:r>
            <a:r>
              <a:rPr lang="en-US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c</a:t>
            </a:r>
            <a:r>
              <a:rPr lang="bn-IN" dirty="0" smtClean="0">
                <a:ln w="0"/>
                <a:solidFill>
                  <a:schemeClr val="tx1"/>
                </a:solidFill>
              </a:rPr>
              <a:t>।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a b c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বিন্দু যোগ করে</a:t>
            </a:r>
            <a:r>
              <a:rPr lang="bn-IN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SS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রেখা পাওয়া যায়।এই</a:t>
            </a:r>
            <a:r>
              <a:rPr lang="bn-IN" dirty="0" smtClean="0">
                <a:ln w="0"/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ln w="0"/>
                <a:solidFill>
                  <a:srgbClr val="FF0000"/>
                </a:solidFill>
              </a:rPr>
              <a:t>SS</a:t>
            </a:r>
            <a:r>
              <a:rPr lang="bn-IN" sz="2400" dirty="0" smtClean="0">
                <a:ln w="0"/>
                <a:solidFill>
                  <a:srgbClr val="FF0000"/>
                </a:solidFill>
              </a:rPr>
              <a:t>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রেখাই যোগান রেখা । রেখা </a:t>
            </a:r>
            <a:r>
              <a:rPr lang="bn-IN" dirty="0">
                <a:ln w="0"/>
                <a:solidFill>
                  <a:schemeClr val="tx1"/>
                </a:solidFill>
              </a:rPr>
              <a:t>বা যোগান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বাম দিক হতে ডানদিকে উর্ধম্নগামী । কারন দাম বাড়লে </a:t>
            </a:r>
            <a:r>
              <a:rPr lang="bn-IN" dirty="0">
                <a:ln w="0"/>
                <a:solidFill>
                  <a:schemeClr val="tx1"/>
                </a:solidFill>
              </a:rPr>
              <a:t>, যোগান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বাড়ে , দাম কমলে 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যোগান</a:t>
            </a:r>
            <a:r>
              <a:rPr lang="bn-IN" dirty="0" smtClean="0">
                <a:ln w="0"/>
                <a:solidFill>
                  <a:schemeClr val="tx1"/>
                </a:solidFill>
              </a:rPr>
              <a:t> কমে । ই</a:t>
            </a:r>
            <a:r>
              <a:rPr lang="en-US" dirty="0" err="1" smtClean="0">
                <a:ln w="0"/>
                <a:solidFill>
                  <a:schemeClr val="tx1"/>
                </a:solidFill>
              </a:rPr>
              <a:t>হাই</a:t>
            </a:r>
            <a:r>
              <a:rPr lang="bn-IN" dirty="0" smtClean="0">
                <a:ln w="0"/>
                <a:solidFill>
                  <a:schemeClr val="tx1"/>
                </a:solidFill>
              </a:rPr>
              <a:t> </a:t>
            </a:r>
            <a:r>
              <a:rPr lang="bn-IN" dirty="0">
                <a:ln w="0"/>
                <a:solidFill>
                  <a:schemeClr val="tx1"/>
                </a:solidFill>
              </a:rPr>
              <a:t>যোগান </a:t>
            </a:r>
            <a:r>
              <a:rPr lang="bn-IN" dirty="0" smtClean="0">
                <a:ln w="0"/>
                <a:solidFill>
                  <a:schemeClr val="tx1"/>
                </a:solidFill>
              </a:rPr>
              <a:t>বিধি কার্যক্র</a:t>
            </a:r>
            <a:r>
              <a:rPr lang="en-US" dirty="0" smtClean="0">
                <a:ln w="0"/>
                <a:solidFill>
                  <a:schemeClr val="tx1"/>
                </a:solidFill>
              </a:rPr>
              <a:t>ম</a:t>
            </a:r>
            <a:r>
              <a:rPr lang="bn-IN" dirty="0" smtClean="0">
                <a:ln w="0"/>
                <a:solidFill>
                  <a:schemeClr val="tx1"/>
                </a:solidFill>
              </a:rPr>
              <a:t> হওয়াকে নির্দেশ করে ।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27978" y="396861"/>
            <a:ext cx="2240527" cy="1194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9699515" y="658782"/>
            <a:ext cx="1234250" cy="294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r>
              <a:rPr lang="bn-IN" dirty="0" smtClean="0"/>
              <a:t>একক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8744535" y="984922"/>
            <a:ext cx="1013558" cy="249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8777640" y="429850"/>
            <a:ext cx="1014529" cy="258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টাকা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9762189" y="396861"/>
            <a:ext cx="1184853" cy="26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ashban"/>
              </a:rPr>
              <a:t>যোগান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8748631" y="687930"/>
            <a:ext cx="1013558" cy="249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744535" y="1293988"/>
            <a:ext cx="1013558" cy="249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r>
              <a:rPr lang="bn-IN" dirty="0" smtClean="0"/>
              <a:t> টাকা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9750812" y="972533"/>
            <a:ext cx="1234250" cy="287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0</a:t>
            </a:r>
            <a:r>
              <a:rPr lang="bn-IN" dirty="0" smtClean="0"/>
              <a:t>একক 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9775473" y="1246925"/>
            <a:ext cx="1158284" cy="340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  <a:r>
              <a:rPr lang="bn-IN" dirty="0" smtClean="0"/>
              <a:t>একক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/>
      <p:bldP spid="17" grpId="0"/>
      <p:bldP spid="18" grpId="0"/>
      <p:bldP spid="21" grpId="0"/>
      <p:bldP spid="22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989" y="437882"/>
            <a:ext cx="5061397" cy="82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যোগান</a:t>
            </a:r>
            <a:r>
              <a:rPr lang="bn-IN" sz="3600" dirty="0" smtClean="0"/>
              <a:t> বিধির ব্যতিক্রম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60608" y="1468192"/>
            <a:ext cx="5280338" cy="43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সাধারণত </a:t>
            </a:r>
            <a:r>
              <a:rPr lang="bn-IN" dirty="0">
                <a:ln w="0"/>
                <a:solidFill>
                  <a:schemeClr val="tx1"/>
                </a:solidFill>
              </a:rPr>
              <a:t>যোগান</a:t>
            </a:r>
            <a:r>
              <a:rPr lang="bn-IN" dirty="0"/>
              <a:t> বিধিতে দাম ও </a:t>
            </a:r>
            <a:r>
              <a:rPr lang="bn-IN" dirty="0">
                <a:ln w="0"/>
                <a:solidFill>
                  <a:schemeClr val="tx1"/>
                </a:solidFill>
              </a:rPr>
              <a:t>যোগানের </a:t>
            </a:r>
            <a:r>
              <a:rPr lang="bn-IN" dirty="0"/>
              <a:t>পরিমাণের  মধ্যে যে সমমূখী  সম্পর্ক বিদ্যমান তা প্রকাশ পায় । তবে কিছু কিছু ক্ষেত্রে  বি</a:t>
            </a:r>
            <a:r>
              <a:rPr lang="bn-IN" dirty="0">
                <a:ln w="0"/>
                <a:solidFill>
                  <a:schemeClr val="tx1"/>
                </a:solidFill>
              </a:rPr>
              <a:t> যোগান  </a:t>
            </a:r>
            <a:r>
              <a:rPr lang="bn-IN" dirty="0"/>
              <a:t>বিধির ব্যতিক্রম লক্ষ করা যায় । </a:t>
            </a:r>
          </a:p>
          <a:p>
            <a:pPr algn="ctr"/>
            <a:r>
              <a:rPr lang="bn-IN" dirty="0"/>
              <a:t>১ । ভবিষ্যতে দামের ব্যাপক সম্ভবনা ঃ ভবিষ্যতে যদি দামের ব্যাপক ব্রদ্ধির সম্ভাবনা থাকে তবে এর ব্যাতিক্রম ঘটে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0946" y="1456705"/>
            <a:ext cx="5986415" cy="4355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851561" y="2228045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890197" y="5409127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78682" y="49011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14468" y="5085961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18594" y="1904879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46348" y="5443287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Supply</a:t>
            </a:r>
            <a:endParaRPr lang="en-US" dirty="0">
              <a:ln w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2492" y="2090579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price</a:t>
            </a:r>
            <a:endParaRPr lang="en-US" dirty="0">
              <a:ln w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7846484" y="2758203"/>
            <a:ext cx="1999864" cy="1931831"/>
          </a:xfrm>
          <a:prstGeom prst="arc">
            <a:avLst>
              <a:gd name="adj1" fmla="val 4134584"/>
              <a:gd name="adj2" fmla="val 17232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928834" y="2758203"/>
            <a:ext cx="1917582" cy="5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90197" y="3724118"/>
            <a:ext cx="99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6484" y="3724118"/>
            <a:ext cx="41141" cy="1719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80361" y="2758203"/>
            <a:ext cx="22399" cy="2685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928834" y="4690034"/>
            <a:ext cx="1773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594187" y="5283691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q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694501" y="5256141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q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097354" y="2488677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59750" y="4395745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694209" y="4189934"/>
            <a:ext cx="405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a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799228" y="3330086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404071" y="2604507"/>
            <a:ext cx="380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340356" y="4313228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</a:t>
            </a:r>
            <a:r>
              <a:rPr lang="en-US" dirty="0"/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64735" y="3372342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p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255778" y="2466436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</a:t>
            </a:r>
            <a:r>
              <a:rPr lang="en-US" dirty="0"/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2414789" y="163681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601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989" y="437882"/>
            <a:ext cx="5061397" cy="82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যোগান</a:t>
            </a:r>
            <a:r>
              <a:rPr lang="bn-IN" sz="3600" dirty="0" smtClean="0"/>
              <a:t> বিধির ব্যতিক্রম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54547" y="1906074"/>
            <a:ext cx="5615189" cy="35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সীমাদ্ধ যোগান ঃ এক্ষেত্রে দাম ব্রদ্ধির মাধ্যমে অধিক যোগান লাভের কোন সম্ভাবনা নাই । যেমন ঃ জয়নুল আবেদীনের শিল্প কর্ম, টিপু সুলতানের তলোয়ার ।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897869" y="1894187"/>
            <a:ext cx="5447764" cy="3528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6995786" y="1875902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995786" y="5084871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22907" y="4699415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39576" y="4976414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5101" y="1750981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36253" y="5108450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Supply</a:t>
            </a:r>
            <a:endParaRPr lang="en-US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01731" y="239552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price</a:t>
            </a:r>
            <a:endParaRPr lang="en-US" dirty="0">
              <a:ln w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976575" y="2376763"/>
            <a:ext cx="12879" cy="27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93174" y="4067357"/>
            <a:ext cx="200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73059" y="3196692"/>
            <a:ext cx="1926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712006" y="4943547"/>
            <a:ext cx="5886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909790" y="1856013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06877" y="3685543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1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71542" y="2794787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2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27290" y="185045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499765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989" y="437882"/>
            <a:ext cx="5061397" cy="82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যোগান</a:t>
            </a:r>
            <a:r>
              <a:rPr lang="bn-IN" sz="3600" dirty="0" smtClean="0"/>
              <a:t> বিধির ব্যতিক্রম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99488" y="2014844"/>
            <a:ext cx="5576552" cy="3915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/>
          </a:p>
          <a:p>
            <a:pPr algn="ctr"/>
            <a:r>
              <a:rPr lang="en-US" sz="2800" dirty="0" err="1" smtClean="0"/>
              <a:t>শ্রমিকের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মজুরী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অধিক</a:t>
            </a:r>
            <a:r>
              <a:rPr lang="en-US" sz="2800" dirty="0" smtClean="0"/>
              <a:t>  </a:t>
            </a:r>
            <a:r>
              <a:rPr lang="en-US" sz="2800" dirty="0" err="1" smtClean="0"/>
              <a:t>বাড়লে</a:t>
            </a:r>
            <a:r>
              <a:rPr lang="en-US" sz="2800" dirty="0" smtClean="0"/>
              <a:t> ঃ</a:t>
            </a:r>
            <a:r>
              <a:rPr lang="bn-IN" sz="2800" dirty="0" smtClean="0"/>
              <a:t> শ্রমিকের মজুরী অধিক বাড়লে শ্রমের যোগান তত বাড়ে না । কারণ স্ব া ভাবিক কারণেই শ্রমিকরা তখন আরাম আয়েশে থাকতে চায় । </a:t>
            </a:r>
            <a:r>
              <a:rPr lang="en-US" sz="2800" dirty="0" smtClean="0"/>
              <a:t> </a:t>
            </a:r>
            <a:endParaRPr lang="bn-IN" sz="2800" dirty="0" smtClean="0"/>
          </a:p>
          <a:p>
            <a:pPr algn="ctr"/>
            <a:r>
              <a:rPr lang="bn-IN" sz="2800" dirty="0" smtClean="0"/>
              <a:t>৪ । মৌসুম দ্রব্য ৫ । মহামন্দা ইত্যাদি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805911" y="2028916"/>
            <a:ext cx="5576552" cy="39151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6851561" y="2228045"/>
            <a:ext cx="77273" cy="3271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90197" y="5409127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78682" y="4901140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14468" y="5085961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x</a:t>
            </a:r>
            <a:endParaRPr lang="en-US" sz="3600" dirty="0">
              <a:ln w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8594" y="1904879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95319" y="5443287"/>
            <a:ext cx="131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n w="0"/>
              </a:rPr>
              <a:t>LaverSupply</a:t>
            </a:r>
            <a:endParaRPr lang="en-US" dirty="0">
              <a:ln w="0"/>
            </a:endParaRPr>
          </a:p>
        </p:txBody>
      </p:sp>
      <p:sp>
        <p:nvSpPr>
          <p:cNvPr id="11" name="Rectangle 10"/>
          <p:cNvSpPr/>
          <p:nvPr/>
        </p:nvSpPr>
        <p:spPr>
          <a:xfrm rot="16200000">
            <a:off x="5432523" y="2940888"/>
            <a:ext cx="1235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Wage price</a:t>
            </a:r>
            <a:endParaRPr lang="en-US" dirty="0">
              <a:ln w="0"/>
            </a:endParaRPr>
          </a:p>
        </p:txBody>
      </p:sp>
      <p:sp>
        <p:nvSpPr>
          <p:cNvPr id="12" name="Arc 11"/>
          <p:cNvSpPr/>
          <p:nvPr/>
        </p:nvSpPr>
        <p:spPr>
          <a:xfrm rot="11134148">
            <a:off x="7204012" y="2670475"/>
            <a:ext cx="2090832" cy="1931831"/>
          </a:xfrm>
          <a:prstGeom prst="arc">
            <a:avLst>
              <a:gd name="adj1" fmla="val 4134584"/>
              <a:gd name="adj2" fmla="val 172327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910999" y="2786847"/>
            <a:ext cx="1791761" cy="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223095" y="4013763"/>
            <a:ext cx="35545" cy="1457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680361" y="2758203"/>
            <a:ext cx="22399" cy="2685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84095" y="4052789"/>
            <a:ext cx="2305064" cy="59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499907" y="5296958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L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042643" y="5317025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L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03504" y="224838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50116" y="426613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40356" y="4313228"/>
            <a:ext cx="631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249134" y="3743512"/>
            <a:ext cx="631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w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255778" y="2466436"/>
            <a:ext cx="631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w</a:t>
            </a:r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884095" y="4523310"/>
            <a:ext cx="1807465" cy="27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468" y="4170086"/>
            <a:ext cx="688908" cy="859611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8639099" y="2337139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157459" y="3652915"/>
            <a:ext cx="4504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b</a:t>
            </a:r>
          </a:p>
        </p:txBody>
      </p:sp>
      <p:sp>
        <p:nvSpPr>
          <p:cNvPr id="45" name="Oval 44"/>
          <p:cNvSpPr/>
          <p:nvPr/>
        </p:nvSpPr>
        <p:spPr>
          <a:xfrm>
            <a:off x="2515881" y="201484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387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যোগান সমীকরণ থেকে সূচী কর  ।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S = - 40+10p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" y="2272447"/>
            <a:ext cx="9144000" cy="44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91884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7337" y="3689747"/>
            <a:ext cx="10286999" cy="178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ashban"/>
              </a:rPr>
              <a:t>যোগান বিধির ব্যতিক্রমগুলো খাতায় লিখে আনবে ।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160406" y="3279976"/>
            <a:ext cx="1423014" cy="1418405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628693981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859260" y="5413091"/>
            <a:ext cx="6212680" cy="719728"/>
            <a:chOff x="0" y="290515"/>
            <a:chExt cx="6212680" cy="719728"/>
          </a:xfrm>
        </p:grpSpPr>
        <p:sp>
          <p:nvSpPr>
            <p:cNvPr id="8" name="Rounded Rectangle 7"/>
            <p:cNvSpPr/>
            <p:nvPr/>
          </p:nvSpPr>
          <p:spPr>
            <a:xfrm>
              <a:off x="0" y="290515"/>
              <a:ext cx="6212680" cy="71972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5134" y="325649"/>
              <a:ext cx="6142412" cy="6494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800" kern="1200" dirty="0" smtClean="0"/>
                <a:t>চাহিদার শর্তগুলো কি কি  </a:t>
              </a:r>
              <a:endParaRPr lang="en-US" sz="2800" kern="1200" dirty="0"/>
            </a:p>
          </p:txBody>
        </p:sp>
      </p:grpSp>
      <p:cxnSp>
        <p:nvCxnSpPr>
          <p:cNvPr id="11" name="Elbow Connector 10"/>
          <p:cNvCxnSpPr/>
          <p:nvPr/>
        </p:nvCxnSpPr>
        <p:spPr>
          <a:xfrm>
            <a:off x="3422782" y="2627103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-Shape 14"/>
          <p:cNvSpPr/>
          <p:nvPr/>
        </p:nvSpPr>
        <p:spPr>
          <a:xfrm>
            <a:off x="3212042" y="2924794"/>
            <a:ext cx="1699919" cy="2906779"/>
          </a:xfrm>
          <a:prstGeom prst="corner">
            <a:avLst>
              <a:gd name="adj1" fmla="val 6816"/>
              <a:gd name="adj2" fmla="val 5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2043112"/>
            <a:ext cx="1204652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en-US" sz="3200" dirty="0" smtClean="0">
                <a:latin typeface="Nikashban"/>
              </a:rPr>
              <a:t> ২য়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50" y="0"/>
            <a:ext cx="54906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251" y="210614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7691" y="1611308"/>
            <a:ext cx="12192000" cy="524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যোগান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ashban"/>
              </a:rPr>
              <a:t>শিখনফল</a:t>
            </a:r>
            <a:endParaRPr lang="en-US" sz="6000" dirty="0">
              <a:solidFill>
                <a:srgbClr val="00B0F0"/>
              </a:solidFill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</a:t>
            </a:r>
            <a:r>
              <a:rPr lang="bn-IN" sz="3200" dirty="0" smtClean="0">
                <a:latin typeface="Nikashban"/>
              </a:rPr>
              <a:t> যোগান </a:t>
            </a:r>
            <a:r>
              <a:rPr lang="en-US" sz="3200" dirty="0" err="1" smtClean="0">
                <a:latin typeface="Nikashban"/>
              </a:rPr>
              <a:t>কী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r>
              <a:rPr lang="bn-IN" sz="3200" dirty="0" smtClean="0">
                <a:latin typeface="Nikashban"/>
              </a:rPr>
              <a:t>                                                                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bn-IN" sz="3200" dirty="0" smtClean="0">
                <a:latin typeface="Nikashban"/>
              </a:rPr>
              <a:t>                     </a:t>
            </a:r>
            <a:r>
              <a:rPr lang="en-US" sz="3200" dirty="0" smtClean="0">
                <a:latin typeface="Nikashban"/>
              </a:rPr>
              <a:t>২।</a:t>
            </a:r>
            <a:r>
              <a:rPr lang="bn-IN" sz="3200" dirty="0" smtClean="0">
                <a:latin typeface="Nikashban"/>
              </a:rPr>
              <a:t> যোগানের কয়টি বয়শিষ্ট এব কি  কি তা 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bn-IN" sz="3200" dirty="0" smtClean="0">
                <a:latin typeface="Nikashban"/>
              </a:rPr>
              <a:t>                     </a:t>
            </a:r>
            <a:r>
              <a:rPr lang="en-US" sz="3200" dirty="0" smtClean="0">
                <a:latin typeface="Nikashban"/>
              </a:rPr>
              <a:t>৩।</a:t>
            </a:r>
            <a:r>
              <a:rPr lang="bn-IN" sz="3200" dirty="0">
                <a:latin typeface="Nikashban"/>
              </a:rPr>
              <a:t> যোগান বিধির </a:t>
            </a:r>
            <a:r>
              <a:rPr lang="bn-IN" sz="3200" dirty="0" smtClean="0">
                <a:latin typeface="Nikashban"/>
              </a:rPr>
              <a:t>ব্যতিক্রমগুলো কি কি তা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৪।</a:t>
            </a:r>
            <a:r>
              <a:rPr lang="bn-IN" sz="3200" dirty="0">
                <a:latin typeface="Nikashban"/>
              </a:rPr>
              <a:t> যোগান </a:t>
            </a:r>
            <a:r>
              <a:rPr lang="bn-IN" sz="3200" dirty="0" smtClean="0">
                <a:latin typeface="Nikashban"/>
              </a:rPr>
              <a:t>সূচী ও </a:t>
            </a:r>
            <a:r>
              <a:rPr lang="bn-IN" sz="3200" dirty="0">
                <a:latin typeface="Nikashban"/>
              </a:rPr>
              <a:t>যোগান </a:t>
            </a:r>
            <a:r>
              <a:rPr lang="bn-IN" sz="3200" dirty="0" smtClean="0">
                <a:latin typeface="Nikashban"/>
              </a:rPr>
              <a:t>রেখা 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চিত্রের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মাধ্যমে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বর্ণনা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করতে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endParaRPr lang="en-US" sz="32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সাধারণ অর্থে </a:t>
            </a:r>
            <a:r>
              <a:rPr lang="bn-IN" sz="2800" dirty="0">
                <a:solidFill>
                  <a:srgbClr val="FF0000"/>
                </a:solidFill>
                <a:latin typeface="Nikashban"/>
              </a:rPr>
              <a:t>যোগান</a:t>
            </a:r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 বলতে দ্রব্যের সরব্রাহকে নির্দেশ করে।  কিছু পাওয়ার ইচ্ছা বা আঙ্খাকাকে বোঝায়। 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00B0F0"/>
                </a:solidFill>
                <a:latin typeface="Nikashban"/>
              </a:rPr>
              <a:t>যোগান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71492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কিন্তু অর্থনীতিতে  চাহিদা বলতে তিনটি বওয়শিষ্ট্যকে নির্দেশ করে। যেমন ঃ ১। কোন দ্রব্য পাওয়ার আকাঙ্কক্ষা 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২। দ্রব্যটি ক্রয়ের সার্ম্থ।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Nikashban"/>
              </a:rPr>
              <a:t>৩। অর্থ ব্যয়ের ইচ্ছা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accent1">
                    <a:lumMod val="50000"/>
                  </a:schemeClr>
                </a:solidFill>
                <a:latin typeface="Nikashban"/>
              </a:rPr>
              <a:t>যোগান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5734" y="2253802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ashban"/>
              </a:rPr>
              <a:t>কিন্তু অর্থনীতিতে </a:t>
            </a:r>
            <a:r>
              <a:rPr lang="bn-IN" sz="2400" dirty="0">
                <a:solidFill>
                  <a:srgbClr val="FF0000"/>
                </a:solidFill>
                <a:latin typeface="Nikashban"/>
              </a:rPr>
              <a:t>যোগান</a:t>
            </a:r>
            <a:r>
              <a:rPr lang="bn-IN" sz="2400" dirty="0" smtClean="0">
                <a:solidFill>
                  <a:schemeClr val="accent1">
                    <a:lumMod val="50000"/>
                  </a:schemeClr>
                </a:solidFill>
                <a:latin typeface="Nikashban"/>
              </a:rPr>
              <a:t> বলতে একটি নিদির্ষ্ট  সময়ে ও নিদির্ষ্ট দামে বিক্রতাগণ কোন দ্রব্যের যে পরিমাণ হিক্রয় করতে প্রস্তুত থাকে তাকে বোঝায় ।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90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ashban"/>
              </a:rPr>
              <a:t>প্রামাণ্য সংঙ্ঘা</a:t>
            </a:r>
            <a:r>
              <a:rPr lang="en-US" sz="40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40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20059" y="1854557"/>
            <a:ext cx="7801216" cy="374694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ashban"/>
              </a:rPr>
              <a:t>অর্থনীতিবিদ মেয়ার্স -</a:t>
            </a:r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এর মতে, কোন নির্দিষ্ট সময়ে বিক্রেতাগণ বিভিন্ন দামে একটি দ্রব্যের যে পরিমাণ বিক্রয় করতে প্রস্তুত থাকে তাকে </a:t>
            </a:r>
            <a:r>
              <a:rPr lang="bn-IN" sz="2400" dirty="0">
                <a:latin typeface="Nikashban"/>
              </a:rPr>
              <a:t>যোগান</a:t>
            </a:r>
            <a:r>
              <a:rPr lang="bn-IN" sz="2400" dirty="0" smtClean="0">
                <a:solidFill>
                  <a:srgbClr val="FFFF00"/>
                </a:solidFill>
                <a:latin typeface="Nikashban"/>
              </a:rPr>
              <a:t> বলে।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1676</TotalTime>
  <Words>739</Words>
  <Application>Microsoft Office PowerPoint</Application>
  <PresentationFormat>Widescreen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264</cp:revision>
  <dcterms:created xsi:type="dcterms:W3CDTF">2019-12-01T22:28:59Z</dcterms:created>
  <dcterms:modified xsi:type="dcterms:W3CDTF">2020-04-20T07:39:35Z</dcterms:modified>
</cp:coreProperties>
</file>