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7" r:id="rId11"/>
    <p:sldId id="278" r:id="rId12"/>
    <p:sldId id="264" r:id="rId13"/>
    <p:sldId id="272" r:id="rId14"/>
    <p:sldId id="265" r:id="rId15"/>
    <p:sldId id="279" r:id="rId16"/>
    <p:sldId id="266" r:id="rId17"/>
    <p:sldId id="273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6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8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8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3BD8-2374-4419-86EB-21683A069344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2C23-AA78-47E8-A059-95C858B4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7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193965"/>
            <a:ext cx="3352802" cy="205739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SolaimanLipi" pitchFamily="2" charset="0"/>
                <a:cs typeface="SolaimanLipi" pitchFamily="2" charset="0"/>
              </a:rPr>
              <a:t>স্বাগতম</a:t>
            </a:r>
            <a:endParaRPr lang="en-US" sz="5400" dirty="0">
              <a:solidFill>
                <a:srgbClr val="00B050"/>
              </a:solidFill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6" y="2590800"/>
            <a:ext cx="7554909" cy="407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mrul\Desktop\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8711">
            <a:off x="2552700" y="462174"/>
            <a:ext cx="46482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514600"/>
            <a:ext cx="2628900" cy="144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র‍্যাম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9530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RAM: Random Access Memory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400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mrul\Desktop\dard d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0" y="2286000"/>
            <a:ext cx="2076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হার্ডডিস্ক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4" y="4267200"/>
            <a:ext cx="6848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ROM: Read Only Memory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12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mrul\Desktop\process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145" y="304800"/>
            <a:ext cx="4267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81845" y="26670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প্রসেসর</a:t>
            </a:r>
            <a:endParaRPr lang="en-US" sz="4400" b="1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581400"/>
            <a:ext cx="7252855" cy="289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latin typeface="SolaimanLipi" pitchFamily="2" charset="0"/>
                <a:cs typeface="SolaimanLipi" pitchFamily="2" charset="0"/>
              </a:rPr>
              <a:t>আমরা সাধারনত যে সকল তথ্য ইনপুট  আকারে দিই, এই প্রসেসর সেই সকল তথ্য প্রসেসিং করে।</a:t>
            </a:r>
            <a:endParaRPr lang="en-US" sz="4400" dirty="0"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mrul\Desktop\moni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7061"/>
            <a:ext cx="31242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amrul\Desktop\pri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"/>
            <a:ext cx="2743199" cy="208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52600" y="231828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মনিটর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599" y="231829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প্রিন্টার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37338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প্রক্রিয়াকরণ তথ্যসমুহ প্রসেস হওয়ার পর মনিটর ও প্রিন্টার যন্ত্রে আউটপুট পাওয়া যায়।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76800" y="32831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সফটওয়্যার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2" descr="E:\Ashraf 1st content\Resources\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754" y="505431"/>
            <a:ext cx="4019550" cy="2362200"/>
          </a:xfrm>
          <a:prstGeom prst="rect">
            <a:avLst/>
          </a:prstGeom>
          <a:noFill/>
        </p:spPr>
      </p:pic>
      <p:pic>
        <p:nvPicPr>
          <p:cNvPr id="18" name="Picture 2" descr="E:\Ashraf 1st content\Resources\1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6368" y="885376"/>
            <a:ext cx="2557463" cy="198225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838200" y="3424697"/>
            <a:ext cx="76626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 কাজ সম্পাদনের উদ্দেশ্যে কম্পিউটারের ভাষায় ধারাবাহিকভাবে সাজানো নির্দেশমালাকে প্রোগ্রাম বলে। প্রোগ্রাম যা কম্পিউটারের হার্ডওয়্যার ও ব্যবহারকারীর মধ্যে সম্পর্ক সৃষ্টির মাধ্যমে হার্ডওয়্যারকে কার্যক্ষম করে তোলে তাকে সফটওয়্যার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3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449760"/>
            <a:ext cx="8077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কম্পিউটারের সফটওয়্যারের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প্রকারভে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8505" y="136323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সফটওয়্যার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317999" y="209313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09687" y="2284424"/>
            <a:ext cx="6400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079499" y="2490668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404893" y="2578437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0505" y="2730055"/>
            <a:ext cx="213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অপারেটিং সফটওয়্যার 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6562725" y="2884031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এ্যাপ্লিকেশন সফটওয়্যার </a:t>
            </a:r>
            <a:endParaRPr lang="en-US" sz="3200" dirty="0"/>
          </a:p>
        </p:txBody>
      </p:sp>
      <p:pic>
        <p:nvPicPr>
          <p:cNvPr id="23" name="Picture 2" descr="E:\Ashraf 1st content\Resources\1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" y="3838048"/>
            <a:ext cx="2133600" cy="2029352"/>
          </a:xfrm>
          <a:prstGeom prst="rect">
            <a:avLst/>
          </a:prstGeom>
          <a:noFill/>
        </p:spPr>
      </p:pic>
      <p:pic>
        <p:nvPicPr>
          <p:cNvPr id="25" name="Picture 2" descr="E:\Ashraf 1st content\Resources\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2725" y="4037788"/>
            <a:ext cx="22860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70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525427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অপারেটিং সিস্টেমের কাজ কি?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62279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ফাইল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 এ্যাপ্লিকেশন প্রোগ্রামকে প্রধান স্মৃতিতে নিয়ে আসা।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667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35996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ব্যবহারকারীর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নির্দেশ গ্রহন করা এবং কার্যকর করা।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124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2985306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ডিক্সকে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কাজের উপযোগী করা বা ফরমেট করা।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114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367470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ইনপুট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 আউটপুট ডিভাইস নিয়ন্ত্রন করা ইত্যাদি।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648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" descr="E:\Ashraf 1st content\Resources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657822"/>
            <a:ext cx="2619375" cy="1743075"/>
          </a:xfrm>
          <a:prstGeom prst="rect">
            <a:avLst/>
          </a:prstGeom>
          <a:noFill/>
        </p:spPr>
      </p:pic>
      <p:pic>
        <p:nvPicPr>
          <p:cNvPr id="26" name="Picture 2" descr="E:\Ashraf 1st content\Resources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378133"/>
            <a:ext cx="3200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69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9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964" y="251680"/>
            <a:ext cx="828501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এ্যাপ্লিকেশন প্রোগ্রামের কাজ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190987"/>
            <a:ext cx="470361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লেখালেখির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কাজ করা।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937" y="4161063"/>
            <a:ext cx="556952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সম্পাদনার কাজ করা।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962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9937" y="5226102"/>
            <a:ext cx="75438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ব্যবহারকারীর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চাহিদা অনুযায়ী প্রোগ্রাম তৈরী করে কাজ করা।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1447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E:\Ashraf 1st content\Resource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74480"/>
            <a:ext cx="2819400" cy="17076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3" name="TextBox 12"/>
          <p:cNvSpPr txBox="1"/>
          <p:nvPr/>
        </p:nvSpPr>
        <p:spPr>
          <a:xfrm>
            <a:off x="7391400" y="8265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2" descr="http://sr.photos3.fotosearch.com/bthumb/ULY/ULY043/u121576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8782" y="1174480"/>
            <a:ext cx="2743200" cy="17076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876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438400" y="246228"/>
            <a:ext cx="4419600" cy="14097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দলীয় কাজ</a:t>
            </a:r>
            <a:endParaRPr lang="en-US" sz="60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574964" y="2192869"/>
            <a:ext cx="8057866" cy="11913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১‌। কী-বোর্ড ও মাউস কম্পিউটারের কোন কাজে লাগে?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574964" y="3838019"/>
            <a:ext cx="8057866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স্হায়ীভাবে সংরক্ষন করা কাজ  কোথায় জমা হয়?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609600" y="5334000"/>
            <a:ext cx="8077200" cy="1066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র‍্যামের তথ্য কতক্ষন স্থায়ী থাকে?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4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76600" y="152400"/>
            <a:ext cx="2819400" cy="2438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মূল্যায়ন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571500" y="2768634"/>
            <a:ext cx="5981700" cy="11441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১</a:t>
            </a:r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প্রসেসর </a:t>
            </a:r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এর কাজ কি?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90550" y="4051315"/>
            <a:ext cx="8191500" cy="12942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২। কোন কোন যন্ত্রের মাধ্যমে আউটপুট </a:t>
            </a:r>
            <a:r>
              <a:rPr lang="en-US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  </a:t>
            </a:r>
          </a:p>
          <a:p>
            <a:r>
              <a:rPr lang="en-US" sz="3600" dirty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    </a:t>
            </a:r>
            <a:r>
              <a:rPr lang="bn-BD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পাওয়া </a:t>
            </a:r>
            <a:r>
              <a:rPr lang="bn-BD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যায়।</a:t>
            </a:r>
            <a:endParaRPr lang="en-US" sz="36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590550" y="5518760"/>
            <a:ext cx="7429500" cy="114527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৩। প্রিন্টার দিয়ে কোন কাজ করা হয়?</a:t>
            </a:r>
            <a:endParaRPr lang="en-US" sz="32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284" y="1468002"/>
            <a:ext cx="3367196" cy="25253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65617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মোঃ এনতাজ </a:t>
            </a:r>
            <a:r>
              <a:rPr lang="bn-BD" sz="36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bn-BD" sz="3600" b="1" dirty="0" smtClean="0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BD" sz="20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কোচড়া বাদলঘাটা উচ্চ বিদ্যালয়</a:t>
            </a:r>
          </a:p>
          <a:p>
            <a:pPr algn="ctr"/>
            <a:r>
              <a:rPr lang="bn-BD" sz="2000" b="1" dirty="0" smtClean="0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মান্দা, নওগাঁ ।</a:t>
            </a:r>
            <a:endParaRPr lang="en-US" sz="2000" b="1" dirty="0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2881" y="42672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351" y="82547"/>
            <a:ext cx="423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4446" y="5562600"/>
            <a:ext cx="4196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শ্রেণীঃ নবম / দশম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701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086100" y="457200"/>
            <a:ext cx="2971800" cy="2286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SolaimanLipi" pitchFamily="2" charset="0"/>
                <a:cs typeface="SolaimanLipi" pitchFamily="2" charset="0"/>
              </a:rPr>
              <a:t>বাড়ির কাজ</a:t>
            </a:r>
            <a:endParaRPr lang="en-US" sz="44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52400" y="3581400"/>
            <a:ext cx="8839200" cy="2667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হার্ডওয়্যার  ও সফটওয়্যার একে অপরের সাথে অঙ্গাঅঙ্গীভাবে জড়িত তোমার স্বপক্ষে যুক্তি দেখাও।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914400" y="1752600"/>
            <a:ext cx="7334536" cy="2819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সবাইকে</a:t>
            </a:r>
            <a:r>
              <a:rPr lang="en-US" sz="72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72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ধন্যবাদ</a:t>
            </a:r>
            <a:endParaRPr lang="en-US" sz="72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5" name="Picture 3" descr="C:\Users\kamrul\Desktop\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28" y="478573"/>
            <a:ext cx="4161327" cy="158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2819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8" name="Picture 6" descr="C:\Users\kamrul\Desktop\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67550" y="1804541"/>
            <a:ext cx="201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SolaimanLipi" pitchFamily="2" charset="0"/>
                <a:cs typeface="SolaimanLipi" pitchFamily="2" charset="0"/>
              </a:rPr>
              <a:t>   </a:t>
            </a:r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মাউস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6181" y="6006680"/>
            <a:ext cx="521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মাদার বোর্ড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7741" y="2044114"/>
            <a:ext cx="310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olaimanLipi" pitchFamily="2" charset="0"/>
                <a:cs typeface="SolaimanLipi" pitchFamily="2" charset="0"/>
              </a:rPr>
              <a:t>    কী-বোর্ড</a:t>
            </a:r>
            <a:endParaRPr lang="en-US" sz="3200" dirty="0"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1026" name="Picture 2" descr="C:\Users\kamrul\Desktop\MOTHER BO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69" y="3028375"/>
            <a:ext cx="4544723" cy="273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32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mrul\Desktop\so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1140"/>
            <a:ext cx="2438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mrul\Desktop\s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228" y="1197340"/>
            <a:ext cx="3124200" cy="25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371600" y="4541360"/>
            <a:ext cx="2743200" cy="9787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সিডি ডিস্ক</a:t>
            </a:r>
            <a:endParaRPr lang="en-US" sz="36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5639866" y="4599814"/>
            <a:ext cx="2754923" cy="9202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ইউন্ডোজ ভিস্তা</a:t>
            </a:r>
            <a:endParaRPr lang="en-US" sz="28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8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kamrul\Desktop\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46" y="142251"/>
            <a:ext cx="2872154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kamrul\Desktop\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664" y="390525"/>
            <a:ext cx="1981201" cy="117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amrul\Desktop\h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88" y="2211565"/>
            <a:ext cx="3748087" cy="179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amrul\Desktop\sof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30134"/>
            <a:ext cx="261717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kamrul\Desktop\s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30134"/>
            <a:ext cx="2438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7734" y="1561477"/>
            <a:ext cx="1830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olaimanLipi" pitchFamily="2" charset="0"/>
                <a:cs typeface="SolaimanLipi" pitchFamily="2" charset="0"/>
              </a:rPr>
              <a:t>কী-বোর্ড</a:t>
            </a:r>
            <a:endParaRPr lang="en-US" sz="32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1565234"/>
            <a:ext cx="1582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মাউস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630" y="4039805"/>
            <a:ext cx="2573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মাদার বোর্ড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74677"/>
            <a:ext cx="2464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olaimanLipi" pitchFamily="2" charset="0"/>
                <a:cs typeface="SolaimanLipi" pitchFamily="2" charset="0"/>
              </a:rPr>
              <a:t>সিডি ডিস্ক</a:t>
            </a:r>
            <a:endParaRPr lang="en-US" sz="32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4817" y="6105298"/>
            <a:ext cx="300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olaimanLipi" pitchFamily="2" charset="0"/>
                <a:cs typeface="SolaimanLipi" pitchFamily="2" charset="0"/>
              </a:rPr>
              <a:t>    ইউন্ডোজ ভিস্তা</a:t>
            </a:r>
            <a:endParaRPr lang="en-US" sz="2800" dirty="0"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992576" y="304800"/>
            <a:ext cx="5334000" cy="1447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0226" y="520868"/>
            <a:ext cx="4838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আজকের পাঠ</a:t>
            </a:r>
            <a:endParaRPr lang="en-US" sz="60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53319" y="2133600"/>
            <a:ext cx="6812514" cy="4562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কম্পিউটারের হার্ডওয়্যার</a:t>
            </a:r>
          </a:p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ও</a:t>
            </a:r>
          </a:p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সফটওয়্যার</a:t>
            </a:r>
            <a:endParaRPr lang="en-US" sz="5400" b="1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 descr="Sphere"/>
          <p:cNvSpPr txBox="1">
            <a:spLocks noChangeArrowheads="1"/>
          </p:cNvSpPr>
          <p:nvPr/>
        </p:nvSpPr>
        <p:spPr bwMode="auto">
          <a:xfrm>
            <a:off x="2895600" y="147807"/>
            <a:ext cx="4419600" cy="1323439"/>
          </a:xfrm>
          <a:prstGeom prst="rect">
            <a:avLst/>
          </a:prstGeom>
          <a:pattFill prst="sphere">
            <a:fgClr>
              <a:schemeClr val="accent1"/>
            </a:fgClr>
            <a:bgClr>
              <a:srgbClr val="FF0000"/>
            </a:bgClr>
          </a:pattFill>
          <a:ln w="76200" cmpd="tri">
            <a:pattFill prst="sphere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8000" b="0" dirty="0">
                <a:latin typeface="Nikosh" pitchFamily="2" charset="0"/>
                <a:cs typeface="Nikosh" pitchFamily="2" charset="0"/>
              </a:rPr>
              <a:t>শিখনফল</a:t>
            </a:r>
            <a:endParaRPr lang="en-US" sz="8000" b="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390098" y="2101493"/>
            <a:ext cx="8372900" cy="125130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হার্ডওয়্যার কি তা বলতে ও লিখতে পারবে।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380999" y="3727938"/>
            <a:ext cx="8382000" cy="12250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সফটওয়্যার কি তা বলতে পারবে।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380999" y="5334000"/>
            <a:ext cx="8381999" cy="1371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সফটওয়্যারের শ্রেনী বিভাগ করতে পারবে।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175257" y="2776692"/>
            <a:ext cx="8690641" cy="12443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হার্ডওয়্যারকে তিন ভাগে ভাগ করা হয়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14400" y="4198960"/>
            <a:ext cx="381000" cy="94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ame 15"/>
          <p:cNvSpPr/>
          <p:nvPr/>
        </p:nvSpPr>
        <p:spPr>
          <a:xfrm>
            <a:off x="175258" y="5167952"/>
            <a:ext cx="2110742" cy="11919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ইনপুট</a:t>
            </a:r>
            <a:endParaRPr lang="en-US" sz="44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 flipH="1">
            <a:off x="4267200" y="4195242"/>
            <a:ext cx="381000" cy="910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/>
          <p:cNvSpPr/>
          <p:nvPr/>
        </p:nvSpPr>
        <p:spPr>
          <a:xfrm>
            <a:off x="3210583" y="5134142"/>
            <a:ext cx="2573229" cy="122571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প্রসেসিং</a:t>
            </a:r>
            <a:endParaRPr lang="en-US" sz="48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23" name="Down Arrow 22"/>
          <p:cNvSpPr/>
          <p:nvPr/>
        </p:nvSpPr>
        <p:spPr>
          <a:xfrm flipH="1">
            <a:off x="7690510" y="4183040"/>
            <a:ext cx="381002" cy="922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ame 24"/>
          <p:cNvSpPr/>
          <p:nvPr/>
        </p:nvSpPr>
        <p:spPr>
          <a:xfrm>
            <a:off x="6400800" y="5140656"/>
            <a:ext cx="2548776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SolaimanLipi" pitchFamily="2" charset="0"/>
                <a:cs typeface="SolaimanLipi" pitchFamily="2" charset="0"/>
              </a:rPr>
              <a:t>আউটপুট</a:t>
            </a:r>
            <a:endParaRPr lang="en-US" sz="4000" dirty="0">
              <a:solidFill>
                <a:schemeClr val="tx1"/>
              </a:solidFill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4098" name="Picture 2" descr="C:\Users\kamrul\Desktop\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" y="583418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amrul\Desktop\process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amrul\Desktop\monit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289" y="5238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8" grpId="0" animBg="1"/>
      <p:bldP spid="20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mrul\Desktop\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mrul\Desktop\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04825"/>
            <a:ext cx="26193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2209800"/>
            <a:ext cx="3848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olaimanLipi" pitchFamily="2" charset="0"/>
                <a:cs typeface="SolaimanLipi" pitchFamily="2" charset="0"/>
              </a:rPr>
              <a:t>    </a:t>
            </a:r>
            <a:r>
              <a:rPr lang="bn-BD" sz="6000" b="1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কী-বোর্ড</a:t>
            </a:r>
            <a:endParaRPr lang="en-US" sz="6000" b="1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0396" y="1973407"/>
            <a:ext cx="2299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B050"/>
                </a:solidFill>
                <a:latin typeface="SolaimanLipi" pitchFamily="2" charset="0"/>
                <a:cs typeface="SolaimanLipi" pitchFamily="2" charset="0"/>
              </a:rPr>
              <a:t>মাউস</a:t>
            </a:r>
            <a:endParaRPr lang="en-US" sz="5400" b="1" dirty="0">
              <a:solidFill>
                <a:srgbClr val="00B05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18" y="39624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olaimanLipi" pitchFamily="2" charset="0"/>
                <a:cs typeface="SolaimanLipi" pitchFamily="2" charset="0"/>
              </a:rPr>
              <a:t>সাধারনত কম্পিউটারে  কোন তথ্য  ইনপুট দেওয়ার জন্য  এই যন্ত্রগুলো ব্যবহার করা হয়। </a:t>
            </a:r>
            <a:endParaRPr lang="en-US" sz="4000" dirty="0"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342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Nikosh</vt:lpstr>
      <vt:lpstr>NikoshBAN</vt:lpstr>
      <vt:lpstr>SolaimanLipi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kamrul</dc:creator>
  <cp:lastModifiedBy>ANTAZ KBHS</cp:lastModifiedBy>
  <cp:revision>165</cp:revision>
  <dcterms:created xsi:type="dcterms:W3CDTF">2013-09-25T06:34:14Z</dcterms:created>
  <dcterms:modified xsi:type="dcterms:W3CDTF">2020-04-23T12:04:29Z</dcterms:modified>
</cp:coreProperties>
</file>