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9" r:id="rId1"/>
  </p:sldMasterIdLst>
  <p:notesMasterIdLst>
    <p:notesMasterId r:id="rId21"/>
  </p:notesMasterIdLst>
  <p:sldIdLst>
    <p:sldId id="338" r:id="rId2"/>
    <p:sldId id="315" r:id="rId3"/>
    <p:sldId id="358" r:id="rId4"/>
    <p:sldId id="360" r:id="rId5"/>
    <p:sldId id="366" r:id="rId6"/>
    <p:sldId id="368" r:id="rId7"/>
    <p:sldId id="361" r:id="rId8"/>
    <p:sldId id="369" r:id="rId9"/>
    <p:sldId id="367" r:id="rId10"/>
    <p:sldId id="362" r:id="rId11"/>
    <p:sldId id="363" r:id="rId12"/>
    <p:sldId id="373" r:id="rId13"/>
    <p:sldId id="364" r:id="rId14"/>
    <p:sldId id="365" r:id="rId15"/>
    <p:sldId id="370" r:id="rId16"/>
    <p:sldId id="371" r:id="rId17"/>
    <p:sldId id="372" r:id="rId18"/>
    <p:sldId id="348" r:id="rId19"/>
    <p:sldId id="34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incipal KMA Hannan" initials="PKH" lastIdx="2" clrIdx="0">
    <p:extLst>
      <p:ext uri="{19B8F6BF-5375-455C-9EA6-DF929625EA0E}">
        <p15:presenceInfo xmlns:p15="http://schemas.microsoft.com/office/powerpoint/2012/main" userId="Principal KMA Hann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81" autoAdjust="0"/>
    <p:restoredTop sz="92731" autoAdjust="0"/>
  </p:normalViewPr>
  <p:slideViewPr>
    <p:cSldViewPr>
      <p:cViewPr varScale="1">
        <p:scale>
          <a:sx n="55" d="100"/>
          <a:sy n="55" d="100"/>
        </p:scale>
        <p:origin x="42" y="28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24T00:04:04.904" idx="2">
    <p:pos x="10" y="10"/>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E4998C-61B8-41CA-90F7-55211A0A011C}" type="datetimeFigureOut">
              <a:rPr lang="en-US" smtClean="0"/>
              <a:t>23-Apr-20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54F8-BFBC-4BD3-8F07-01A47FCFDB7D}" type="slidenum">
              <a:rPr lang="en-US" smtClean="0"/>
              <a:t>‹#›</a:t>
            </a:fld>
            <a:endParaRPr lang="en-US" dirty="0"/>
          </a:p>
        </p:txBody>
      </p:sp>
    </p:spTree>
    <p:extLst>
      <p:ext uri="{BB962C8B-B14F-4D97-AF65-F5344CB8AC3E}">
        <p14:creationId xmlns:p14="http://schemas.microsoft.com/office/powerpoint/2010/main" val="12486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E454F8-BFBC-4BD3-8F07-01A47FCFDB7D}" type="slidenum">
              <a:rPr lang="en-US" smtClean="0"/>
              <a:t>4</a:t>
            </a:fld>
            <a:endParaRPr lang="en-US" dirty="0"/>
          </a:p>
        </p:txBody>
      </p:sp>
    </p:spTree>
    <p:extLst>
      <p:ext uri="{BB962C8B-B14F-4D97-AF65-F5344CB8AC3E}">
        <p14:creationId xmlns:p14="http://schemas.microsoft.com/office/powerpoint/2010/main" val="375616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E454F8-BFBC-4BD3-8F07-01A47FCFDB7D}" type="slidenum">
              <a:rPr lang="en-US" smtClean="0"/>
              <a:t>16</a:t>
            </a:fld>
            <a:endParaRPr lang="en-US" dirty="0"/>
          </a:p>
        </p:txBody>
      </p:sp>
    </p:spTree>
    <p:extLst>
      <p:ext uri="{BB962C8B-B14F-4D97-AF65-F5344CB8AC3E}">
        <p14:creationId xmlns:p14="http://schemas.microsoft.com/office/powerpoint/2010/main" val="3708859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1EFD674-7495-4FBA-93F4-25570CC3D54A}" type="datetimeFigureOut">
              <a:rPr lang="en-US" smtClean="0"/>
              <a:pPr/>
              <a:t>23-Apr-20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3649895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EFD674-7495-4FBA-93F4-25570CC3D54A}" type="datetimeFigureOut">
              <a:rPr lang="en-US" smtClean="0"/>
              <a:pPr/>
              <a:t>23-Apr-20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1687411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EFD674-7495-4FBA-93F4-25570CC3D54A}" type="datetimeFigureOut">
              <a:rPr lang="en-US" smtClean="0"/>
              <a:pPr/>
              <a:t>23-Apr-20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3626022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EFD674-7495-4FBA-93F4-25570CC3D54A}" type="datetimeFigureOut">
              <a:rPr lang="en-US" smtClean="0"/>
              <a:pPr/>
              <a:t>23-Apr-20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3579625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EFD674-7495-4FBA-93F4-25570CC3D54A}" type="datetimeFigureOut">
              <a:rPr lang="en-US" smtClean="0"/>
              <a:pPr/>
              <a:t>23-Apr-20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3719485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EFD674-7495-4FBA-93F4-25570CC3D54A}" type="datetimeFigureOut">
              <a:rPr lang="en-US" smtClean="0"/>
              <a:pPr/>
              <a:t>23-Apr-20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81076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EFD674-7495-4FBA-93F4-25570CC3D54A}" type="datetimeFigureOut">
              <a:rPr lang="en-US" smtClean="0"/>
              <a:pPr/>
              <a:t>23-Apr-20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285649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EFD674-7495-4FBA-93F4-25570CC3D54A}" type="datetimeFigureOut">
              <a:rPr lang="en-US" smtClean="0"/>
              <a:pPr/>
              <a:t>23-Apr-20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374410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FD674-7495-4FBA-93F4-25570CC3D54A}" type="datetimeFigureOut">
              <a:rPr lang="en-US" smtClean="0"/>
              <a:pPr/>
              <a:t>23-Apr-20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292243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FD674-7495-4FBA-93F4-25570CC3D54A}" type="datetimeFigureOut">
              <a:rPr lang="en-US" smtClean="0"/>
              <a:pPr/>
              <a:t>23-Apr-20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4163648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EFD674-7495-4FBA-93F4-25570CC3D54A}" type="datetimeFigureOut">
              <a:rPr lang="en-US" smtClean="0"/>
              <a:pPr/>
              <a:t>23-Apr-20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F0AD6E-EF64-4914-9C06-D556F60A8D80}" type="slidenum">
              <a:rPr lang="en-US" smtClean="0"/>
              <a:pPr/>
              <a:t>‹#›</a:t>
            </a:fld>
            <a:endParaRPr lang="en-US" dirty="0"/>
          </a:p>
        </p:txBody>
      </p:sp>
    </p:spTree>
    <p:extLst>
      <p:ext uri="{BB962C8B-B14F-4D97-AF65-F5344CB8AC3E}">
        <p14:creationId xmlns:p14="http://schemas.microsoft.com/office/powerpoint/2010/main" val="387594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horzBrick">
          <a:fgClr>
            <a:schemeClr val="bg2">
              <a:tint val="95000"/>
              <a:satMod val="170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23-Apr-20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7" name="Frame 6"/>
          <p:cNvSpPr/>
          <p:nvPr userDrawn="1"/>
        </p:nvSpPr>
        <p:spPr>
          <a:xfrm>
            <a:off x="0" y="0"/>
            <a:ext cx="12192000" cy="6858000"/>
          </a:xfrm>
          <a:prstGeom prst="frame">
            <a:avLst>
              <a:gd name="adj1" fmla="val 1389"/>
            </a:avLst>
          </a:prstGeom>
          <a:gradFill flip="none" rotWithShape="1">
            <a:gsLst>
              <a:gs pos="100000">
                <a:schemeClr val="accent2">
                  <a:lumMod val="75000"/>
                </a:schemeClr>
              </a:gs>
              <a:gs pos="0">
                <a:srgbClr val="00B050"/>
              </a:gs>
            </a:gsLst>
            <a:path path="rect">
              <a:fillToRect l="100000" t="100000"/>
            </a:path>
            <a:tileRect r="-100000" b="-100000"/>
          </a:gradFill>
          <a:ln w="38100">
            <a:gradFill flip="none" rotWithShape="1">
              <a:gsLst>
                <a:gs pos="0">
                  <a:srgbClr val="C00000"/>
                </a:gs>
                <a:gs pos="100000">
                  <a:srgbClr val="00B050"/>
                </a:gs>
              </a:gsLst>
              <a:path path="rect">
                <a:fillToRect l="100000" t="100000"/>
              </a:path>
              <a:tileRect r="-100000" b="-100000"/>
            </a:gradFill>
          </a:ln>
          <a:effectLst>
            <a:glow rad="101600">
              <a:schemeClr val="accent2">
                <a:lumMod val="40000"/>
                <a:lumOff val="60000"/>
                <a:alpha val="6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Tree>
    <p:extLst>
      <p:ext uri="{BB962C8B-B14F-4D97-AF65-F5344CB8AC3E}">
        <p14:creationId xmlns:p14="http://schemas.microsoft.com/office/powerpoint/2010/main" val="3714279566"/>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2476;&#2494;&#2468;&#2494;&#2527;&#2472;-kazihannan819@gmail.com"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5486400"/>
            <a:ext cx="609600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ar-AE" sz="6000" b="1" dirty="0"/>
              <a:t>اَلسَلامُ عَلَيْكُم وَرَحْمَةُ اَللهِ</a:t>
            </a:r>
            <a:endParaRPr lang="en-US" sz="6000" b="1" dirty="0"/>
          </a:p>
        </p:txBody>
      </p:sp>
      <p:pic>
        <p:nvPicPr>
          <p:cNvPr id="2" name="Picture 1"/>
          <p:cNvPicPr>
            <a:picLocks noChangeAspect="1"/>
          </p:cNvPicPr>
          <p:nvPr/>
        </p:nvPicPr>
        <p:blipFill>
          <a:blip r:embed="rId2"/>
          <a:stretch>
            <a:fillRect/>
          </a:stretch>
        </p:blipFill>
        <p:spPr>
          <a:xfrm>
            <a:off x="1793444" y="988947"/>
            <a:ext cx="7995511" cy="4115157"/>
          </a:xfrm>
          <a:prstGeom prst="rect">
            <a:avLst/>
          </a:prstGeom>
        </p:spPr>
        <p:style>
          <a:lnRef idx="2">
            <a:schemeClr val="accent1"/>
          </a:lnRef>
          <a:fillRef idx="1">
            <a:schemeClr val="lt1"/>
          </a:fillRef>
          <a:effectRef idx="0">
            <a:schemeClr val="accent1"/>
          </a:effectRef>
          <a:fontRef idx="minor">
            <a:schemeClr val="dk1"/>
          </a:fontRef>
        </p:style>
      </p:pic>
      <p:sp>
        <p:nvSpPr>
          <p:cNvPr id="3" name="TextBox 2"/>
          <p:cNvSpPr txBox="1"/>
          <p:nvPr/>
        </p:nvSpPr>
        <p:spPr>
          <a:xfrm>
            <a:off x="5486400" y="871268"/>
            <a:ext cx="5029200" cy="769441"/>
          </a:xfrm>
          <a:prstGeom prst="rect">
            <a:avLst/>
          </a:prstGeom>
          <a:noFill/>
        </p:spPr>
        <p:txBody>
          <a:bodyPr wrap="square" rtlCol="0">
            <a:spAutoFit/>
          </a:bodyPr>
          <a:lstStyle/>
          <a:p>
            <a:r>
              <a:rPr lang="en-US" sz="4400" b="1" dirty="0" err="1" smtClean="0">
                <a:solidFill>
                  <a:srgbClr val="0070C0"/>
                </a:solidFill>
                <a:latin typeface="NikoshBAN" panose="02000000000000000000" pitchFamily="2" charset="0"/>
                <a:cs typeface="NikoshBAN" panose="02000000000000000000" pitchFamily="2" charset="0"/>
              </a:rPr>
              <a:t>নুহ</a:t>
            </a:r>
            <a:r>
              <a:rPr lang="en-US" sz="4400" b="1" dirty="0" smtClean="0">
                <a:solidFill>
                  <a:srgbClr val="0070C0"/>
                </a:solidFill>
                <a:latin typeface="NikoshBAN" panose="02000000000000000000" pitchFamily="2" charset="0"/>
                <a:cs typeface="NikoshBAN" panose="02000000000000000000" pitchFamily="2" charset="0"/>
              </a:rPr>
              <a:t> (</a:t>
            </a:r>
            <a:r>
              <a:rPr lang="en-US" sz="4400" b="1" dirty="0" err="1" smtClean="0">
                <a:solidFill>
                  <a:srgbClr val="0070C0"/>
                </a:solidFill>
                <a:latin typeface="NikoshBAN" panose="02000000000000000000" pitchFamily="2" charset="0"/>
                <a:cs typeface="NikoshBAN" panose="02000000000000000000" pitchFamily="2" charset="0"/>
              </a:rPr>
              <a:t>আঃ</a:t>
            </a:r>
            <a:r>
              <a:rPr lang="en-US" sz="4400" b="1" dirty="0" smtClean="0">
                <a:solidFill>
                  <a:srgbClr val="0070C0"/>
                </a:solidFill>
                <a:latin typeface="NikoshBAN" panose="02000000000000000000" pitchFamily="2" charset="0"/>
                <a:cs typeface="NikoshBAN" panose="02000000000000000000" pitchFamily="2" charset="0"/>
              </a:rPr>
              <a:t>) </a:t>
            </a:r>
            <a:r>
              <a:rPr lang="en-US" sz="4400" b="1" dirty="0" err="1" smtClean="0">
                <a:solidFill>
                  <a:srgbClr val="0070C0"/>
                </a:solidFill>
                <a:latin typeface="NikoshBAN" panose="02000000000000000000" pitchFamily="2" charset="0"/>
                <a:cs typeface="NikoshBAN" panose="02000000000000000000" pitchFamily="2" charset="0"/>
              </a:rPr>
              <a:t>এর</a:t>
            </a:r>
            <a:r>
              <a:rPr lang="en-US" sz="4400" b="1" dirty="0" smtClean="0">
                <a:solidFill>
                  <a:srgbClr val="0070C0"/>
                </a:solidFill>
                <a:latin typeface="NikoshBAN" panose="02000000000000000000" pitchFamily="2" charset="0"/>
                <a:cs typeface="NikoshBAN" panose="02000000000000000000" pitchFamily="2" charset="0"/>
              </a:rPr>
              <a:t> </a:t>
            </a:r>
            <a:r>
              <a:rPr lang="en-US" sz="4400" b="1" dirty="0" err="1" smtClean="0">
                <a:solidFill>
                  <a:srgbClr val="0070C0"/>
                </a:solidFill>
                <a:latin typeface="NikoshBAN" panose="02000000000000000000" pitchFamily="2" charset="0"/>
                <a:cs typeface="NikoshBAN" panose="02000000000000000000" pitchFamily="2" charset="0"/>
              </a:rPr>
              <a:t>কিস্তি</a:t>
            </a:r>
            <a:r>
              <a:rPr lang="en-US" sz="4400" b="1" dirty="0" smtClean="0">
                <a:solidFill>
                  <a:srgbClr val="0070C0"/>
                </a:solidFill>
                <a:latin typeface="NikoshBAN" panose="02000000000000000000" pitchFamily="2" charset="0"/>
                <a:cs typeface="NikoshBAN" panose="02000000000000000000" pitchFamily="2" charset="0"/>
              </a:rPr>
              <a:t> </a:t>
            </a:r>
            <a:endParaRPr lang="en-US" sz="4400" b="1" dirty="0">
              <a:solidFill>
                <a:srgbClr val="0070C0"/>
              </a:solidFill>
              <a:latin typeface="NikoshBAN" panose="02000000000000000000" pitchFamily="2" charset="0"/>
              <a:cs typeface="NikoshBAN" panose="02000000000000000000" pitchFamily="2" charset="0"/>
            </a:endParaRPr>
          </a:p>
        </p:txBody>
      </p:sp>
      <p:sp>
        <p:nvSpPr>
          <p:cNvPr id="5" name="Down Arrow 4"/>
          <p:cNvSpPr/>
          <p:nvPr/>
        </p:nvSpPr>
        <p:spPr>
          <a:xfrm>
            <a:off x="6373745" y="1640709"/>
            <a:ext cx="1066800" cy="1585318"/>
          </a:xfrm>
          <a:prstGeom prst="down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8436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609600"/>
            <a:ext cx="36576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dirty="0" err="1" smtClean="0">
                <a:latin typeface="NikoshBAN" panose="02000000000000000000" pitchFamily="2" charset="0"/>
                <a:cs typeface="NikoshBAN" panose="02000000000000000000" pitchFamily="2" charset="0"/>
              </a:rPr>
              <a:t>পাঠ</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শিরোনাম</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srcRect l="54991" t="24441" r="16262" b="11124"/>
          <a:stretch/>
        </p:blipFill>
        <p:spPr>
          <a:xfrm>
            <a:off x="8153400" y="1804957"/>
            <a:ext cx="3200400" cy="3861137"/>
          </a:xfrm>
          <a:prstGeom prst="rect">
            <a:avLst/>
          </a:prstGeom>
          <a:ln/>
        </p:spPr>
        <p:style>
          <a:lnRef idx="2">
            <a:schemeClr val="accent1"/>
          </a:lnRef>
          <a:fillRef idx="1">
            <a:schemeClr val="lt1"/>
          </a:fillRef>
          <a:effectRef idx="0">
            <a:schemeClr val="accent1"/>
          </a:effectRef>
          <a:fontRef idx="minor">
            <a:schemeClr val="dk1"/>
          </a:fontRef>
        </p:style>
      </p:pic>
      <p:sp>
        <p:nvSpPr>
          <p:cNvPr id="4" name="TextBox 3"/>
          <p:cNvSpPr txBox="1"/>
          <p:nvPr/>
        </p:nvSpPr>
        <p:spPr>
          <a:xfrm>
            <a:off x="2781300" y="1981200"/>
            <a:ext cx="33528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dirty="0" err="1" smtClean="0">
                <a:latin typeface="NikoshBAN" panose="02000000000000000000" pitchFamily="2" charset="0"/>
                <a:cs typeface="NikoshBAN" panose="02000000000000000000" pitchFamily="2" charset="0"/>
              </a:rPr>
              <a:t>বিষয়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কোরআন</a:t>
            </a:r>
            <a:r>
              <a:rPr lang="en-US" sz="3600" dirty="0" smtClean="0">
                <a:latin typeface="NikoshBAN" panose="02000000000000000000" pitchFamily="2" charset="0"/>
                <a:cs typeface="NikoshBAN" panose="02000000000000000000" pitchFamily="2" charset="0"/>
              </a:rPr>
              <a:t> ,</a:t>
            </a:r>
          </a:p>
        </p:txBody>
      </p:sp>
      <p:sp>
        <p:nvSpPr>
          <p:cNvPr id="5" name="TextBox 4"/>
          <p:cNvSpPr txBox="1"/>
          <p:nvPr/>
        </p:nvSpPr>
        <p:spPr>
          <a:xfrm>
            <a:off x="2781300" y="3381582"/>
            <a:ext cx="3352800" cy="7078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4000" dirty="0" err="1" smtClean="0">
                <a:latin typeface="NikoshBAN" panose="02000000000000000000" pitchFamily="2" charset="0"/>
                <a:cs typeface="NikoshBAN" panose="02000000000000000000" pitchFamily="2" charset="0"/>
              </a:rPr>
              <a:t>আলিম</a:t>
            </a:r>
            <a:r>
              <a:rPr lang="en-US" sz="4000" dirty="0" smtClean="0">
                <a:latin typeface="NikoshBAN" panose="02000000000000000000" pitchFamily="2" charset="0"/>
                <a:cs typeface="NikoshBAN" panose="02000000000000000000" pitchFamily="2" charset="0"/>
              </a:rPr>
              <a:t> ১ম-২য় </a:t>
            </a:r>
            <a:r>
              <a:rPr lang="en-US" sz="4000" dirty="0" err="1" smtClean="0">
                <a:latin typeface="NikoshBAN" panose="02000000000000000000" pitchFamily="2" charset="0"/>
                <a:cs typeface="NikoshBAN" panose="02000000000000000000" pitchFamily="2" charset="0"/>
              </a:rPr>
              <a:t>বর্ষ</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8719629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455691"/>
            <a:ext cx="9754445" cy="3660826"/>
          </a:xfrm>
          <a:prstGeom prst="rect">
            <a:avLst/>
          </a:prstGeom>
        </p:spPr>
      </p:pic>
      <p:sp>
        <p:nvSpPr>
          <p:cNvPr id="4" name="TextBox 3"/>
          <p:cNvSpPr txBox="1"/>
          <p:nvPr/>
        </p:nvSpPr>
        <p:spPr>
          <a:xfrm>
            <a:off x="4343400" y="216986"/>
            <a:ext cx="38862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b="1" dirty="0" err="1" smtClean="0">
                <a:latin typeface="NikoshBAN" panose="02000000000000000000" pitchFamily="2" charset="0"/>
                <a:cs typeface="NikoshBAN" panose="02000000000000000000" pitchFamily="2" charset="0"/>
              </a:rPr>
              <a:t>পাঠ</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পরিচিতি</a:t>
            </a:r>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sp>
        <p:nvSpPr>
          <p:cNvPr id="5" name="TextBox 4"/>
          <p:cNvSpPr txBox="1"/>
          <p:nvPr/>
        </p:nvSpPr>
        <p:spPr>
          <a:xfrm>
            <a:off x="2362200" y="5562600"/>
            <a:ext cx="78486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b="1" dirty="0" err="1" smtClean="0">
                <a:latin typeface="NikoshBAN" panose="02000000000000000000" pitchFamily="2" charset="0"/>
                <a:cs typeface="NikoshBAN" panose="02000000000000000000" pitchFamily="2" charset="0"/>
              </a:rPr>
              <a:t>সুরাহ</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আনয়াম</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আয়াত</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নং</a:t>
            </a:r>
            <a:r>
              <a:rPr lang="en-US" sz="6000" b="1" dirty="0" smtClean="0">
                <a:latin typeface="NikoshBAN" panose="02000000000000000000" pitchFamily="2" charset="0"/>
                <a:cs typeface="NikoshBAN" panose="02000000000000000000" pitchFamily="2" charset="0"/>
              </a:rPr>
              <a:t> ৬  </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990562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1800" y="457200"/>
            <a:ext cx="52578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dirty="0" err="1" smtClean="0">
                <a:latin typeface="NikoshBAN" panose="02000000000000000000" pitchFamily="2" charset="0"/>
                <a:cs typeface="NikoshBAN" panose="02000000000000000000" pitchFamily="2" charset="0"/>
              </a:rPr>
              <a:t>পাঠ</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শেষে</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যা</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জানবে</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
        <p:nvSpPr>
          <p:cNvPr id="6" name="TextBox 5"/>
          <p:cNvSpPr txBox="1"/>
          <p:nvPr/>
        </p:nvSpPr>
        <p:spPr>
          <a:xfrm>
            <a:off x="2057400" y="1981200"/>
            <a:ext cx="8686800"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 </a:t>
            </a:r>
            <a:r>
              <a:rPr lang="en-US" sz="3600" dirty="0" smtClean="0">
                <a:latin typeface="NikoshBAN" panose="02000000000000000000" pitchFamily="2" charset="0"/>
                <a:cs typeface="NikoshBAN" panose="02000000000000000000" pitchFamily="2" charset="0"/>
              </a:rPr>
              <a:t>১/ </a:t>
            </a:r>
            <a:r>
              <a:rPr lang="en-US" sz="3600" dirty="0" err="1" smtClean="0">
                <a:latin typeface="NikoshBAN" panose="02000000000000000000" pitchFamily="2" charset="0"/>
                <a:cs typeface="NikoshBAN" panose="02000000000000000000" pitchFamily="2" charset="0"/>
              </a:rPr>
              <a:t>কয়েকটি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শব্দের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তাহক্বীক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 </a:t>
            </a:r>
          </a:p>
          <a:p>
            <a:r>
              <a:rPr lang="en-US" sz="3600" dirty="0" smtClean="0">
                <a:latin typeface="NikoshBAN" panose="02000000000000000000" pitchFamily="2" charset="0"/>
                <a:cs typeface="NikoshBAN" panose="02000000000000000000" pitchFamily="2" charset="0"/>
              </a:rPr>
              <a:t> ২/ </a:t>
            </a:r>
            <a:r>
              <a:rPr lang="en-US" sz="3600" dirty="0" err="1" smtClean="0">
                <a:latin typeface="NikoshBAN" panose="02000000000000000000" pitchFamily="2" charset="0"/>
                <a:cs typeface="NikoshBAN" panose="02000000000000000000" pitchFamily="2" charset="0"/>
              </a:rPr>
              <a:t>কয়রটি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তারক্বীব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a:t>
            </a:r>
          </a:p>
          <a:p>
            <a:r>
              <a:rPr lang="en-US" sz="3600" dirty="0" smtClean="0">
                <a:latin typeface="NikoshBAN" panose="02000000000000000000" pitchFamily="2" charset="0"/>
                <a:cs typeface="NikoshBAN" panose="02000000000000000000" pitchFamily="2" charset="0"/>
              </a:rPr>
              <a:t>৩/  </a:t>
            </a:r>
            <a:r>
              <a:rPr lang="en-US" sz="3600" dirty="0" err="1" smtClean="0">
                <a:latin typeface="NikoshBAN" panose="02000000000000000000" pitchFamily="2" charset="0"/>
                <a:cs typeface="NikoshBAN" panose="02000000000000000000" pitchFamily="2" charset="0"/>
              </a:rPr>
              <a:t>অত্র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আয়াতের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নযুল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 </a:t>
            </a:r>
          </a:p>
          <a:p>
            <a:r>
              <a:rPr lang="en-US" sz="3600" dirty="0" smtClean="0">
                <a:latin typeface="NikoshBAN" panose="02000000000000000000" pitchFamily="2" charset="0"/>
                <a:cs typeface="NikoshBAN" panose="02000000000000000000" pitchFamily="2" charset="0"/>
              </a:rPr>
              <a:t>৪/</a:t>
            </a:r>
            <a:r>
              <a:rPr lang="en-US" sz="3600" dirty="0" err="1" smtClean="0">
                <a:latin typeface="NikoshBAN" panose="02000000000000000000" pitchFamily="2" charset="0"/>
                <a:cs typeface="NikoshBAN" panose="02000000000000000000" pitchFamily="2" charset="0"/>
              </a:rPr>
              <a:t>বর্তমানের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ভাইরাস</a:t>
            </a:r>
            <a:r>
              <a:rPr lang="en-US" sz="3600" dirty="0" smtClean="0">
                <a:latin typeface="NikoshBAN" panose="02000000000000000000" pitchFamily="2" charset="0"/>
                <a:cs typeface="NikoshBAN" panose="02000000000000000000" pitchFamily="2" charset="0"/>
              </a:rPr>
              <a:t> ও </a:t>
            </a:r>
            <a:r>
              <a:rPr lang="en-US" sz="3600" dirty="0" err="1" smtClean="0">
                <a:latin typeface="NikoshBAN" panose="02000000000000000000" pitchFamily="2" charset="0"/>
                <a:cs typeface="NikoshBAN" panose="02000000000000000000" pitchFamily="2" charset="0"/>
              </a:rPr>
              <a:t>পূর্বের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ঘটনার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সাথে</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রয়েছে</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জানতে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dirty="0" smtClean="0"/>
              <a:t>;  </a:t>
            </a:r>
            <a:endParaRPr lang="en-US" dirty="0"/>
          </a:p>
        </p:txBody>
      </p:sp>
    </p:spTree>
    <p:extLst>
      <p:ext uri="{BB962C8B-B14F-4D97-AF65-F5344CB8AC3E}">
        <p14:creationId xmlns:p14="http://schemas.microsoft.com/office/powerpoint/2010/main" val="208863784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381000"/>
            <a:ext cx="3886200"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600" dirty="0" err="1" smtClean="0">
                <a:latin typeface="NikoshBAN" panose="02000000000000000000" pitchFamily="2" charset="0"/>
                <a:cs typeface="NikoshBAN" panose="02000000000000000000" pitchFamily="2" charset="0"/>
              </a:rPr>
              <a:t>আজকের</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পাঠ</a:t>
            </a:r>
            <a:r>
              <a:rPr lang="en-US" sz="6600" dirty="0" smtClean="0">
                <a:latin typeface="NikoshBAN" panose="02000000000000000000" pitchFamily="2" charset="0"/>
                <a:cs typeface="NikoshBAN" panose="02000000000000000000" pitchFamily="2" charset="0"/>
              </a:rPr>
              <a:t> </a:t>
            </a:r>
            <a:endParaRPr lang="en-US" sz="6600" dirty="0">
              <a:latin typeface="NikoshBAN" panose="02000000000000000000" pitchFamily="2" charset="0"/>
              <a:cs typeface="NikoshBAN" panose="02000000000000000000" pitchFamily="2" charset="0"/>
            </a:endParaRPr>
          </a:p>
        </p:txBody>
      </p:sp>
      <p:pic>
        <p:nvPicPr>
          <p:cNvPr id="2050" name="Picture 2" descr="চিত্র:Sura6.pdf"/>
          <p:cNvPicPr>
            <a:picLocks noChangeAspect="1" noChangeArrowheads="1"/>
          </p:cNvPicPr>
          <p:nvPr/>
        </p:nvPicPr>
        <p:blipFill rotWithShape="1">
          <a:blip r:embed="rId2">
            <a:extLst>
              <a:ext uri="{28A0092B-C50C-407E-A947-70E740481C1C}">
                <a14:useLocalDpi xmlns:a14="http://schemas.microsoft.com/office/drawing/2010/main" val="0"/>
              </a:ext>
            </a:extLst>
          </a:blip>
          <a:srcRect l="11320" t="47321" r="7548" b="30358"/>
          <a:stretch/>
        </p:blipFill>
        <p:spPr bwMode="auto">
          <a:xfrm>
            <a:off x="1436966" y="1665368"/>
            <a:ext cx="8839201" cy="2209800"/>
          </a:xfrm>
          <a:prstGeom prst="rect">
            <a:avLst/>
          </a:prstGeom>
        </p:spPr>
        <p:style>
          <a:lnRef idx="2">
            <a:schemeClr val="dk1">
              <a:shade val="50000"/>
            </a:schemeClr>
          </a:lnRef>
          <a:fillRef idx="1">
            <a:schemeClr val="dk1"/>
          </a:fillRef>
          <a:effectRef idx="0">
            <a:schemeClr val="dk1"/>
          </a:effectRef>
          <a:fontRef idx="minor">
            <a:schemeClr val="lt1"/>
          </a:fontRef>
        </p:style>
      </p:pic>
      <p:pic>
        <p:nvPicPr>
          <p:cNvPr id="3" name="Picture 2"/>
          <p:cNvPicPr>
            <a:picLocks noChangeAspect="1"/>
          </p:cNvPicPr>
          <p:nvPr/>
        </p:nvPicPr>
        <p:blipFill rotWithShape="1">
          <a:blip r:embed="rId3"/>
          <a:srcRect l="-3198" t="43300" r="-2402" b="35051"/>
          <a:stretch/>
        </p:blipFill>
        <p:spPr>
          <a:xfrm>
            <a:off x="1458532" y="4114800"/>
            <a:ext cx="8839201" cy="2286000"/>
          </a:xfrm>
          <a:prstGeom prst="rect">
            <a:avLst/>
          </a:prstGeom>
        </p:spPr>
        <p:style>
          <a:lnRef idx="2">
            <a:schemeClr val="accent1"/>
          </a:lnRef>
          <a:fillRef idx="1">
            <a:schemeClr val="lt1"/>
          </a:fillRef>
          <a:effectRef idx="0">
            <a:schemeClr val="accent1"/>
          </a:effectRef>
          <a:fontRef idx="minor">
            <a:schemeClr val="dk1"/>
          </a:fontRef>
        </p:style>
      </p:pic>
      <p:sp>
        <p:nvSpPr>
          <p:cNvPr id="4" name="Rectangle 3"/>
          <p:cNvSpPr/>
          <p:nvPr/>
        </p:nvSpPr>
        <p:spPr>
          <a:xfrm>
            <a:off x="8382000" y="1828800"/>
            <a:ext cx="1219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824863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371600"/>
            <a:ext cx="11430000" cy="5078313"/>
          </a:xfrm>
          <a:prstGeom prst="rect">
            <a:avLst/>
          </a:prstGeom>
        </p:spPr>
        <p:txBody>
          <a:bodyPr wrap="square">
            <a:spAutoFit/>
          </a:bodyPr>
          <a:lstStyle/>
          <a:p>
            <a:r>
              <a:rPr lang="as-IN" dirty="0" smtClean="0"/>
              <a:t>সূরাটির </a:t>
            </a:r>
            <a:r>
              <a:rPr lang="as-IN" dirty="0"/>
              <a:t>নাযিল হওয়ার সময়-কাল নির্ধারিত হয়ে যাওয়ার পর আমরা সহজেই এর প্রেক্ষাপটের দিকে দৃষ্টি ফেরাতে পারি। আল্লাহর রসূল যখন মানুষকে ইসলামের দিকে দাওয়াত দেবার কাজ শুরু করেছিলেন। তারপর থেকে বারোটি বছর অতীত হয়ে গিয়েছিল। কুরাইশদের প্রতিবন্ধকতা, জুলুম ও নির্যাতন চরমে পৌঁছে গিয়েছিল। ইসলাম গ্রহণকারীদের একটি অংশ তাদের অত্যাচার নিপীড়নে অতিষ্ঠ হয়ে দেশ ত্যাগ করেছিল। তারা হাবশায় (ইথিওপিয়া) অবস্থান করছিল। নবী সাল্লাল্লাহু আলাইহি ওয়া সাল্লামের সাহায্য-সমর্থন করার জন্য আবু তালিব বা হযরত খাদীজা কেউই বেঁচে ছিলেন না। ফলে সব রকমের পার্থিব সাহায্য থেকে বঞ্চিত হয়ে তিনি কঠোর প্রতিবন্ধকতার মধ্য দিয়ে ইসলাম প্রচার ও রিসালতের দায়িত্ব পালন করে যাচ্ছিলেন। তার ইসলাম প্রচারের প্রভাবে মক্কায় ও চারপাশের গোত্রীয় উপজাতিদের মধ্য থেকে সৎ লোকেরা একের পর এক ইসলাম গ্রহণ করে চলছিল। কিন্তু সামগ্রিকভাবে সমগ্র জাতি ইসলামের অস্বীকার ও প্রত্যাখ্যানের ঝোঁক প্রকাশ করলেও তার পেছনে ধাওয়া করা হতো। তাকে তিরস্কার, গালিগালাজ করা হতো। শারীরিক দুর্ভোগ ও অর্থনৈতিক, সামাজিক নিপীড়নে তাকে জর্জরিত করা হতো। এ অন্ধকার বিভীষিকাময় পরিবেশে একমাত্র ইয়াসরবের দিক থেকে একটি হালকা আশার আলো দেখা দিয়েছিল। সেখানকার আওস ও খাযরাজ গোত্রের প্রভাবশালী লোকেরা এসে নবী সাল্লাল্লাহু আলাইহি ওয়া সাল্লামের হাতে বাই’আত করে গিয়েছিলেন। সেখানে কোন প্রকার অভ্যন্তরীণ বাধা প্রতিবন্ধকতার সম্মুখীন না হয়েই ইসলাম প্রসার লাভ করতে শুরু করেছিল। কিন্তু এ ছোট্ট একটি প্রারম্ভিক বিন্দুর মধ্যে ভবিষ্যতের যে বিপুল সম্ভাবনা লুকিয়ে ছিল তা কোন স্থুলদর্শীর দৃষ্টিগ্রাহ্য হওয়া সম্ভবপর ছিল না। বাহ্যিক দৃষ্টিতে মনে হতো, ইসলাম একটি দুর্বল আন্দোলন। এর পেছনে কোন বৈষয়িক ও বস্তুগত শক্তি নেই। এর আহবায়কের পেছনে তার পরিবারের ও বংশের দুর্বল ও ক্ষীণ সাহায্য-সমর্থন ছাড়া আর কিছুই নেই। মুষ্টিমেয় অসহায় ও বিক্ষিপ্ত বিচ্ছিন্ন ব্যক্তিই ইসলাম গ্রহণ করেছে। যেন মনে হয় নিজেদের জাতির বিশ্বাস, মত ও পথ থেকে বিচ্যুত হয়ে তারা সমাজ থেকে এমনভাবে দূরে নিক্ষিপ্ত হয়েছে যেমন গাছের মরা পাতা মাটির ওপর ঝরে পড়ে।</a:t>
            </a:r>
            <a:endParaRPr lang="en-US" dirty="0"/>
          </a:p>
        </p:txBody>
      </p:sp>
      <p:sp>
        <p:nvSpPr>
          <p:cNvPr id="3" name="TextBox 2"/>
          <p:cNvSpPr txBox="1"/>
          <p:nvPr/>
        </p:nvSpPr>
        <p:spPr>
          <a:xfrm>
            <a:off x="4114800" y="228600"/>
            <a:ext cx="28956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dirty="0" err="1" smtClean="0">
                <a:latin typeface="NikoshBAN" panose="02000000000000000000" pitchFamily="2" charset="0"/>
                <a:cs typeface="NikoshBAN" panose="02000000000000000000" pitchFamily="2" charset="0"/>
              </a:rPr>
              <a:t>শানে</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নযুল</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9582945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997839"/>
            <a:ext cx="10134600"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AE" sz="4400" dirty="0"/>
              <a:t>لم یروا کم </a:t>
            </a:r>
            <a:r>
              <a:rPr lang="ar-AE" sz="4400" dirty="0" smtClean="0"/>
              <a:t>اهلکنا</a:t>
            </a:r>
            <a:r>
              <a:rPr lang="en-US" sz="4400" dirty="0" smtClean="0"/>
              <a:t> </a:t>
            </a:r>
            <a:r>
              <a:rPr lang="as-IN" sz="4400" dirty="0"/>
              <a:t>এর তাৎপর্য </a:t>
            </a:r>
            <a:endParaRPr lang="ar-AE" sz="4400" dirty="0"/>
          </a:p>
          <a:p>
            <a:r>
              <a:rPr lang="ar-AE" sz="2800" dirty="0">
                <a:latin typeface="NikoshBAN" panose="02000000000000000000" pitchFamily="2" charset="0"/>
              </a:rPr>
              <a:t> </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অত্র আয়াতে অতীত জাতি সমূহের সম্পর্কে বলা হয়েছে যে, আল্লাহ তাদেরকে পৃথিবীতে এমন শক্তি ও সামর্থ্য এবং জীবন ধারণের সাজ-সরঞ্জাম দান করেছেন যা পূর্ববর্তী লোকদের ভাগ্যে জুটেনি। </a:t>
            </a:r>
          </a:p>
          <a:p>
            <a:r>
              <a:rPr lang="as-IN" sz="2800" dirty="0">
                <a:latin typeface="NikoshBAN" panose="02000000000000000000" pitchFamily="2" charset="0"/>
                <a:cs typeface="NikoshBAN" panose="02000000000000000000" pitchFamily="2" charset="0"/>
              </a:rPr>
              <a:t>এতদসত্তেও তারা স্বীয় নবী রাসুলদের সাথে অসদাচরণ করার কারণে আল্লাহ তাদেরকে ধ্বংস করে দেন।</a:t>
            </a:r>
          </a:p>
          <a:p>
            <a:r>
              <a:rPr lang="as-IN" sz="2800" dirty="0">
                <a:latin typeface="NikoshBAN" panose="02000000000000000000" pitchFamily="2" charset="0"/>
                <a:cs typeface="NikoshBAN" panose="02000000000000000000" pitchFamily="2" charset="0"/>
              </a:rPr>
              <a:t>তাই কুরাইশরাও যদি মোহাম্মদ সাল্লাল্লাহু আলাইহি ওয়াসাল্লাম এর রিসালাত অস্বীকার করে, তাহলে তাদের উপর ঐ আযাব আসবে যা পূর্ববর্তীদের উপর এসেছিল।</a:t>
            </a: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3520440" y="363245"/>
            <a:ext cx="3505200" cy="914400"/>
          </a:xfrm>
          <a:prstGeom prst="rect">
            <a:avLst/>
          </a:prstGeom>
          <a:noFill/>
        </p:spPr>
        <p:txBody>
          <a:bodyPr wrap="square" rtlCol="0">
            <a:spAutoFit/>
          </a:bodyPr>
          <a:lstStyle/>
          <a:p>
            <a:endParaRPr lang="en-US" dirty="0"/>
          </a:p>
        </p:txBody>
      </p:sp>
      <p:sp>
        <p:nvSpPr>
          <p:cNvPr id="6" name="TextBox 5"/>
          <p:cNvSpPr txBox="1"/>
          <p:nvPr/>
        </p:nvSpPr>
        <p:spPr>
          <a:xfrm>
            <a:off x="3276600" y="363245"/>
            <a:ext cx="43434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7200" dirty="0" err="1" smtClean="0">
                <a:latin typeface="NikoshBAN" panose="02000000000000000000" pitchFamily="2" charset="0"/>
                <a:cs typeface="NikoshBAN" panose="02000000000000000000" pitchFamily="2" charset="0"/>
              </a:rPr>
              <a:t>চল</a:t>
            </a:r>
            <a:r>
              <a:rPr lang="en-US" sz="7200" dirty="0" smtClean="0">
                <a:latin typeface="NikoshBAN" panose="02000000000000000000" pitchFamily="2" charset="0"/>
                <a:cs typeface="NikoshBAN" panose="02000000000000000000" pitchFamily="2" charset="0"/>
              </a:rPr>
              <a:t> </a:t>
            </a:r>
            <a:r>
              <a:rPr lang="en-US" sz="7200" dirty="0" err="1" smtClean="0">
                <a:latin typeface="NikoshBAN" panose="02000000000000000000" pitchFamily="2" charset="0"/>
                <a:cs typeface="NikoshBAN" panose="02000000000000000000" pitchFamily="2" charset="0"/>
              </a:rPr>
              <a:t>জেনে</a:t>
            </a:r>
            <a:r>
              <a:rPr lang="en-US" sz="7200" dirty="0" smtClean="0">
                <a:latin typeface="NikoshBAN" panose="02000000000000000000" pitchFamily="2" charset="0"/>
                <a:cs typeface="NikoshBAN" panose="02000000000000000000" pitchFamily="2" charset="0"/>
              </a:rPr>
              <a:t> </a:t>
            </a:r>
            <a:r>
              <a:rPr lang="en-US" sz="7200" dirty="0" err="1" smtClean="0">
                <a:latin typeface="NikoshBAN" panose="02000000000000000000" pitchFamily="2" charset="0"/>
                <a:cs typeface="NikoshBAN" panose="02000000000000000000" pitchFamily="2" charset="0"/>
              </a:rPr>
              <a:t>নেই</a:t>
            </a:r>
            <a:r>
              <a:rPr lang="en-US" sz="7200" dirty="0" smtClean="0">
                <a:latin typeface="NikoshBAN" panose="02000000000000000000" pitchFamily="2" charset="0"/>
                <a:cs typeface="NikoshBAN" panose="02000000000000000000" pitchFamily="2" charset="0"/>
              </a:rPr>
              <a:t>; </a:t>
            </a:r>
            <a:endParaRPr lang="en-US" sz="7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48142110"/>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0" nodeType="clickEffect">
                                  <p:stCondLst>
                                    <p:cond delay="0"/>
                                  </p:stCondLst>
                                  <p:iterate type="lt">
                                    <p:tmPct val="0"/>
                                  </p:iterate>
                                  <p:childTnLst>
                                    <p:animEffect transition="out" filter="randombar(horizontal)">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grpId="1" nodeType="clickEffect">
                                  <p:stCondLst>
                                    <p:cond delay="0"/>
                                  </p:stCondLst>
                                  <p:iterate type="lt">
                                    <p:tmPct val="4000"/>
                                  </p:iterate>
                                  <p:childTnLst>
                                    <p:set>
                                      <p:cBhvr override="childStyle">
                                        <p:cTn id="17" dur="500" fill="hold"/>
                                        <p:tgtEl>
                                          <p:spTgt spid="2"/>
                                        </p:tgtEl>
                                        <p:attrNameLst>
                                          <p:attrName>style.color</p:attrName>
                                        </p:attrNameLst>
                                      </p:cBhvr>
                                      <p:to>
                                        <p:clrVal>
                                          <a:schemeClr val="accent2"/>
                                        </p:clrVal>
                                      </p:to>
                                    </p:set>
                                    <p:set>
                                      <p:cBhvr>
                                        <p:cTn id="18" dur="500" fill="hold"/>
                                        <p:tgtEl>
                                          <p:spTgt spid="2"/>
                                        </p:tgtEl>
                                        <p:attrNameLst>
                                          <p:attrName>fillcolor</p:attrName>
                                        </p:attrNameLst>
                                      </p:cBhvr>
                                      <p:to>
                                        <p:clrVal>
                                          <a:schemeClr val="accent2"/>
                                        </p:clrVal>
                                      </p:to>
                                    </p:set>
                                    <p:set>
                                      <p:cBhvr>
                                        <p:cTn id="19" dur="500" fill="hold"/>
                                        <p:tgtEl>
                                          <p:spTgt spid="2"/>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2" nodeType="clickEffect">
                                  <p:stCondLst>
                                    <p:cond delay="0"/>
                                  </p:stCondLst>
                                  <p:iterate type="lt">
                                    <p:tmPct val="0"/>
                                  </p:iterate>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anim calcmode="lin" valueType="num">
                                      <p:cBhvr>
                                        <p:cTn id="25" dur="2000" fill="hold"/>
                                        <p:tgtEl>
                                          <p:spTgt spid="2"/>
                                        </p:tgtEl>
                                        <p:attrNameLst>
                                          <p:attrName>ppt_w</p:attrName>
                                        </p:attrNameLst>
                                      </p:cBhvr>
                                      <p:tavLst>
                                        <p:tav tm="0" fmla="#ppt_w*sin(2.5*pi*$)">
                                          <p:val>
                                            <p:fltVal val="0"/>
                                          </p:val>
                                        </p:tav>
                                        <p:tav tm="100000">
                                          <p:val>
                                            <p:fltVal val="1"/>
                                          </p:val>
                                        </p:tav>
                                      </p:tavLst>
                                    </p:anim>
                                    <p:anim calcmode="lin" valueType="num">
                                      <p:cBhvr>
                                        <p:cTn id="26"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609600"/>
            <a:ext cx="43434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dirty="0" err="1" smtClean="0">
                <a:latin typeface="NikoshBAN" panose="02000000000000000000" pitchFamily="2" charset="0"/>
                <a:cs typeface="NikoshBAN" panose="02000000000000000000" pitchFamily="2" charset="0"/>
              </a:rPr>
              <a:t>তাহক্বিক</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কর</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
        <p:nvSpPr>
          <p:cNvPr id="3" name="Rectangle 2"/>
          <p:cNvSpPr/>
          <p:nvPr/>
        </p:nvSpPr>
        <p:spPr>
          <a:xfrm>
            <a:off x="7543800" y="3337560"/>
            <a:ext cx="3886200"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AE" sz="4400" dirty="0"/>
              <a:t>اکم </a:t>
            </a:r>
            <a:r>
              <a:rPr lang="ar-AE" sz="4400" dirty="0" smtClean="0"/>
              <a:t>یروا্</a:t>
            </a:r>
            <a:r>
              <a:rPr lang="en-US" sz="4400" dirty="0" smtClean="0"/>
              <a:t>গ-</a:t>
            </a:r>
            <a:r>
              <a:rPr lang="en-US" sz="4400" dirty="0" err="1" smtClean="0"/>
              <a:t>দল</a:t>
            </a:r>
            <a:endParaRPr lang="en-US" sz="4400" dirty="0"/>
          </a:p>
        </p:txBody>
      </p:sp>
      <p:sp>
        <p:nvSpPr>
          <p:cNvPr id="4" name="Rectangle 3"/>
          <p:cNvSpPr/>
          <p:nvPr/>
        </p:nvSpPr>
        <p:spPr>
          <a:xfrm>
            <a:off x="4076700" y="3337559"/>
            <a:ext cx="2743200"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AE" sz="4400" dirty="0" smtClean="0"/>
              <a:t>اهلکنا</a:t>
            </a:r>
            <a:r>
              <a:rPr lang="en-US" sz="4400" dirty="0" smtClean="0"/>
              <a:t>খ-</a:t>
            </a:r>
            <a:r>
              <a:rPr lang="en-US" sz="4400" dirty="0" err="1" smtClean="0"/>
              <a:t>দল</a:t>
            </a:r>
            <a:endParaRPr lang="en-US" sz="4400" dirty="0" smtClean="0"/>
          </a:p>
        </p:txBody>
      </p:sp>
      <p:sp>
        <p:nvSpPr>
          <p:cNvPr id="5" name="Rectangle 4"/>
          <p:cNvSpPr/>
          <p:nvPr/>
        </p:nvSpPr>
        <p:spPr>
          <a:xfrm>
            <a:off x="152400" y="3337560"/>
            <a:ext cx="3200400"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4400" dirty="0" smtClean="0"/>
              <a:t>ক-</a:t>
            </a:r>
            <a:r>
              <a:rPr lang="en-US" sz="4400" dirty="0" err="1" smtClean="0"/>
              <a:t>দল</a:t>
            </a:r>
            <a:r>
              <a:rPr lang="en-US" sz="4400" dirty="0" smtClean="0"/>
              <a:t> </a:t>
            </a:r>
            <a:r>
              <a:rPr lang="ar-AE" sz="4400" dirty="0" smtClean="0"/>
              <a:t>مکنا</a:t>
            </a:r>
            <a:endParaRPr lang="en-US" sz="4400" dirty="0"/>
          </a:p>
        </p:txBody>
      </p:sp>
    </p:spTree>
    <p:extLst>
      <p:ext uri="{BB962C8B-B14F-4D97-AF65-F5344CB8AC3E}">
        <p14:creationId xmlns:p14="http://schemas.microsoft.com/office/powerpoint/2010/main" val="67409792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3124200"/>
            <a:ext cx="6064481" cy="830997"/>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ar-AE" sz="4800" dirty="0"/>
              <a:t>وجعلناالانهار تجری من تحتهم</a:t>
            </a:r>
            <a:endParaRPr lang="en-US" sz="4800" dirty="0"/>
          </a:p>
        </p:txBody>
      </p:sp>
      <p:sp>
        <p:nvSpPr>
          <p:cNvPr id="3" name="TextBox 2"/>
          <p:cNvSpPr txBox="1"/>
          <p:nvPr/>
        </p:nvSpPr>
        <p:spPr>
          <a:xfrm>
            <a:off x="3886200" y="1143000"/>
            <a:ext cx="4191000"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600" dirty="0" err="1" smtClean="0">
                <a:latin typeface="NikoshBAN" panose="02000000000000000000" pitchFamily="2" charset="0"/>
                <a:cs typeface="NikoshBAN" panose="02000000000000000000" pitchFamily="2" charset="0"/>
              </a:rPr>
              <a:t>তারকীব</a:t>
            </a:r>
            <a:r>
              <a:rPr lang="en-US" sz="6600" dirty="0" smtClean="0">
                <a:latin typeface="NikoshBAN" panose="02000000000000000000" pitchFamily="2" charset="0"/>
                <a:cs typeface="NikoshBAN" panose="02000000000000000000" pitchFamily="2" charset="0"/>
              </a:rPr>
              <a:t> </a:t>
            </a:r>
            <a:r>
              <a:rPr lang="en-US" sz="6600" dirty="0" err="1" smtClean="0">
                <a:latin typeface="NikoshBAN" panose="02000000000000000000" pitchFamily="2" charset="0"/>
                <a:cs typeface="NikoshBAN" panose="02000000000000000000" pitchFamily="2" charset="0"/>
              </a:rPr>
              <a:t>কর</a:t>
            </a:r>
            <a:r>
              <a:rPr lang="en-US" sz="6600" dirty="0" smtClean="0">
                <a:latin typeface="NikoshBAN" panose="02000000000000000000" pitchFamily="2" charset="0"/>
                <a:cs typeface="NikoshBAN" panose="02000000000000000000" pitchFamily="2" charset="0"/>
              </a:rPr>
              <a:t>; </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3893344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104748"/>
            <a:ext cx="39624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dirty="0" err="1">
                <a:latin typeface="NikoshBAN" panose="02000000000000000000" pitchFamily="2" charset="0"/>
                <a:cs typeface="NikoshBAN" panose="02000000000000000000" pitchFamily="2" charset="0"/>
              </a:rPr>
              <a:t>বাড়ির</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কাজ</a:t>
            </a:r>
            <a:r>
              <a:rPr lang="en-US" sz="6000" dirty="0">
                <a:latin typeface="NikoshBAN" panose="02000000000000000000" pitchFamily="2" charset="0"/>
                <a:cs typeface="NikoshBAN" panose="02000000000000000000" pitchFamily="2" charset="0"/>
              </a:rPr>
              <a:t> </a:t>
            </a:r>
          </a:p>
        </p:txBody>
      </p:sp>
      <p:pic>
        <p:nvPicPr>
          <p:cNvPr id="6146" name="Picture 2" descr="https://scontent.fcgp5-1.fna.fbcdn.net/v/t1.15752-9/93518758_213176896644826_4801518333050486784_n.jpg?_nc_cat=111&amp;_nc_sid=b96e70&amp;_nc_eui2=AeEJjy7ewTgOhILKcBVSJ2-leNWTTuZgs2J41ZNO5mCzYt8S2d6MjhuIQM0ct9t6k0SVtfFCfso2yDHspSKooBoB&amp;_nc_ohc=31CYyqlumUcAX-VXTjP&amp;_nc_ht=scontent.fcgp5-1.fna&amp;oh=6232f49bb76f18b1d97c698e219feef5&amp;oe=5EC433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320465"/>
            <a:ext cx="7109460" cy="3403935"/>
          </a:xfrm>
          <a:prstGeom prst="rect">
            <a:avLst/>
          </a:prstGeom>
          <a:extLst/>
        </p:spPr>
        <p:style>
          <a:lnRef idx="2">
            <a:schemeClr val="accent2"/>
          </a:lnRef>
          <a:fillRef idx="1">
            <a:schemeClr val="lt1"/>
          </a:fillRef>
          <a:effectRef idx="0">
            <a:schemeClr val="accent2"/>
          </a:effectRef>
          <a:fontRef idx="minor">
            <a:schemeClr val="dk1"/>
          </a:fontRef>
        </p:style>
      </p:pic>
      <p:sp>
        <p:nvSpPr>
          <p:cNvPr id="3" name="TextBox 2"/>
          <p:cNvSpPr txBox="1"/>
          <p:nvPr/>
        </p:nvSpPr>
        <p:spPr>
          <a:xfrm>
            <a:off x="2895600" y="5105400"/>
            <a:ext cx="710946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dirty="0" err="1" smtClean="0">
                <a:latin typeface="NikoshBAN" panose="02000000000000000000" pitchFamily="2" charset="0"/>
                <a:cs typeface="NikoshBAN" panose="02000000000000000000" pitchFamily="2" charset="0"/>
              </a:rPr>
              <a:t>বর্তমানে</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করোনা</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ভাইরাস</a:t>
            </a:r>
            <a:r>
              <a:rPr lang="en-US" sz="4000" b="1" dirty="0" smtClean="0">
                <a:latin typeface="NikoshBAN" panose="02000000000000000000" pitchFamily="2" charset="0"/>
                <a:cs typeface="NikoshBAN" panose="02000000000000000000" pitchFamily="2" charset="0"/>
              </a:rPr>
              <a:t> ও </a:t>
            </a:r>
            <a:r>
              <a:rPr lang="en-US" sz="4000" b="1" dirty="0" err="1" smtClean="0">
                <a:latin typeface="NikoshBAN" panose="02000000000000000000" pitchFamily="2" charset="0"/>
                <a:cs typeface="NikoshBAN" panose="02000000000000000000" pitchFamily="2" charset="0"/>
              </a:rPr>
              <a:t>পূর্ববর্তী</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গজবের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মধ্যে</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মিল</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রয়েছে</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ব্যাখ্যা</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কর</a:t>
            </a:r>
            <a:r>
              <a:rPr lang="en-US" sz="4000" b="1" dirty="0" smtClean="0">
                <a:latin typeface="NikoshBAN" panose="02000000000000000000" pitchFamily="2" charset="0"/>
                <a:cs typeface="NikoshBAN" panose="02000000000000000000" pitchFamily="2" charset="0"/>
              </a:rPr>
              <a:t>; </a:t>
            </a:r>
            <a:endParaRPr lang="en-US" b="1" dirty="0"/>
          </a:p>
        </p:txBody>
      </p:sp>
    </p:spTree>
    <p:extLst>
      <p:ext uri="{BB962C8B-B14F-4D97-AF65-F5344CB8AC3E}">
        <p14:creationId xmlns:p14="http://schemas.microsoft.com/office/powerpoint/2010/main" val="28462236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wipe(down)">
                                      <p:cBhvr>
                                        <p:cTn id="13" dur="580">
                                          <p:stCondLst>
                                            <p:cond delay="0"/>
                                          </p:stCondLst>
                                        </p:cTn>
                                        <p:tgtEl>
                                          <p:spTgt spid="6146"/>
                                        </p:tgtEl>
                                      </p:cBhvr>
                                    </p:animEffect>
                                    <p:anim calcmode="lin" valueType="num">
                                      <p:cBhvr>
                                        <p:cTn id="14"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9" dur="26">
                                          <p:stCondLst>
                                            <p:cond delay="650"/>
                                          </p:stCondLst>
                                        </p:cTn>
                                        <p:tgtEl>
                                          <p:spTgt spid="6146"/>
                                        </p:tgtEl>
                                      </p:cBhvr>
                                      <p:to x="100000" y="60000"/>
                                    </p:animScale>
                                    <p:animScale>
                                      <p:cBhvr>
                                        <p:cTn id="20" dur="166" decel="50000">
                                          <p:stCondLst>
                                            <p:cond delay="676"/>
                                          </p:stCondLst>
                                        </p:cTn>
                                        <p:tgtEl>
                                          <p:spTgt spid="6146"/>
                                        </p:tgtEl>
                                      </p:cBhvr>
                                      <p:to x="100000" y="100000"/>
                                    </p:animScale>
                                    <p:animScale>
                                      <p:cBhvr>
                                        <p:cTn id="21" dur="26">
                                          <p:stCondLst>
                                            <p:cond delay="1312"/>
                                          </p:stCondLst>
                                        </p:cTn>
                                        <p:tgtEl>
                                          <p:spTgt spid="6146"/>
                                        </p:tgtEl>
                                      </p:cBhvr>
                                      <p:to x="100000" y="80000"/>
                                    </p:animScale>
                                    <p:animScale>
                                      <p:cBhvr>
                                        <p:cTn id="22" dur="166" decel="50000">
                                          <p:stCondLst>
                                            <p:cond delay="1338"/>
                                          </p:stCondLst>
                                        </p:cTn>
                                        <p:tgtEl>
                                          <p:spTgt spid="6146"/>
                                        </p:tgtEl>
                                      </p:cBhvr>
                                      <p:to x="100000" y="100000"/>
                                    </p:animScale>
                                    <p:animScale>
                                      <p:cBhvr>
                                        <p:cTn id="23" dur="26">
                                          <p:stCondLst>
                                            <p:cond delay="1642"/>
                                          </p:stCondLst>
                                        </p:cTn>
                                        <p:tgtEl>
                                          <p:spTgt spid="6146"/>
                                        </p:tgtEl>
                                      </p:cBhvr>
                                      <p:to x="100000" y="90000"/>
                                    </p:animScale>
                                    <p:animScale>
                                      <p:cBhvr>
                                        <p:cTn id="24" dur="166" decel="50000">
                                          <p:stCondLst>
                                            <p:cond delay="1668"/>
                                          </p:stCondLst>
                                        </p:cTn>
                                        <p:tgtEl>
                                          <p:spTgt spid="6146"/>
                                        </p:tgtEl>
                                      </p:cBhvr>
                                      <p:to x="100000" y="100000"/>
                                    </p:animScale>
                                    <p:animScale>
                                      <p:cBhvr>
                                        <p:cTn id="25" dur="26">
                                          <p:stCondLst>
                                            <p:cond delay="1808"/>
                                          </p:stCondLst>
                                        </p:cTn>
                                        <p:tgtEl>
                                          <p:spTgt spid="6146"/>
                                        </p:tgtEl>
                                      </p:cBhvr>
                                      <p:to x="100000" y="95000"/>
                                    </p:animScale>
                                    <p:animScale>
                                      <p:cBhvr>
                                        <p:cTn id="26" dur="166" decel="50000">
                                          <p:stCondLst>
                                            <p:cond delay="1834"/>
                                          </p:stCondLst>
                                        </p:cTn>
                                        <p:tgtEl>
                                          <p:spTgt spid="614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000" fill="hold"/>
                                        <p:tgtEl>
                                          <p:spTgt spid="3"/>
                                        </p:tgtEl>
                                        <p:attrNameLst>
                                          <p:attrName>ppt_w</p:attrName>
                                        </p:attrNameLst>
                                      </p:cBhvr>
                                      <p:tavLst>
                                        <p:tav tm="0">
                                          <p:val>
                                            <p:fltVal val="0"/>
                                          </p:val>
                                        </p:tav>
                                        <p:tav tm="100000">
                                          <p:val>
                                            <p:strVal val="#ppt_w"/>
                                          </p:val>
                                        </p:tav>
                                      </p:tavLst>
                                    </p:anim>
                                    <p:anim calcmode="lin" valueType="num">
                                      <p:cBhvr>
                                        <p:cTn id="32" dur="1000" fill="hold"/>
                                        <p:tgtEl>
                                          <p:spTgt spid="3"/>
                                        </p:tgtEl>
                                        <p:attrNameLst>
                                          <p:attrName>ppt_h</p:attrName>
                                        </p:attrNameLst>
                                      </p:cBhvr>
                                      <p:tavLst>
                                        <p:tav tm="0">
                                          <p:val>
                                            <p:fltVal val="0"/>
                                          </p:val>
                                        </p:tav>
                                        <p:tav tm="100000">
                                          <p:val>
                                            <p:strVal val="#ppt_h"/>
                                          </p:val>
                                        </p:tav>
                                      </p:tavLst>
                                    </p:anim>
                                    <p:anim calcmode="lin" valueType="num">
                                      <p:cBhvr>
                                        <p:cTn id="33" dur="1000" fill="hold"/>
                                        <p:tgtEl>
                                          <p:spTgt spid="3"/>
                                        </p:tgtEl>
                                        <p:attrNameLst>
                                          <p:attrName>style.rotation</p:attrName>
                                        </p:attrNameLst>
                                      </p:cBhvr>
                                      <p:tavLst>
                                        <p:tav tm="0">
                                          <p:val>
                                            <p:fltVal val="90"/>
                                          </p:val>
                                        </p:tav>
                                        <p:tav tm="100000">
                                          <p:val>
                                            <p:fltVal val="0"/>
                                          </p:val>
                                        </p:tav>
                                      </p:tavLst>
                                    </p:anim>
                                    <p:animEffect transition="in" filter="fade">
                                      <p:cBhvr>
                                        <p:cTn id="3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PT - সবাইকে গোলাপ ফুলের শুভেচ্ছা ..."/>
          <p:cNvPicPr>
            <a:picLocks noChangeAspect="1" noChangeArrowheads="1"/>
          </p:cNvPicPr>
          <p:nvPr/>
        </p:nvPicPr>
        <p:blipFill rotWithShape="1">
          <a:blip r:embed="rId2">
            <a:extLst>
              <a:ext uri="{28A0092B-C50C-407E-A947-70E740481C1C}">
                <a14:useLocalDpi xmlns:a14="http://schemas.microsoft.com/office/drawing/2010/main" val="0"/>
              </a:ext>
            </a:extLst>
          </a:blip>
          <a:srcRect l="4651" t="3279" r="4958" b="21311"/>
          <a:stretch/>
        </p:blipFill>
        <p:spPr bwMode="auto">
          <a:xfrm>
            <a:off x="1981200" y="1302352"/>
            <a:ext cx="8763000" cy="386569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505201" y="5562600"/>
            <a:ext cx="878767" cy="369332"/>
          </a:xfrm>
          <a:prstGeom prst="rect">
            <a:avLst/>
          </a:prstGeom>
        </p:spPr>
        <p:txBody>
          <a:bodyPr wrap="none">
            <a:spAutoFit/>
          </a:bodyPr>
          <a:lstStyle/>
          <a:p>
            <a:r>
              <a:rPr lang="ar-AE" dirty="0">
                <a:solidFill>
                  <a:srgbClr val="FFFFFF"/>
                </a:solidFill>
                <a:latin typeface="Segoe UI Historic" panose="020B0502040204020203" pitchFamily="34" charset="0"/>
              </a:rPr>
              <a:t>مع السلام</a:t>
            </a:r>
            <a:endParaRPr lang="en-US" dirty="0"/>
          </a:p>
        </p:txBody>
      </p:sp>
      <p:sp>
        <p:nvSpPr>
          <p:cNvPr id="3" name="Rectangle 2"/>
          <p:cNvSpPr/>
          <p:nvPr/>
        </p:nvSpPr>
        <p:spPr>
          <a:xfrm>
            <a:off x="6477000" y="5608765"/>
            <a:ext cx="2743200" cy="923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AE" sz="5400" dirty="0">
                <a:solidFill>
                  <a:srgbClr val="00B050"/>
                </a:solidFill>
                <a:latin typeface="Segoe UI Historic" panose="020B0502040204020203" pitchFamily="34" charset="0"/>
              </a:rPr>
              <a:t>مع السلام</a:t>
            </a:r>
            <a:endParaRPr lang="en-US" sz="5400" dirty="0">
              <a:solidFill>
                <a:srgbClr val="00B050"/>
              </a:solidFill>
            </a:endParaRPr>
          </a:p>
        </p:txBody>
      </p:sp>
      <p:sp>
        <p:nvSpPr>
          <p:cNvPr id="4" name="Rectangle 3"/>
          <p:cNvSpPr/>
          <p:nvPr/>
        </p:nvSpPr>
        <p:spPr>
          <a:xfrm>
            <a:off x="3077303" y="5643265"/>
            <a:ext cx="2613330"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AE" sz="4800" b="1" dirty="0">
                <a:solidFill>
                  <a:srgbClr val="00B050"/>
                </a:solidFill>
                <a:latin typeface="Segoe UI Historic" panose="020B0502040204020203" pitchFamily="34" charset="0"/>
              </a:rPr>
              <a:t>في أمان الله</a:t>
            </a:r>
            <a:endParaRPr lang="en-US" sz="4800" b="1" dirty="0">
              <a:solidFill>
                <a:srgbClr val="00B050"/>
              </a:solidFill>
            </a:endParaRPr>
          </a:p>
        </p:txBody>
      </p:sp>
      <p:sp>
        <p:nvSpPr>
          <p:cNvPr id="5" name="TextBox 4"/>
          <p:cNvSpPr txBox="1"/>
          <p:nvPr/>
        </p:nvSpPr>
        <p:spPr>
          <a:xfrm>
            <a:off x="4495544" y="246080"/>
            <a:ext cx="27432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dirty="0" err="1">
                <a:latin typeface="NikoshBAN" panose="02000000000000000000" pitchFamily="2" charset="0"/>
                <a:cs typeface="NikoshBAN" panose="02000000000000000000" pitchFamily="2" charset="0"/>
              </a:rPr>
              <a:t>সমাপ্তি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ঘোষণা</a:t>
            </a:r>
            <a:r>
              <a:rPr lang="en-US" sz="40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863975225"/>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p:cTn id="13" dur="1000" fill="hold"/>
                                        <p:tgtEl>
                                          <p:spTgt spid="7170"/>
                                        </p:tgtEl>
                                        <p:attrNameLst>
                                          <p:attrName>ppt_w</p:attrName>
                                        </p:attrNameLst>
                                      </p:cBhvr>
                                      <p:tavLst>
                                        <p:tav tm="0">
                                          <p:val>
                                            <p:fltVal val="0"/>
                                          </p:val>
                                        </p:tav>
                                        <p:tav tm="100000">
                                          <p:val>
                                            <p:strVal val="#ppt_w"/>
                                          </p:val>
                                        </p:tav>
                                      </p:tavLst>
                                    </p:anim>
                                    <p:anim calcmode="lin" valueType="num">
                                      <p:cBhvr>
                                        <p:cTn id="14" dur="1000" fill="hold"/>
                                        <p:tgtEl>
                                          <p:spTgt spid="7170"/>
                                        </p:tgtEl>
                                        <p:attrNameLst>
                                          <p:attrName>ppt_h</p:attrName>
                                        </p:attrNameLst>
                                      </p:cBhvr>
                                      <p:tavLst>
                                        <p:tav tm="0">
                                          <p:val>
                                            <p:fltVal val="0"/>
                                          </p:val>
                                        </p:tav>
                                        <p:tav tm="100000">
                                          <p:val>
                                            <p:strVal val="#ppt_h"/>
                                          </p:val>
                                        </p:tav>
                                      </p:tavLst>
                                    </p:anim>
                                    <p:anim calcmode="lin" valueType="num">
                                      <p:cBhvr>
                                        <p:cTn id="15" dur="1000" fill="hold"/>
                                        <p:tgtEl>
                                          <p:spTgt spid="7170"/>
                                        </p:tgtEl>
                                        <p:attrNameLst>
                                          <p:attrName>style.rotation</p:attrName>
                                        </p:attrNameLst>
                                      </p:cBhvr>
                                      <p:tavLst>
                                        <p:tav tm="0">
                                          <p:val>
                                            <p:fltVal val="90"/>
                                          </p:val>
                                        </p:tav>
                                        <p:tav tm="100000">
                                          <p:val>
                                            <p:fltVal val="0"/>
                                          </p:val>
                                        </p:tav>
                                      </p:tavLst>
                                    </p:anim>
                                    <p:animEffect transition="in" filter="fade">
                                      <p:cBhvr>
                                        <p:cTn id="16" dur="1000"/>
                                        <p:tgtEl>
                                          <p:spTgt spid="7170"/>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
                                          </p:val>
                                        </p:tav>
                                        <p:tav tm="100000">
                                          <p:val>
                                            <p:strVal val="#ppt_w"/>
                                          </p:val>
                                        </p:tav>
                                      </p:tavLst>
                                    </p:anim>
                                    <p:anim calcmode="lin" valueType="num">
                                      <p:cBhvr>
                                        <p:cTn id="30" dur="1000" fill="hold"/>
                                        <p:tgtEl>
                                          <p:spTgt spid="3"/>
                                        </p:tgtEl>
                                        <p:attrNameLst>
                                          <p:attrName>ppt_h</p:attrName>
                                        </p:attrNameLst>
                                      </p:cBhvr>
                                      <p:tavLst>
                                        <p:tav tm="0">
                                          <p:val>
                                            <p:fltVal val="0"/>
                                          </p:val>
                                        </p:tav>
                                        <p:tav tm="100000">
                                          <p:val>
                                            <p:strVal val="#ppt_h"/>
                                          </p:val>
                                        </p:tav>
                                      </p:tavLst>
                                    </p:anim>
                                    <p:anim calcmode="lin" valueType="num">
                                      <p:cBhvr>
                                        <p:cTn id="31" dur="1000" fill="hold"/>
                                        <p:tgtEl>
                                          <p:spTgt spid="3"/>
                                        </p:tgtEl>
                                        <p:attrNameLst>
                                          <p:attrName>style.rotation</p:attrName>
                                        </p:attrNameLst>
                                      </p:cBhvr>
                                      <p:tavLst>
                                        <p:tav tm="0">
                                          <p:val>
                                            <p:fltVal val="90"/>
                                          </p:val>
                                        </p:tav>
                                        <p:tav tm="100000">
                                          <p:val>
                                            <p:fltVal val="0"/>
                                          </p:val>
                                        </p:tav>
                                      </p:tavLst>
                                    </p:anim>
                                    <p:animEffect transition="in" filter="fade">
                                      <p:cBhvr>
                                        <p:cTn id="3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3675043"/>
            <a:ext cx="9982200" cy="29238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কাজী</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মোঃ</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আবদুল</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হান্নান</a:t>
            </a:r>
            <a:endParaRPr lang="en-US" sz="4000" b="1" dirty="0">
              <a:latin typeface="NikoshBAN" panose="02000000000000000000" pitchFamily="2" charset="0"/>
              <a:cs typeface="NikoshBAN" panose="02000000000000000000" pitchFamily="2" charset="0"/>
            </a:endParaRPr>
          </a:p>
          <a:p>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অধ্যক্ষ</a:t>
            </a:r>
            <a:r>
              <a:rPr lang="en-US" sz="3600" dirty="0">
                <a:latin typeface="NikoshBAN" panose="02000000000000000000" pitchFamily="2" charset="0"/>
                <a:cs typeface="NikoshBAN" panose="02000000000000000000" pitchFamily="2" charset="0"/>
              </a:rPr>
              <a:t> </a:t>
            </a:r>
          </a:p>
          <a:p>
            <a:r>
              <a:rPr lang="en-US" sz="3600" dirty="0" err="1">
                <a:latin typeface="NikoshBAN" panose="02000000000000000000" pitchFamily="2" charset="0"/>
                <a:cs typeface="NikoshBAN" panose="02000000000000000000" pitchFamily="2" charset="0"/>
              </a:rPr>
              <a:t>বখতিয়ার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চারপীর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আউলিয়া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আলিম</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মাদ্রাসা</a:t>
            </a:r>
            <a:endParaRPr lang="en-US" sz="3600" dirty="0" smtClean="0">
              <a:latin typeface="NikoshBAN" panose="02000000000000000000" pitchFamily="2" charset="0"/>
              <a:cs typeface="NikoshBAN" panose="02000000000000000000" pitchFamily="2" charset="0"/>
            </a:endParaRPr>
          </a:p>
          <a:p>
            <a:r>
              <a:rPr lang="en-US" sz="3600" dirty="0" smtClean="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উপজেলা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আনোয়ারা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জেলা</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চট্রগ্রাম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মোবাইল</a:t>
            </a:r>
            <a:r>
              <a:rPr lang="en-US" sz="3600" dirty="0" smtClean="0">
                <a:latin typeface="NikoshBAN" panose="02000000000000000000" pitchFamily="2" charset="0"/>
                <a:cs typeface="NikoshBAN" panose="02000000000000000000" pitchFamily="2" charset="0"/>
              </a:rPr>
              <a:t> 01819330549</a:t>
            </a:r>
          </a:p>
          <a:p>
            <a:r>
              <a:rPr lang="en-US" sz="3600" dirty="0" err="1" smtClean="0">
                <a:latin typeface="NikoshBAN" panose="02000000000000000000" pitchFamily="2" charset="0"/>
                <a:cs typeface="NikoshBAN" panose="02000000000000000000" pitchFamily="2" charset="0"/>
              </a:rPr>
              <a:t>শিক্ষক</a:t>
            </a:r>
            <a:r>
              <a:rPr lang="en-US" sz="3600" dirty="0" smtClean="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hlinkClick r:id="rId2"/>
              </a:rPr>
              <a:t>বাতায়ন -</a:t>
            </a:r>
            <a:r>
              <a:rPr lang="en-US" sz="3600" dirty="0" smtClean="0">
                <a:hlinkClick r:id="rId2"/>
              </a:rPr>
              <a:t>kazihannan819@gmail.com</a:t>
            </a:r>
            <a:r>
              <a:rPr lang="en-US" sz="3600" dirty="0" smtClean="0"/>
              <a:t> </a:t>
            </a:r>
            <a:endParaRPr lang="en-US" sz="3600" dirty="0" smtClean="0">
              <a:latin typeface="NikoshBAN" panose="02000000000000000000" pitchFamily="2" charset="0"/>
              <a:cs typeface="NikoshBAN" panose="02000000000000000000" pitchFamily="2" charset="0"/>
            </a:endParaRPr>
          </a:p>
        </p:txBody>
      </p:sp>
      <p:sp>
        <p:nvSpPr>
          <p:cNvPr id="2" name="TextBox 1"/>
          <p:cNvSpPr txBox="1"/>
          <p:nvPr/>
        </p:nvSpPr>
        <p:spPr>
          <a:xfrm>
            <a:off x="914400" y="1541949"/>
            <a:ext cx="2209798"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dirty="0" err="1">
                <a:latin typeface="NikoshBAN" panose="02000000000000000000" pitchFamily="2" charset="0"/>
                <a:cs typeface="NikoshBAN" panose="02000000000000000000" pitchFamily="2" charset="0"/>
              </a:rPr>
              <a:t>শিক্ষক</a:t>
            </a:r>
            <a:r>
              <a:rPr lang="en-US" dirty="0"/>
              <a:t> </a:t>
            </a:r>
          </a:p>
        </p:txBody>
      </p:sp>
      <p:sp>
        <p:nvSpPr>
          <p:cNvPr id="3" name="TextBox 2"/>
          <p:cNvSpPr txBox="1"/>
          <p:nvPr/>
        </p:nvSpPr>
        <p:spPr>
          <a:xfrm>
            <a:off x="8382000" y="1541949"/>
            <a:ext cx="2857501"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800" dirty="0" err="1">
                <a:latin typeface="NikoshBAN" panose="02000000000000000000" pitchFamily="2" charset="0"/>
                <a:cs typeface="NikoshBAN" panose="02000000000000000000" pitchFamily="2" charset="0"/>
              </a:rPr>
              <a:t>পরিচিতি</a:t>
            </a:r>
            <a:r>
              <a:rPr lang="en-US" sz="4800" dirty="0"/>
              <a:t> </a:t>
            </a:r>
          </a:p>
        </p:txBody>
      </p:sp>
      <p:pic>
        <p:nvPicPr>
          <p:cNvPr id="2050" name="Picture 2" descr="XMA Header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1525" t="-1965" r="17487" b="13514"/>
          <a:stretch/>
        </p:blipFill>
        <p:spPr bwMode="auto">
          <a:xfrm>
            <a:off x="3779519" y="30480"/>
            <a:ext cx="3886200" cy="3429000"/>
          </a:xfrm>
          <a:prstGeom prst="rect">
            <a:avLst/>
          </a:prstGeom>
          <a:extLst/>
        </p:spPr>
        <p:style>
          <a:lnRef idx="2">
            <a:schemeClr val="dk1"/>
          </a:lnRef>
          <a:fillRef idx="1">
            <a:schemeClr val="lt1"/>
          </a:fillRef>
          <a:effectRef idx="0">
            <a:schemeClr val="dk1"/>
          </a:effectRef>
          <a:fontRef idx="minor">
            <a:schemeClr val="dk1"/>
          </a:fontRef>
        </p:style>
      </p:pic>
      <p:pic>
        <p:nvPicPr>
          <p:cNvPr id="5" name="Picture 4"/>
          <p:cNvPicPr>
            <a:picLocks noChangeAspect="1"/>
          </p:cNvPicPr>
          <p:nvPr/>
        </p:nvPicPr>
        <p:blipFill rotWithShape="1">
          <a:blip r:embed="rId4"/>
          <a:srcRect l="152897" t="-152326" r="-80200" b="152326"/>
          <a:stretch/>
        </p:blipFill>
        <p:spPr>
          <a:xfrm>
            <a:off x="5715000" y="2609850"/>
            <a:ext cx="762000" cy="1638300"/>
          </a:xfrm>
          <a:prstGeom prst="rect">
            <a:avLst/>
          </a:prstGeom>
        </p:spPr>
      </p:pic>
    </p:spTree>
    <p:extLst>
      <p:ext uri="{BB962C8B-B14F-4D97-AF65-F5344CB8AC3E}">
        <p14:creationId xmlns:p14="http://schemas.microsoft.com/office/powerpoint/2010/main" val="313245306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 calcmode="lin" valueType="num">
                                      <p:cBhvr>
                                        <p:cTn id="26" dur="1000" fill="hold"/>
                                        <p:tgtEl>
                                          <p:spTgt spid="2050"/>
                                        </p:tgtEl>
                                        <p:attrNameLst>
                                          <p:attrName>ppt_w</p:attrName>
                                        </p:attrNameLst>
                                      </p:cBhvr>
                                      <p:tavLst>
                                        <p:tav tm="0">
                                          <p:val>
                                            <p:fltVal val="0"/>
                                          </p:val>
                                        </p:tav>
                                        <p:tav tm="100000">
                                          <p:val>
                                            <p:strVal val="#ppt_w"/>
                                          </p:val>
                                        </p:tav>
                                      </p:tavLst>
                                    </p:anim>
                                    <p:anim calcmode="lin" valueType="num">
                                      <p:cBhvr>
                                        <p:cTn id="27" dur="1000" fill="hold"/>
                                        <p:tgtEl>
                                          <p:spTgt spid="2050"/>
                                        </p:tgtEl>
                                        <p:attrNameLst>
                                          <p:attrName>ppt_h</p:attrName>
                                        </p:attrNameLst>
                                      </p:cBhvr>
                                      <p:tavLst>
                                        <p:tav tm="0">
                                          <p:val>
                                            <p:fltVal val="0"/>
                                          </p:val>
                                        </p:tav>
                                        <p:tav tm="100000">
                                          <p:val>
                                            <p:strVal val="#ppt_h"/>
                                          </p:val>
                                        </p:tav>
                                      </p:tavLst>
                                    </p:anim>
                                    <p:anim calcmode="lin" valueType="num">
                                      <p:cBhvr>
                                        <p:cTn id="28" dur="1000" fill="hold"/>
                                        <p:tgtEl>
                                          <p:spTgt spid="2050"/>
                                        </p:tgtEl>
                                        <p:attrNameLst>
                                          <p:attrName>style.rotation</p:attrName>
                                        </p:attrNameLst>
                                      </p:cBhvr>
                                      <p:tavLst>
                                        <p:tav tm="0">
                                          <p:val>
                                            <p:fltVal val="90"/>
                                          </p:val>
                                        </p:tav>
                                        <p:tav tm="100000">
                                          <p:val>
                                            <p:fltVal val="0"/>
                                          </p:val>
                                        </p:tav>
                                      </p:tavLst>
                                    </p:anim>
                                    <p:animEffect transition="in" filter="fade">
                                      <p:cBhvr>
                                        <p:cTn id="29"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8160" y="4419600"/>
            <a:ext cx="60960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dirty="0"/>
              <a:t>https://encrypted-vtbn0.gstatic.com/video?q=tbn:ANd9GcQKDvEd3443V451zUGDjiqOPfcco6C5uM7MLCfusn3V80_iKbm2</a:t>
            </a:r>
          </a:p>
        </p:txBody>
      </p:sp>
      <p:sp>
        <p:nvSpPr>
          <p:cNvPr id="3" name="TextBox 2"/>
          <p:cNvSpPr txBox="1"/>
          <p:nvPr/>
        </p:nvSpPr>
        <p:spPr>
          <a:xfrm>
            <a:off x="1600200" y="762000"/>
            <a:ext cx="84582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800" b="1" dirty="0" err="1" smtClean="0">
                <a:latin typeface="NikoshBAN" panose="02000000000000000000" pitchFamily="2" charset="0"/>
                <a:cs typeface="NikoshBAN" panose="02000000000000000000" pitchFamily="2" charset="0"/>
              </a:rPr>
              <a:t>চল</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অডিও</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এবং</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ভিডিটা</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শুনি</a:t>
            </a:r>
            <a:r>
              <a:rPr lang="en-US" sz="4800" b="1" dirty="0" smtClean="0">
                <a:latin typeface="NikoshBAN" panose="02000000000000000000" pitchFamily="2" charset="0"/>
                <a:cs typeface="NikoshBAN" panose="02000000000000000000" pitchFamily="2" charset="0"/>
              </a:rPr>
              <a:t> </a:t>
            </a:r>
            <a:r>
              <a:rPr lang="en-US" sz="4800" b="1" dirty="0" smtClean="0">
                <a:latin typeface="NikoshBAN" panose="02000000000000000000" pitchFamily="2" charset="0"/>
                <a:cs typeface="NikoshBAN" panose="02000000000000000000" pitchFamily="2" charset="0"/>
              </a:rPr>
              <a:t>ও </a:t>
            </a:r>
            <a:r>
              <a:rPr lang="en-US" sz="4800" b="1" dirty="0" err="1" smtClean="0">
                <a:latin typeface="NikoshBAN" panose="02000000000000000000" pitchFamily="2" charset="0"/>
                <a:cs typeface="NikoshBAN" panose="02000000000000000000" pitchFamily="2" charset="0"/>
              </a:rPr>
              <a:t>দেখি</a:t>
            </a:r>
            <a:r>
              <a:rPr lang="en-US" sz="4800" b="1" dirty="0" smtClean="0">
                <a:latin typeface="NikoshBAN" panose="02000000000000000000" pitchFamily="2" charset="0"/>
                <a:cs typeface="NikoshBAN" panose="02000000000000000000" pitchFamily="2" charset="0"/>
              </a:rPr>
              <a:t>--</a:t>
            </a:r>
            <a:endParaRPr lang="en-US" sz="4800" b="1" dirty="0">
              <a:latin typeface="NikoshBAN" panose="02000000000000000000" pitchFamily="2" charset="0"/>
              <a:cs typeface="NikoshBAN" panose="02000000000000000000" pitchFamily="2" charset="0"/>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43400" y="3068598"/>
            <a:ext cx="1676400" cy="609600"/>
          </a:xfrm>
          <a:prstGeom prst="rect">
            <a:avLst/>
          </a:prstGeom>
        </p:spPr>
        <p:style>
          <a:lnRef idx="2">
            <a:schemeClr val="accent1"/>
          </a:lnRef>
          <a:fillRef idx="1">
            <a:schemeClr val="lt1"/>
          </a:fillRef>
          <a:effectRef idx="0">
            <a:schemeClr val="accent1"/>
          </a:effectRef>
          <a:fontRef idx="minor">
            <a:schemeClr val="dk1"/>
          </a:fontRef>
        </p:style>
      </p:pic>
      <p:sp>
        <p:nvSpPr>
          <p:cNvPr id="6" name="Right Arrow 5"/>
          <p:cNvSpPr/>
          <p:nvPr/>
        </p:nvSpPr>
        <p:spPr>
          <a:xfrm>
            <a:off x="2453640" y="2964597"/>
            <a:ext cx="1508760" cy="8176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FFFF00"/>
                </a:solidFill>
                <a:latin typeface="NikoshBAN" panose="02000000000000000000" pitchFamily="2" charset="0"/>
                <a:cs typeface="NikoshBAN" panose="02000000000000000000" pitchFamily="2" charset="0"/>
              </a:rPr>
              <a:t>অডিও</a:t>
            </a:r>
            <a:r>
              <a:rPr lang="en-US" dirty="0" smtClean="0"/>
              <a:t> </a:t>
            </a:r>
            <a:endParaRPr lang="en-US" dirty="0"/>
          </a:p>
        </p:txBody>
      </p:sp>
      <p:sp>
        <p:nvSpPr>
          <p:cNvPr id="9" name="Right Arrow 8"/>
          <p:cNvSpPr/>
          <p:nvPr/>
        </p:nvSpPr>
        <p:spPr>
          <a:xfrm>
            <a:off x="2453640" y="4509700"/>
            <a:ext cx="1508760" cy="74312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err="1" smtClean="0">
                <a:solidFill>
                  <a:srgbClr val="FFFF00"/>
                </a:solidFill>
                <a:latin typeface="NikoshBAN" panose="02000000000000000000" pitchFamily="2" charset="0"/>
                <a:cs typeface="NikoshBAN" panose="02000000000000000000" pitchFamily="2" charset="0"/>
              </a:rPr>
              <a:t>ভিডিও</a:t>
            </a:r>
            <a:endParaRPr lang="en-US" sz="32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3094054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7519" fill="hold"/>
                                        <p:tgtEl>
                                          <p:spTgt spid="5"/>
                                        </p:tgtEl>
                                      </p:cBhvr>
                                    </p:cmd>
                                  </p:childTnLst>
                                </p:cTn>
                              </p:par>
                            </p:childTnLst>
                          </p:cTn>
                        </p:par>
                      </p:childTnLst>
                    </p:cTn>
                  </p:par>
                </p:childTnLst>
              </p:cTn>
              <p:nextCondLst>
                <p:cond evt="onClick" delay="0">
                  <p:tgtEl>
                    <p:spTgt spid="5"/>
                  </p:tgtEl>
                </p:cond>
              </p:nextCondLst>
            </p:seq>
            <p:audio>
              <p:cMediaNode vol="100000">
                <p:cTn id="21" fill="hold" display="0">
                  <p:stCondLst>
                    <p:cond delay="indefinite"/>
                  </p:stCondLst>
                  <p:endCondLst>
                    <p:cond evt="onStopAudio" delay="0">
                      <p:tgtEl>
                        <p:sldTgt/>
                      </p:tgtEl>
                    </p:cond>
                  </p:endCondLst>
                </p:cTn>
                <p:tgtEl>
                  <p:spTgt spid="5"/>
                </p:tgtEl>
              </p:cMediaNode>
            </p:audio>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কোরআনে বর্ণিত আজাবে ধ্বংসপ্রাপ্ত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264" y="533400"/>
            <a:ext cx="7087471" cy="4267200"/>
          </a:xfrm>
          <a:prstGeom prst="rect">
            <a:avLst/>
          </a:prstGeom>
        </p:spPr>
        <p:style>
          <a:lnRef idx="2">
            <a:schemeClr val="accent1"/>
          </a:lnRef>
          <a:fillRef idx="1">
            <a:schemeClr val="lt1"/>
          </a:fillRef>
          <a:effectRef idx="0">
            <a:schemeClr val="accent1"/>
          </a:effectRef>
          <a:fontRef idx="minor">
            <a:schemeClr val="dk1"/>
          </a:fontRef>
        </p:style>
      </p:pic>
      <p:sp>
        <p:nvSpPr>
          <p:cNvPr id="2" name="TextBox 1"/>
          <p:cNvSpPr txBox="1"/>
          <p:nvPr/>
        </p:nvSpPr>
        <p:spPr>
          <a:xfrm>
            <a:off x="5714999" y="3657600"/>
            <a:ext cx="2819400" cy="1077218"/>
          </a:xfrm>
          <a:prstGeom prst="rect">
            <a:avLst/>
          </a:prstGeom>
          <a:noFill/>
        </p:spPr>
        <p:txBody>
          <a:bodyPr wrap="square" rtlCol="0">
            <a:spAutoFit/>
          </a:bodyPr>
          <a:lstStyle/>
          <a:p>
            <a:r>
              <a:rPr lang="en-US" sz="3200" dirty="0" err="1" smtClean="0">
                <a:solidFill>
                  <a:srgbClr val="FF0000"/>
                </a:solidFill>
                <a:latin typeface="NikoshBAN" panose="02000000000000000000" pitchFamily="2" charset="0"/>
                <a:cs typeface="NikoshBAN" panose="02000000000000000000" pitchFamily="2" charset="0"/>
              </a:rPr>
              <a:t>সামুদ</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জাতির</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ধবংশের</a:t>
            </a:r>
            <a:r>
              <a:rPr lang="en-US" sz="3200" dirty="0" smtClean="0">
                <a:solidFill>
                  <a:srgbClr val="FF0000"/>
                </a:solidFill>
                <a:latin typeface="NikoshBAN" panose="02000000000000000000" pitchFamily="2" charset="0"/>
                <a:cs typeface="NikoshBAN" panose="02000000000000000000" pitchFamily="2" charset="0"/>
              </a:rPr>
              <a:t> </a:t>
            </a:r>
            <a:r>
              <a:rPr lang="en-US" sz="3200" dirty="0" err="1" smtClean="0">
                <a:solidFill>
                  <a:srgbClr val="FF0000"/>
                </a:solidFill>
                <a:latin typeface="NikoshBAN" panose="02000000000000000000" pitchFamily="2" charset="0"/>
                <a:cs typeface="NikoshBAN" panose="02000000000000000000" pitchFamily="2" charset="0"/>
              </a:rPr>
              <a:t>স্মৃতি</a:t>
            </a:r>
            <a:r>
              <a:rPr lang="en-US" sz="3200" dirty="0" smtClean="0">
                <a:solidFill>
                  <a:srgbClr val="FF0000"/>
                </a:solidFill>
                <a:latin typeface="NikoshBAN" panose="02000000000000000000" pitchFamily="2" charset="0"/>
                <a:cs typeface="NikoshBAN" panose="02000000000000000000" pitchFamily="2" charset="0"/>
              </a:rPr>
              <a:t> </a:t>
            </a:r>
            <a:endParaRPr lang="en-US" sz="3200" dirty="0">
              <a:solidFill>
                <a:srgbClr val="FF0000"/>
              </a:solidFill>
              <a:latin typeface="NikoshBAN" panose="02000000000000000000" pitchFamily="2" charset="0"/>
              <a:cs typeface="NikoshBAN" panose="02000000000000000000" pitchFamily="2" charset="0"/>
            </a:endParaRPr>
          </a:p>
        </p:txBody>
      </p:sp>
      <p:sp>
        <p:nvSpPr>
          <p:cNvPr id="3" name="Rectangle 2"/>
          <p:cNvSpPr/>
          <p:nvPr/>
        </p:nvSpPr>
        <p:spPr>
          <a:xfrm>
            <a:off x="2171264" y="5029200"/>
            <a:ext cx="7734736"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ar-AE" sz="7200" b="1" dirty="0">
                <a:solidFill>
                  <a:srgbClr val="7030A0"/>
                </a:solidFill>
              </a:rPr>
              <a:t>اَلسَلامُ عَلَيْكُم وَرَحْمَةُ اَللهِ</a:t>
            </a:r>
            <a:endParaRPr lang="en-US" sz="7200" b="1" dirty="0">
              <a:solidFill>
                <a:srgbClr val="7030A0"/>
              </a:solidFill>
            </a:endParaRPr>
          </a:p>
        </p:txBody>
      </p:sp>
    </p:spTree>
    <p:extLst>
      <p:ext uri="{BB962C8B-B14F-4D97-AF65-F5344CB8AC3E}">
        <p14:creationId xmlns:p14="http://schemas.microsoft.com/office/powerpoint/2010/main" val="4857615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83641" y="1981200"/>
            <a:ext cx="7620000" cy="4600575"/>
          </a:xfrm>
          <a:prstGeom prst="rect">
            <a:avLst/>
          </a:prstGeom>
        </p:spPr>
      </p:pic>
      <p:sp>
        <p:nvSpPr>
          <p:cNvPr id="4" name="Rectangle 3"/>
          <p:cNvSpPr/>
          <p:nvPr/>
        </p:nvSpPr>
        <p:spPr>
          <a:xfrm>
            <a:off x="4922520" y="1981200"/>
            <a:ext cx="2945641"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4000" b="1" dirty="0" err="1" smtClean="0">
                <a:solidFill>
                  <a:srgbClr val="FF0000"/>
                </a:solidFill>
                <a:latin typeface="NikoshBAN" panose="02000000000000000000" pitchFamily="2" charset="0"/>
                <a:cs typeface="NikoshBAN" panose="02000000000000000000" pitchFamily="2" charset="0"/>
              </a:rPr>
              <a:t>মুসা</a:t>
            </a:r>
            <a:r>
              <a:rPr lang="en-US" sz="4000" b="1" dirty="0" smtClean="0">
                <a:solidFill>
                  <a:srgbClr val="FF0000"/>
                </a:solidFill>
                <a:latin typeface="NikoshBAN" panose="02000000000000000000" pitchFamily="2" charset="0"/>
                <a:cs typeface="NikoshBAN" panose="02000000000000000000" pitchFamily="2" charset="0"/>
              </a:rPr>
              <a:t> (</a:t>
            </a:r>
            <a:r>
              <a:rPr lang="en-US" sz="4000" b="1" dirty="0" err="1" smtClean="0">
                <a:solidFill>
                  <a:srgbClr val="FF0000"/>
                </a:solidFill>
                <a:latin typeface="NikoshBAN" panose="02000000000000000000" pitchFamily="2" charset="0"/>
                <a:cs typeface="NikoshBAN" panose="02000000000000000000" pitchFamily="2" charset="0"/>
              </a:rPr>
              <a:t>আঃ</a:t>
            </a:r>
            <a:r>
              <a:rPr lang="en-US" sz="4000" b="1" dirty="0" smtClean="0">
                <a:solidFill>
                  <a:srgbClr val="FF0000"/>
                </a:solidFill>
                <a:latin typeface="NikoshBAN" panose="02000000000000000000" pitchFamily="2" charset="0"/>
                <a:cs typeface="NikoshBAN" panose="02000000000000000000" pitchFamily="2" charset="0"/>
              </a:rPr>
              <a:t>) </a:t>
            </a:r>
            <a:r>
              <a:rPr lang="en-US" sz="4000" b="1" dirty="0" err="1" smtClean="0">
                <a:solidFill>
                  <a:srgbClr val="FF0000"/>
                </a:solidFill>
                <a:latin typeface="NikoshBAN" panose="02000000000000000000" pitchFamily="2" charset="0"/>
                <a:cs typeface="NikoshBAN" panose="02000000000000000000" pitchFamily="2" charset="0"/>
              </a:rPr>
              <a:t>কুপ</a:t>
            </a:r>
            <a:r>
              <a:rPr lang="en-US" sz="4000" b="1" dirty="0" smtClean="0">
                <a:solidFill>
                  <a:srgbClr val="FF0000"/>
                </a:solidFill>
                <a:latin typeface="NikoshBAN" panose="02000000000000000000" pitchFamily="2" charset="0"/>
                <a:cs typeface="NikoshBAN" panose="02000000000000000000" pitchFamily="2" charset="0"/>
              </a:rPr>
              <a:t> </a:t>
            </a:r>
            <a:endParaRPr lang="en-US" sz="4000" b="1" dirty="0">
              <a:solidFill>
                <a:srgbClr val="FF0000"/>
              </a:solidFill>
              <a:latin typeface="NikoshBAN" panose="02000000000000000000" pitchFamily="2" charset="0"/>
              <a:cs typeface="NikoshBAN" panose="02000000000000000000" pitchFamily="2" charset="0"/>
            </a:endParaRPr>
          </a:p>
        </p:txBody>
      </p:sp>
      <p:sp>
        <p:nvSpPr>
          <p:cNvPr id="5" name="Down Arrow 4"/>
          <p:cNvSpPr/>
          <p:nvPr/>
        </p:nvSpPr>
        <p:spPr>
          <a:xfrm>
            <a:off x="6014340" y="2689086"/>
            <a:ext cx="762000" cy="2416314"/>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TextBox 7"/>
          <p:cNvSpPr txBox="1"/>
          <p:nvPr/>
        </p:nvSpPr>
        <p:spPr>
          <a:xfrm>
            <a:off x="4191000" y="611594"/>
            <a:ext cx="3043679"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b="1" dirty="0" err="1" smtClean="0">
                <a:latin typeface="NikoshBAN" panose="02000000000000000000" pitchFamily="2" charset="0"/>
                <a:cs typeface="NikoshBAN" panose="02000000000000000000" pitchFamily="2" charset="0"/>
              </a:rPr>
              <a:t>ছবিটি</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দেখ</a:t>
            </a:r>
            <a:r>
              <a:rPr lang="en-US" sz="6000" b="1" dirty="0" smtClean="0">
                <a:latin typeface="NikoshBAN" panose="02000000000000000000" pitchFamily="2" charset="0"/>
                <a:cs typeface="NikoshBAN" panose="02000000000000000000" pitchFamily="2" charset="0"/>
              </a:rPr>
              <a:t>; </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0046293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3600" y="1676400"/>
            <a:ext cx="7620000" cy="4600575"/>
          </a:xfrm>
          <a:prstGeom prst="rect">
            <a:avLst/>
          </a:prstGeom>
        </p:spPr>
        <p:style>
          <a:lnRef idx="2">
            <a:schemeClr val="dk1"/>
          </a:lnRef>
          <a:fillRef idx="1">
            <a:schemeClr val="lt1"/>
          </a:fillRef>
          <a:effectRef idx="0">
            <a:schemeClr val="dk1"/>
          </a:effectRef>
          <a:fontRef idx="minor">
            <a:schemeClr val="dk1"/>
          </a:fontRef>
        </p:style>
      </p:pic>
      <p:sp>
        <p:nvSpPr>
          <p:cNvPr id="3" name="TextBox 2"/>
          <p:cNvSpPr txBox="1"/>
          <p:nvPr/>
        </p:nvSpPr>
        <p:spPr>
          <a:xfrm>
            <a:off x="2743200" y="5334000"/>
            <a:ext cx="4572000" cy="769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4400" b="1" dirty="0" err="1" smtClean="0">
                <a:latin typeface="NikoshBAN" panose="02000000000000000000" pitchFamily="2" charset="0"/>
                <a:cs typeface="NikoshBAN" panose="02000000000000000000" pitchFamily="2" charset="0"/>
              </a:rPr>
              <a:t>আদ</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জাতির</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ধবংশাবেশ</a:t>
            </a:r>
            <a:endParaRPr lang="en-US" sz="4400" b="1" dirty="0">
              <a:latin typeface="NikoshBAN" panose="02000000000000000000" pitchFamily="2" charset="0"/>
              <a:cs typeface="NikoshBAN" panose="02000000000000000000" pitchFamily="2" charset="0"/>
            </a:endParaRPr>
          </a:p>
        </p:txBody>
      </p:sp>
      <p:sp>
        <p:nvSpPr>
          <p:cNvPr id="4" name="TextBox 3"/>
          <p:cNvSpPr txBox="1"/>
          <p:nvPr/>
        </p:nvSpPr>
        <p:spPr>
          <a:xfrm>
            <a:off x="3810000" y="533400"/>
            <a:ext cx="35052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dirty="0" err="1" smtClean="0">
                <a:latin typeface="NikoshBAN" panose="02000000000000000000" pitchFamily="2" charset="0"/>
                <a:cs typeface="NikoshBAN" panose="02000000000000000000" pitchFamily="2" charset="0"/>
              </a:rPr>
              <a:t>ছবিটি</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দেখঃ</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7235068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2200" y="2133600"/>
            <a:ext cx="7010399" cy="4114800"/>
          </a:xfrm>
          <a:prstGeom prst="rect">
            <a:avLst/>
          </a:prstGeom>
        </p:spPr>
      </p:pic>
      <p:sp>
        <p:nvSpPr>
          <p:cNvPr id="3" name="TextBox 2"/>
          <p:cNvSpPr txBox="1"/>
          <p:nvPr/>
        </p:nvSpPr>
        <p:spPr>
          <a:xfrm>
            <a:off x="5715000" y="2362200"/>
            <a:ext cx="2971800" cy="584775"/>
          </a:xfrm>
          <a:prstGeom prst="rect">
            <a:avLst/>
          </a:prstGeom>
          <a:noFill/>
        </p:spPr>
        <p:txBody>
          <a:bodyPr wrap="square" rtlCol="0">
            <a:spAutoFit/>
          </a:bodyPr>
          <a:lstStyle/>
          <a:p>
            <a:r>
              <a:rPr lang="en-US" sz="3200" dirty="0" err="1" smtClean="0">
                <a:solidFill>
                  <a:srgbClr val="FF0000"/>
                </a:solidFill>
              </a:rPr>
              <a:t>নুহ</a:t>
            </a:r>
            <a:r>
              <a:rPr lang="en-US" sz="3200" dirty="0" smtClean="0">
                <a:solidFill>
                  <a:srgbClr val="FF0000"/>
                </a:solidFill>
              </a:rPr>
              <a:t> (</a:t>
            </a:r>
            <a:r>
              <a:rPr lang="en-US" sz="3200" dirty="0" err="1" smtClean="0">
                <a:solidFill>
                  <a:srgbClr val="FF0000"/>
                </a:solidFill>
              </a:rPr>
              <a:t>আঃ</a:t>
            </a:r>
            <a:r>
              <a:rPr lang="en-US" sz="3200" dirty="0" smtClean="0">
                <a:solidFill>
                  <a:srgbClr val="FF0000"/>
                </a:solidFill>
              </a:rPr>
              <a:t>) </a:t>
            </a:r>
            <a:r>
              <a:rPr lang="en-US" sz="3200" dirty="0" err="1" smtClean="0">
                <a:solidFill>
                  <a:srgbClr val="FF0000"/>
                </a:solidFill>
              </a:rPr>
              <a:t>কিস্তি</a:t>
            </a:r>
            <a:r>
              <a:rPr lang="en-US" sz="3200" dirty="0" smtClean="0">
                <a:solidFill>
                  <a:srgbClr val="FF0000"/>
                </a:solidFill>
              </a:rPr>
              <a:t> </a:t>
            </a:r>
            <a:endParaRPr lang="en-US" sz="3200" dirty="0">
              <a:solidFill>
                <a:srgbClr val="FF0000"/>
              </a:solidFill>
            </a:endParaRPr>
          </a:p>
        </p:txBody>
      </p:sp>
      <p:sp>
        <p:nvSpPr>
          <p:cNvPr id="4" name="Down Arrow 3"/>
          <p:cNvSpPr/>
          <p:nvPr/>
        </p:nvSpPr>
        <p:spPr>
          <a:xfrm>
            <a:off x="6934200" y="2946975"/>
            <a:ext cx="533400" cy="13202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TextBox 4"/>
          <p:cNvSpPr txBox="1"/>
          <p:nvPr/>
        </p:nvSpPr>
        <p:spPr>
          <a:xfrm>
            <a:off x="4191000" y="718544"/>
            <a:ext cx="37338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dirty="0" err="1" smtClean="0">
                <a:latin typeface="NikoshBAN" panose="02000000000000000000" pitchFamily="2" charset="0"/>
                <a:cs typeface="NikoshBAN" panose="02000000000000000000" pitchFamily="2" charset="0"/>
              </a:rPr>
              <a:t>ছবিটি</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দেখ</a:t>
            </a:r>
            <a:r>
              <a:rPr lang="en-US" sz="6000" dirty="0" smtClean="0">
                <a:latin typeface="NikoshBAN" panose="02000000000000000000" pitchFamily="2" charset="0"/>
                <a:cs typeface="NikoshBAN" panose="02000000000000000000" pitchFamily="2" charset="0"/>
              </a:rPr>
              <a:t>;</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008908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62200" y="1905000"/>
            <a:ext cx="7620000" cy="4600575"/>
          </a:xfrm>
          <a:prstGeom prst="rect">
            <a:avLst/>
          </a:prstGeom>
        </p:spPr>
      </p:pic>
      <p:sp>
        <p:nvSpPr>
          <p:cNvPr id="3" name="TextBox 2"/>
          <p:cNvSpPr txBox="1"/>
          <p:nvPr/>
        </p:nvSpPr>
        <p:spPr>
          <a:xfrm>
            <a:off x="2895600" y="5181600"/>
            <a:ext cx="4800600" cy="769441"/>
          </a:xfrm>
          <a:prstGeom prst="rect">
            <a:avLst/>
          </a:prstGeom>
          <a:noFill/>
        </p:spPr>
        <p:txBody>
          <a:bodyPr wrap="square" rtlCol="0">
            <a:spAutoFit/>
          </a:bodyPr>
          <a:lstStyle/>
          <a:p>
            <a:r>
              <a:rPr lang="en-US" dirty="0" smtClean="0"/>
              <a:t> </a:t>
            </a:r>
            <a:r>
              <a:rPr lang="en-US" sz="4400" b="1" dirty="0" err="1" smtClean="0">
                <a:latin typeface="NikoshBAN" panose="02000000000000000000" pitchFamily="2" charset="0"/>
                <a:cs typeface="NikoshBAN" panose="02000000000000000000" pitchFamily="2" charset="0"/>
              </a:rPr>
              <a:t>ঐতিহাসিক</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মৃত</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সাগর</a:t>
            </a:r>
            <a:endParaRPr lang="en-US" sz="4400" b="1" dirty="0">
              <a:latin typeface="NikoshBAN" panose="02000000000000000000" pitchFamily="2" charset="0"/>
              <a:cs typeface="NikoshBAN" panose="02000000000000000000" pitchFamily="2" charset="0"/>
            </a:endParaRPr>
          </a:p>
        </p:txBody>
      </p:sp>
      <p:sp>
        <p:nvSpPr>
          <p:cNvPr id="4" name="TextBox 3"/>
          <p:cNvSpPr txBox="1"/>
          <p:nvPr/>
        </p:nvSpPr>
        <p:spPr>
          <a:xfrm>
            <a:off x="4191000" y="457200"/>
            <a:ext cx="3352800"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6000" dirty="0" err="1" smtClean="0">
                <a:latin typeface="NikoshBAN" panose="02000000000000000000" pitchFamily="2" charset="0"/>
                <a:cs typeface="NikoshBAN" panose="02000000000000000000" pitchFamily="2" charset="0"/>
              </a:rPr>
              <a:t>ছবিটি</a:t>
            </a:r>
            <a:r>
              <a:rPr lang="en-US" sz="6000" dirty="0" smtClean="0">
                <a:latin typeface="NikoshBAN" panose="02000000000000000000" pitchFamily="2" charset="0"/>
                <a:cs typeface="NikoshBAN" panose="02000000000000000000" pitchFamily="2" charset="0"/>
              </a:rPr>
              <a:t> </a:t>
            </a:r>
            <a:r>
              <a:rPr lang="en-US" sz="6000" dirty="0" err="1" smtClean="0">
                <a:latin typeface="NikoshBAN" panose="02000000000000000000" pitchFamily="2" charset="0"/>
                <a:cs typeface="NikoshBAN" panose="02000000000000000000" pitchFamily="2" charset="0"/>
              </a:rPr>
              <a:t>দেখ</a:t>
            </a:r>
            <a:r>
              <a:rPr lang="en-US" sz="6000" dirty="0" smtClean="0">
                <a:latin typeface="NikoshBAN" panose="02000000000000000000" pitchFamily="2" charset="0"/>
                <a:cs typeface="NikoshBAN" panose="02000000000000000000" pitchFamily="2" charset="0"/>
              </a:rPr>
              <a:t>; </a:t>
            </a:r>
            <a:endParaRPr lang="en-US" sz="6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81526893"/>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3600" y="1600200"/>
            <a:ext cx="7620000" cy="4600575"/>
          </a:xfrm>
          <a:prstGeom prst="rect">
            <a:avLst/>
          </a:prstGeom>
        </p:spPr>
      </p:pic>
      <p:sp>
        <p:nvSpPr>
          <p:cNvPr id="3" name="TextBox 2"/>
          <p:cNvSpPr txBox="1"/>
          <p:nvPr/>
        </p:nvSpPr>
        <p:spPr>
          <a:xfrm>
            <a:off x="3657600" y="5105400"/>
            <a:ext cx="42672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dirty="0" err="1" smtClean="0">
                <a:solidFill>
                  <a:srgbClr val="7030A0"/>
                </a:solidFill>
                <a:latin typeface="NikoshBAN" panose="02000000000000000000" pitchFamily="2" charset="0"/>
                <a:cs typeface="NikoshBAN" panose="02000000000000000000" pitchFamily="2" charset="0"/>
              </a:rPr>
              <a:t>মাদায়েন</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শহরের</a:t>
            </a:r>
            <a:r>
              <a:rPr lang="en-US" sz="4000" b="1" dirty="0" smtClean="0">
                <a:solidFill>
                  <a:srgbClr val="7030A0"/>
                </a:solidFill>
                <a:latin typeface="NikoshBAN" panose="02000000000000000000" pitchFamily="2" charset="0"/>
                <a:cs typeface="NikoshBAN" panose="02000000000000000000" pitchFamily="2" charset="0"/>
              </a:rPr>
              <a:t> </a:t>
            </a:r>
            <a:r>
              <a:rPr lang="en-US" sz="4000" b="1" dirty="0" err="1" smtClean="0">
                <a:solidFill>
                  <a:srgbClr val="7030A0"/>
                </a:solidFill>
                <a:latin typeface="NikoshBAN" panose="02000000000000000000" pitchFamily="2" charset="0"/>
                <a:cs typeface="NikoshBAN" panose="02000000000000000000" pitchFamily="2" charset="0"/>
              </a:rPr>
              <a:t>ধবংশ</a:t>
            </a:r>
            <a:r>
              <a:rPr lang="en-US" sz="4000" b="1" dirty="0" smtClean="0">
                <a:solidFill>
                  <a:srgbClr val="7030A0"/>
                </a:solidFill>
                <a:latin typeface="NikoshBAN" panose="02000000000000000000" pitchFamily="2" charset="0"/>
                <a:cs typeface="NikoshBAN" panose="02000000000000000000" pitchFamily="2" charset="0"/>
              </a:rPr>
              <a:t> </a:t>
            </a:r>
            <a:endParaRPr lang="en-US" sz="4000" b="1" dirty="0">
              <a:solidFill>
                <a:srgbClr val="7030A0"/>
              </a:solidFill>
              <a:latin typeface="NikoshBAN" panose="02000000000000000000" pitchFamily="2" charset="0"/>
              <a:cs typeface="NikoshBAN" panose="02000000000000000000" pitchFamily="2" charset="0"/>
            </a:endParaRPr>
          </a:p>
        </p:txBody>
      </p:sp>
      <p:sp>
        <p:nvSpPr>
          <p:cNvPr id="4" name="TextBox 3"/>
          <p:cNvSpPr txBox="1"/>
          <p:nvPr/>
        </p:nvSpPr>
        <p:spPr>
          <a:xfrm>
            <a:off x="3962400" y="381000"/>
            <a:ext cx="31242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6000" b="1" dirty="0" err="1" smtClean="0">
                <a:latin typeface="NikoshBAN" panose="02000000000000000000" pitchFamily="2" charset="0"/>
                <a:cs typeface="NikoshBAN" panose="02000000000000000000" pitchFamily="2" charset="0"/>
              </a:rPr>
              <a:t>ছবিটি</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দেখ</a:t>
            </a:r>
            <a:r>
              <a:rPr lang="en-US" sz="6000" b="1" dirty="0" smtClean="0">
                <a:latin typeface="NikoshBAN" panose="02000000000000000000" pitchFamily="2" charset="0"/>
                <a:cs typeface="NikoshBAN" panose="02000000000000000000" pitchFamily="2" charset="0"/>
              </a:rPr>
              <a:t>;</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4345796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3450</TotalTime>
  <Words>593</Words>
  <Application>Microsoft Office PowerPoint</Application>
  <PresentationFormat>Widescreen</PresentationFormat>
  <Paragraphs>57</Paragraphs>
  <Slides>19</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NikoshBAN</vt:lpstr>
      <vt:lpstr>Segoe UI Historic</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JSTV</dc:creator>
  <cp:lastModifiedBy>Principal KMA Hannan</cp:lastModifiedBy>
  <cp:revision>468</cp:revision>
  <dcterms:created xsi:type="dcterms:W3CDTF">2019-10-01T01:42:52Z</dcterms:created>
  <dcterms:modified xsi:type="dcterms:W3CDTF">2020-04-23T18:45:36Z</dcterms:modified>
</cp:coreProperties>
</file>