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76" r:id="rId3"/>
    <p:sldId id="278" r:id="rId4"/>
    <p:sldId id="279" r:id="rId5"/>
    <p:sldId id="280" r:id="rId6"/>
    <p:sldId id="262" r:id="rId7"/>
    <p:sldId id="281" r:id="rId8"/>
    <p:sldId id="259" r:id="rId9"/>
    <p:sldId id="260" r:id="rId10"/>
    <p:sldId id="261" r:id="rId11"/>
    <p:sldId id="265" r:id="rId12"/>
    <p:sldId id="263" r:id="rId13"/>
    <p:sldId id="271" r:id="rId14"/>
    <p:sldId id="272" r:id="rId15"/>
    <p:sldId id="282" r:id="rId16"/>
    <p:sldId id="273" r:id="rId17"/>
    <p:sldId id="283" r:id="rId18"/>
    <p:sldId id="274" r:id="rId19"/>
    <p:sldId id="284" r:id="rId20"/>
    <p:sldId id="269" r:id="rId21"/>
    <p:sldId id="270" r:id="rId22"/>
    <p:sldId id="275" r:id="rId23"/>
    <p:sldId id="267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B4A920-9F3D-454D-8C19-D801624EEEC4}">
          <p14:sldIdLst>
            <p14:sldId id="256"/>
            <p14:sldId id="276"/>
            <p14:sldId id="278"/>
            <p14:sldId id="279"/>
            <p14:sldId id="280"/>
            <p14:sldId id="262"/>
            <p14:sldId id="281"/>
            <p14:sldId id="259"/>
            <p14:sldId id="260"/>
            <p14:sldId id="261"/>
          </p14:sldIdLst>
        </p14:section>
        <p14:section name="Untitled Section" id="{9855CE6C-F47D-4710-B2A5-EC3E9D99A5B5}">
          <p14:sldIdLst>
            <p14:sldId id="265"/>
            <p14:sldId id="263"/>
            <p14:sldId id="271"/>
            <p14:sldId id="272"/>
            <p14:sldId id="282"/>
            <p14:sldId id="273"/>
            <p14:sldId id="283"/>
            <p14:sldId id="274"/>
            <p14:sldId id="284"/>
            <p14:sldId id="269"/>
            <p14:sldId id="270"/>
            <p14:sldId id="275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 Haque" initials="NH" lastIdx="2" clrIdx="0">
    <p:extLst>
      <p:ext uri="{19B8F6BF-5375-455C-9EA6-DF929625EA0E}">
        <p15:presenceInfo xmlns:p15="http://schemas.microsoft.com/office/powerpoint/2012/main" userId="Nurul Haq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82" y="3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2-18T02:04:47.020" idx="2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573EE-0878-404A-8C2C-DFD2FD402425}" type="datetimeFigureOut">
              <a:rPr lang="en-US" smtClean="0"/>
              <a:t>24-Apr-2020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DDD32-CDF8-4C6A-8964-631FA798A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DDD32-CDF8-4C6A-8964-631FA798AF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DDD32-CDF8-4C6A-8964-631FA798AF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2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24-Apr-2020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5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24-Apr-2020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4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24-Apr-2020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24-Apr-2020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8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24-Apr-2020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0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24-Apr-2020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24-Apr-2020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24-Apr-2020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7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24-Apr-2020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24-Apr-2020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4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B47-50D4-40F0-B29C-3B4CDD37E747}" type="datetimeFigureOut">
              <a:rPr lang="en-US" smtClean="0"/>
              <a:pPr/>
              <a:t>24-Apr-2020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6DB47-50D4-40F0-B29C-3B4CDD37E747}" type="datetimeFigureOut">
              <a:rPr lang="en-US" smtClean="0"/>
              <a:pPr/>
              <a:t>24-Apr-2020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AF43-9F4E-4824-A03C-3250850F1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3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omfaruk1177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643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4839" y="-174026"/>
            <a:ext cx="834555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600" b="1" dirty="0">
                <a:solidFill>
                  <a:schemeClr val="bg1"/>
                </a:solidFill>
              </a:rPr>
              <a:t>اهلا و سهلا</a:t>
            </a:r>
            <a:endParaRPr lang="en-US" sz="1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0"/>
            <a:ext cx="5718629" cy="1208314"/>
          </a:xfrm>
        </p:spPr>
        <p:txBody>
          <a:bodyPr>
            <a:noAutofit/>
          </a:bodyPr>
          <a:lstStyle/>
          <a:p>
            <a:r>
              <a:rPr lang="ar-EG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تشريح الدرس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129235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EG" sz="4400" b="1" dirty="0">
                <a:solidFill>
                  <a:srgbClr val="FFC000"/>
                </a:solidFill>
              </a:rPr>
              <a:t>تعريف </a:t>
            </a:r>
            <a:r>
              <a:rPr lang="ar-EG" sz="4400" b="1" dirty="0">
                <a:solidFill>
                  <a:srgbClr val="FFC000"/>
                </a:solidFill>
              </a:rPr>
              <a:t>الكلمة </a:t>
            </a:r>
            <a:r>
              <a:rPr lang="ar-SA" sz="4400" b="1" dirty="0" smtClean="0">
                <a:solidFill>
                  <a:srgbClr val="FFC000"/>
                </a:solidFill>
              </a:rPr>
              <a:t>الغة </a:t>
            </a:r>
            <a:r>
              <a:rPr lang="ar-EG" sz="4400" b="1" dirty="0" smtClean="0">
                <a:solidFill>
                  <a:srgbClr val="FFC000"/>
                </a:solidFill>
              </a:rPr>
              <a:t>:</a:t>
            </a:r>
            <a:endParaRPr lang="ar-SA" sz="4400" b="1" dirty="0" smtClean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ar-EG" sz="4800" b="1" dirty="0" smtClean="0">
                <a:solidFill>
                  <a:schemeClr val="bg1"/>
                </a:solidFill>
              </a:rPr>
              <a:t> </a:t>
            </a:r>
            <a:r>
              <a:rPr lang="ar-EG" sz="4800" b="1" dirty="0">
                <a:solidFill>
                  <a:schemeClr val="bg1"/>
                </a:solidFill>
              </a:rPr>
              <a:t>الكلمة فى اللغة  اللفظ  و القول و البيان.  </a:t>
            </a:r>
          </a:p>
          <a:p>
            <a:pPr marL="0" indent="0" algn="r">
              <a:buNone/>
            </a:pPr>
            <a:r>
              <a:rPr lang="ar-EG" sz="6600" b="1" dirty="0" smtClean="0">
                <a:solidFill>
                  <a:srgbClr val="FFC000"/>
                </a:solidFill>
              </a:rPr>
              <a:t> و في الإصطلاح :</a:t>
            </a:r>
            <a:endParaRPr lang="ar-SA" sz="6600" b="1" dirty="0" smtClean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ar-SA" sz="6000" b="1" dirty="0" smtClean="0">
                <a:solidFill>
                  <a:srgbClr val="FFC000"/>
                </a:solidFill>
              </a:rPr>
              <a:t> </a:t>
            </a:r>
            <a:r>
              <a:rPr lang="ar-EG" sz="6000" b="1" dirty="0" smtClean="0">
                <a:solidFill>
                  <a:schemeClr val="bg1"/>
                </a:solidFill>
              </a:rPr>
              <a:t>لفظ  وضع لمعني مفرد</a:t>
            </a:r>
            <a:r>
              <a:rPr lang="ar-SA" sz="44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ar-SA" sz="4400" b="1" dirty="0" smtClean="0">
                <a:solidFill>
                  <a:schemeClr val="bg1"/>
                </a:solidFill>
              </a:rPr>
              <a:t>  </a:t>
            </a:r>
            <a:r>
              <a:rPr lang="ar-SA" sz="6000" b="1" dirty="0" smtClean="0">
                <a:solidFill>
                  <a:schemeClr val="bg1"/>
                </a:solidFill>
              </a:rPr>
              <a:t>النحو </a:t>
            </a:r>
            <a:r>
              <a:rPr lang="ar-SA" sz="4400" b="1" dirty="0" smtClean="0">
                <a:solidFill>
                  <a:schemeClr val="bg1"/>
                </a:solidFill>
              </a:rPr>
              <a:t>-</a:t>
            </a:r>
            <a:endParaRPr lang="ar-EG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2743" y="5526315"/>
            <a:ext cx="2873828" cy="1295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7200" b="1" dirty="0">
                <a:solidFill>
                  <a:srgbClr val="C00000"/>
                </a:solidFill>
              </a:rPr>
              <a:t>طيران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4114" y="5496158"/>
            <a:ext cx="3180444" cy="14271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600" dirty="0">
                <a:solidFill>
                  <a:schemeClr val="bg1"/>
                </a:solidFill>
              </a:rPr>
              <a:t>زهر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7" y="5430845"/>
            <a:ext cx="3116943" cy="142715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 dirty="0" smtClean="0">
                <a:solidFill>
                  <a:schemeClr val="bg1"/>
                </a:solidFill>
              </a:rPr>
              <a:t>يلعبون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25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257" y="236585"/>
            <a:ext cx="6114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8000" b="1" u="sng" dirty="0">
                <a:solidFill>
                  <a:schemeClr val="bg1"/>
                </a:solidFill>
              </a:rPr>
              <a:t>القران</a:t>
            </a:r>
            <a:r>
              <a:rPr lang="ar-EG" sz="8000" b="1" dirty="0">
                <a:solidFill>
                  <a:schemeClr val="bg1"/>
                </a:solidFill>
              </a:rPr>
              <a:t> </a:t>
            </a:r>
            <a:r>
              <a:rPr lang="ar-EG" sz="8000" b="1" dirty="0">
                <a:solidFill>
                  <a:srgbClr val="C00000"/>
                </a:solidFill>
              </a:rPr>
              <a:t>كتاب الله 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2286" y="2481943"/>
            <a:ext cx="6593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b="1" dirty="0">
                <a:solidFill>
                  <a:srgbClr val="C00000"/>
                </a:solidFill>
              </a:rPr>
              <a:t>الناس </a:t>
            </a:r>
            <a:r>
              <a:rPr lang="ar-EG" sz="6600" b="1" u="sng" dirty="0">
                <a:solidFill>
                  <a:schemeClr val="bg1"/>
                </a:solidFill>
              </a:rPr>
              <a:t>يصلون</a:t>
            </a:r>
            <a:r>
              <a:rPr lang="ar-EG" sz="6000" b="1" dirty="0">
                <a:solidFill>
                  <a:schemeClr val="bg1"/>
                </a:solidFill>
              </a:rPr>
              <a:t> </a:t>
            </a:r>
            <a:r>
              <a:rPr lang="ar-EG" sz="6000" b="1" dirty="0">
                <a:solidFill>
                  <a:srgbClr val="C00000"/>
                </a:solidFill>
              </a:rPr>
              <a:t>فى المسجد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400108"/>
            <a:ext cx="1828800" cy="1981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4572001"/>
            <a:ext cx="612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7200" b="1" dirty="0">
                <a:solidFill>
                  <a:srgbClr val="C00000"/>
                </a:solidFill>
              </a:rPr>
              <a:t>الكتاب </a:t>
            </a:r>
            <a:r>
              <a:rPr lang="ar-EG" sz="7200" b="1" u="sng" dirty="0">
                <a:solidFill>
                  <a:schemeClr val="bg1"/>
                </a:solidFill>
              </a:rPr>
              <a:t>على</a:t>
            </a:r>
            <a:r>
              <a:rPr lang="ar-EG" sz="7200" b="1" dirty="0">
                <a:solidFill>
                  <a:schemeClr val="bg1"/>
                </a:solidFill>
              </a:rPr>
              <a:t> </a:t>
            </a:r>
            <a:r>
              <a:rPr lang="ar-EG" sz="7200" b="1" dirty="0">
                <a:solidFill>
                  <a:srgbClr val="C00000"/>
                </a:solidFill>
              </a:rPr>
              <a:t>الطاولة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1"/>
            <a:ext cx="1828800" cy="21781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4495800"/>
            <a:ext cx="1828800" cy="1905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72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9" y="1"/>
            <a:ext cx="5036457" cy="1872924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EG" sz="9600" b="1" dirty="0">
                <a:ln/>
                <a:solidFill>
                  <a:srgbClr val="C00000"/>
                </a:solidFill>
              </a:rPr>
              <a:t>أقسام الكلمة</a:t>
            </a:r>
            <a:endParaRPr lang="en-US" sz="9600" b="1" dirty="0">
              <a:ln/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430" y="2177142"/>
            <a:ext cx="7315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</a:rPr>
              <a:t>أقسام ال</a:t>
            </a:r>
            <a:r>
              <a:rPr lang="ar-EG" sz="6000" b="1" dirty="0" smtClean="0">
                <a:solidFill>
                  <a:schemeClr val="bg1"/>
                </a:solidFill>
              </a:rPr>
              <a:t>كلمة</a:t>
            </a:r>
            <a:r>
              <a:rPr lang="ar-SA" sz="6000" b="1" dirty="0" smtClean="0">
                <a:solidFill>
                  <a:schemeClr val="bg1"/>
                </a:solidFill>
              </a:rPr>
              <a:t> الثلاثة </a:t>
            </a:r>
            <a:endParaRPr lang="en-US" sz="6000" b="1" dirty="0">
              <a:solidFill>
                <a:schemeClr val="bg1"/>
              </a:solidFill>
            </a:endParaRPr>
          </a:p>
          <a:p>
            <a:pPr lvl="0" algn="ctr"/>
            <a:r>
              <a:rPr lang="ar-EG" sz="6600" b="1" dirty="0">
                <a:solidFill>
                  <a:schemeClr val="bg1"/>
                </a:solidFill>
              </a:rPr>
              <a:t>إسم</a:t>
            </a:r>
            <a:endParaRPr lang="en-US" sz="6600" b="1" dirty="0">
              <a:solidFill>
                <a:schemeClr val="bg1"/>
              </a:solidFill>
            </a:endParaRPr>
          </a:p>
          <a:p>
            <a:pPr lvl="0" algn="ctr"/>
            <a:r>
              <a:rPr lang="ar-EG" sz="6600" b="1" dirty="0">
                <a:solidFill>
                  <a:schemeClr val="bg1"/>
                </a:solidFill>
              </a:rPr>
              <a:t>فعل</a:t>
            </a:r>
            <a:endParaRPr lang="en-US" sz="6600" b="1" dirty="0">
              <a:solidFill>
                <a:schemeClr val="bg1"/>
              </a:solidFill>
            </a:endParaRPr>
          </a:p>
          <a:p>
            <a:pPr lvl="0" algn="ctr"/>
            <a:r>
              <a:rPr lang="ar-EG" sz="6600" b="1" dirty="0">
                <a:solidFill>
                  <a:schemeClr val="bg1"/>
                </a:solidFill>
              </a:rPr>
              <a:t>حرف</a:t>
            </a:r>
            <a:endParaRPr lang="en-US" sz="6600" b="1" dirty="0">
              <a:solidFill>
                <a:schemeClr val="bg1"/>
              </a:solidFill>
            </a:endParaRPr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34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" y="152400"/>
            <a:ext cx="9129486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" y="723567"/>
            <a:ext cx="8610600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ar-EG" sz="8000" b="1" dirty="0">
                <a:solidFill>
                  <a:srgbClr val="C00000"/>
                </a:solidFill>
              </a:rPr>
              <a:t>يذهب الرجل الى المسجد</a:t>
            </a:r>
            <a:endParaRPr lang="en-US" sz="8000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00" y="1905000"/>
            <a:ext cx="159657" cy="1825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34000" y="1981200"/>
            <a:ext cx="76200" cy="1905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29000" y="2057400"/>
            <a:ext cx="81643" cy="20169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34812" y="2047005"/>
            <a:ext cx="10217" cy="18863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3733800"/>
            <a:ext cx="1828800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8000" b="1" dirty="0">
                <a:solidFill>
                  <a:schemeClr val="bg1"/>
                </a:solidFill>
              </a:rPr>
              <a:t>فعل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752" y="3714155"/>
            <a:ext cx="175260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8800" b="1" dirty="0">
                <a:solidFill>
                  <a:schemeClr val="bg1"/>
                </a:solidFill>
              </a:rPr>
              <a:t>اسم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733800"/>
            <a:ext cx="175260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8800" b="1" dirty="0">
                <a:solidFill>
                  <a:schemeClr val="bg1"/>
                </a:solidFill>
              </a:rPr>
              <a:t>اسم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3962400"/>
            <a:ext cx="19050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EG" sz="7200" b="1" dirty="0">
                <a:solidFill>
                  <a:schemeClr val="bg1"/>
                </a:solidFill>
              </a:rPr>
              <a:t>حرف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94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43" y="1299029"/>
            <a:ext cx="908594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8000" b="1" dirty="0">
                <a:solidFill>
                  <a:schemeClr val="bg1"/>
                </a:solidFill>
              </a:rPr>
              <a:t>تعريف الإسم  لغة : </a:t>
            </a:r>
            <a:endParaRPr lang="ar-SA" sz="8000" b="1" dirty="0" smtClean="0">
              <a:solidFill>
                <a:schemeClr val="bg1"/>
              </a:solidFill>
            </a:endParaRPr>
          </a:p>
          <a:p>
            <a:pPr algn="r"/>
            <a:r>
              <a:rPr lang="ar-EG" sz="8000" b="1" dirty="0" smtClean="0">
                <a:solidFill>
                  <a:srgbClr val="00B050"/>
                </a:solidFill>
              </a:rPr>
              <a:t>العلامة  </a:t>
            </a:r>
            <a:r>
              <a:rPr lang="ar-EG" sz="8000" b="1" dirty="0">
                <a:solidFill>
                  <a:srgbClr val="00B050"/>
                </a:solidFill>
              </a:rPr>
              <a:t>و العلو .</a:t>
            </a:r>
          </a:p>
          <a:p>
            <a:pPr algn="r"/>
            <a:r>
              <a:rPr lang="ar-EG" sz="5400" b="1" dirty="0">
                <a:solidFill>
                  <a:schemeClr val="bg1"/>
                </a:solidFill>
              </a:rPr>
              <a:t> تعريف </a:t>
            </a:r>
            <a:r>
              <a:rPr lang="ar-EG" sz="5400" b="1" dirty="0">
                <a:solidFill>
                  <a:schemeClr val="bg1"/>
                </a:solidFill>
              </a:rPr>
              <a:t>الإسم  الإصطلاحا : </a:t>
            </a:r>
            <a:endParaRPr lang="ar-SA" sz="5400" b="1" dirty="0" smtClean="0">
              <a:solidFill>
                <a:schemeClr val="bg1"/>
              </a:solidFill>
            </a:endParaRPr>
          </a:p>
          <a:p>
            <a:pPr algn="r"/>
            <a:r>
              <a:rPr lang="ar-EG" sz="5400" b="1" dirty="0" smtClean="0">
                <a:solidFill>
                  <a:srgbClr val="00B050"/>
                </a:solidFill>
              </a:rPr>
              <a:t>الإسم </a:t>
            </a:r>
            <a:r>
              <a:rPr lang="ar-EG" sz="5400" b="1" dirty="0">
                <a:solidFill>
                  <a:srgbClr val="00B050"/>
                </a:solidFill>
              </a:rPr>
              <a:t>كلمة تدل على معنى  فى نفسها غير مقترن باحد الأزمنة الثلاثة.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25600" y="-250372"/>
            <a:ext cx="614944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EG" sz="11500" b="1" dirty="0">
                <a:solidFill>
                  <a:srgbClr val="C00000"/>
                </a:solidFill>
              </a:rPr>
              <a:t>تعريف الإسم</a:t>
            </a:r>
            <a:endParaRPr lang="en-US" sz="1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67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02" y="1367971"/>
            <a:ext cx="88972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400" b="1" dirty="0">
                <a:solidFill>
                  <a:schemeClr val="bg1"/>
                </a:solidFill>
              </a:rPr>
              <a:t> </a:t>
            </a:r>
            <a:r>
              <a:rPr lang="ar-EG" sz="4400" b="1" dirty="0">
                <a:solidFill>
                  <a:schemeClr val="bg1"/>
                </a:solidFill>
              </a:rPr>
              <a:t>١. ان يصح الخبار عنه و به، نحو : الله ربنا.</a:t>
            </a:r>
          </a:p>
          <a:p>
            <a:pPr algn="r"/>
            <a:r>
              <a:rPr lang="ar-EG" sz="4800" b="1" dirty="0">
                <a:solidFill>
                  <a:schemeClr val="bg1"/>
                </a:solidFill>
              </a:rPr>
              <a:t>٢. الإضافة، نحو: رب العالمين.</a:t>
            </a:r>
          </a:p>
          <a:p>
            <a:pPr algn="r"/>
            <a:r>
              <a:rPr lang="ar-EG" sz="4800" b="1" dirty="0">
                <a:solidFill>
                  <a:schemeClr val="bg1"/>
                </a:solidFill>
              </a:rPr>
              <a:t>٣. دخول لام التعريف، نحو:الرجل.</a:t>
            </a:r>
          </a:p>
          <a:p>
            <a:pPr algn="r"/>
            <a:r>
              <a:rPr lang="ar-EG" sz="4800" b="1" dirty="0">
                <a:solidFill>
                  <a:schemeClr val="bg1"/>
                </a:solidFill>
              </a:rPr>
              <a:t>٤. حرف الجر قبله،نحو: بيده الخير.</a:t>
            </a:r>
          </a:p>
          <a:p>
            <a:pPr algn="r"/>
            <a:r>
              <a:rPr lang="ar-EG" sz="4800" b="1" dirty="0">
                <a:solidFill>
                  <a:schemeClr val="bg1"/>
                </a:solidFill>
              </a:rPr>
              <a:t>٥.إتصال التاء المربوطة،نحو:مدرسة.</a:t>
            </a:r>
            <a:endParaRPr lang="en-US" sz="4800" b="1" dirty="0">
              <a:solidFill>
                <a:schemeClr val="bg1"/>
              </a:solidFill>
            </a:endParaRPr>
          </a:p>
          <a:p>
            <a:pPr algn="r"/>
            <a:r>
              <a:rPr lang="ar-EG" sz="4800" b="1" dirty="0">
                <a:solidFill>
                  <a:schemeClr val="bg1"/>
                </a:solidFill>
              </a:rPr>
              <a:t>٦. ان يصح فيه التنوين و التثنية و الجمع و النعت و التصغير و النداء.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4352" y="-250372"/>
            <a:ext cx="532068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1500" b="1" dirty="0" smtClean="0">
                <a:solidFill>
                  <a:srgbClr val="C00000"/>
                </a:solidFill>
              </a:rPr>
              <a:t>ألامة </a:t>
            </a:r>
            <a:r>
              <a:rPr lang="ar-EG" sz="11500" b="1" dirty="0" smtClean="0">
                <a:solidFill>
                  <a:srgbClr val="C00000"/>
                </a:solidFill>
              </a:rPr>
              <a:t>الإسم</a:t>
            </a:r>
            <a:endParaRPr lang="en-US" sz="1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34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6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71" y="2325915"/>
            <a:ext cx="85053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6000" b="1" dirty="0">
                <a:solidFill>
                  <a:schemeClr val="bg1"/>
                </a:solidFill>
              </a:rPr>
              <a:t>تعريف الفعل لغة : العمل</a:t>
            </a:r>
          </a:p>
          <a:p>
            <a:pPr algn="r"/>
            <a:r>
              <a:rPr lang="ar-EG" sz="6600" b="1" dirty="0">
                <a:solidFill>
                  <a:srgbClr val="FFC000"/>
                </a:solidFill>
              </a:rPr>
              <a:t>تعريف الفعل إصطلاحا </a:t>
            </a:r>
            <a:r>
              <a:rPr lang="ar-EG" sz="6600" b="1" dirty="0" smtClean="0">
                <a:solidFill>
                  <a:srgbClr val="FFC000"/>
                </a:solidFill>
              </a:rPr>
              <a:t>:</a:t>
            </a:r>
            <a:endParaRPr lang="ar-SA" sz="6600" b="1" dirty="0" smtClean="0">
              <a:solidFill>
                <a:srgbClr val="FFC000"/>
              </a:solidFill>
            </a:endParaRPr>
          </a:p>
          <a:p>
            <a:pPr algn="r"/>
            <a:r>
              <a:rPr lang="ar-EG" sz="5400" b="1" dirty="0" smtClean="0">
                <a:solidFill>
                  <a:schemeClr val="bg1"/>
                </a:solidFill>
              </a:rPr>
              <a:t> </a:t>
            </a:r>
            <a:r>
              <a:rPr lang="ar-EG" sz="5400" b="1" dirty="0">
                <a:solidFill>
                  <a:schemeClr val="bg1"/>
                </a:solidFill>
              </a:rPr>
              <a:t>الفعل كلمة تدل على معنى فى نفسها مقترن بأحد الأزمنة الثلاثة.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772" y="3628"/>
            <a:ext cx="76780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3800" b="1" dirty="0">
                <a:solidFill>
                  <a:srgbClr val="C00000"/>
                </a:solidFill>
              </a:rPr>
              <a:t>تعريف الفعل</a:t>
            </a:r>
            <a:endParaRPr lang="en-US" sz="138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53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1543" y="1524000"/>
            <a:ext cx="7678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800" b="1" dirty="0">
                <a:solidFill>
                  <a:schemeClr val="bg1"/>
                </a:solidFill>
              </a:rPr>
              <a:t>١. أن يصح الإخباربه لا عنه </a:t>
            </a:r>
          </a:p>
          <a:p>
            <a:pPr algn="r"/>
            <a:r>
              <a:rPr lang="ar-EG" sz="4800" b="1" dirty="0">
                <a:solidFill>
                  <a:schemeClr val="bg1"/>
                </a:solidFill>
              </a:rPr>
              <a:t>٢. دخول (قد ، والسين،و سوف، والجازم) عليه،والضمائر البارزة المرفوعة به،و التاء التانيث الساكنة،و نونى التاكيد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199" y="163286"/>
            <a:ext cx="5179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9600" b="1" dirty="0" smtClean="0">
                <a:solidFill>
                  <a:srgbClr val="C00000"/>
                </a:solidFill>
              </a:rPr>
              <a:t>علام</a:t>
            </a:r>
            <a:r>
              <a:rPr lang="ar-SA" sz="9600" b="1" dirty="0" smtClean="0">
                <a:solidFill>
                  <a:srgbClr val="C00000"/>
                </a:solidFill>
              </a:rPr>
              <a:t>ة الفعل 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68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981200"/>
            <a:ext cx="81425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5400" b="1" dirty="0">
                <a:solidFill>
                  <a:schemeClr val="bg1"/>
                </a:solidFill>
              </a:rPr>
              <a:t>تعريف الحرف لغة :الطرف والحد.</a:t>
            </a:r>
          </a:p>
          <a:p>
            <a:pPr algn="r"/>
            <a:r>
              <a:rPr lang="ar-EG" sz="6600" b="1" dirty="0">
                <a:solidFill>
                  <a:srgbClr val="FFC000"/>
                </a:solidFill>
              </a:rPr>
              <a:t>تعريف الحرف إصطلاحا : </a:t>
            </a:r>
            <a:endParaRPr lang="ar-SA" sz="6600" b="1" dirty="0" smtClean="0">
              <a:solidFill>
                <a:srgbClr val="FFC000"/>
              </a:solidFill>
            </a:endParaRPr>
          </a:p>
          <a:p>
            <a:pPr algn="r"/>
            <a:r>
              <a:rPr lang="ar-EG" sz="5400" b="1" dirty="0" smtClean="0">
                <a:solidFill>
                  <a:schemeClr val="bg1"/>
                </a:solidFill>
              </a:rPr>
              <a:t>الحرف </a:t>
            </a:r>
            <a:r>
              <a:rPr lang="ar-EG" sz="5400" b="1" dirty="0">
                <a:solidFill>
                  <a:schemeClr val="bg1"/>
                </a:solidFill>
              </a:rPr>
              <a:t>كلمة لا يتم مدلولها الا بإضافتها الى الإسم او الفعل.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555" y="-87086"/>
            <a:ext cx="843532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الحرف</a:t>
            </a:r>
            <a:endParaRPr lang="en-US" sz="1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29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7743" y="2282371"/>
            <a:ext cx="7962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5400" b="1" dirty="0">
                <a:solidFill>
                  <a:schemeClr val="bg1"/>
                </a:solidFill>
              </a:rPr>
              <a:t>١.ان لا </a:t>
            </a:r>
            <a:r>
              <a:rPr lang="ar-EG" sz="5400" b="1" dirty="0" smtClean="0">
                <a:solidFill>
                  <a:schemeClr val="bg1"/>
                </a:solidFill>
              </a:rPr>
              <a:t>يصح </a:t>
            </a:r>
            <a:r>
              <a:rPr lang="ar-EG" sz="5400" b="1" dirty="0">
                <a:solidFill>
                  <a:schemeClr val="bg1"/>
                </a:solidFill>
              </a:rPr>
              <a:t>ال</a:t>
            </a:r>
            <a:r>
              <a:rPr lang="ar-EG" sz="5400" b="1" dirty="0">
                <a:solidFill>
                  <a:schemeClr val="bg1"/>
                </a:solidFill>
              </a:rPr>
              <a:t>إ</a:t>
            </a:r>
            <a:r>
              <a:rPr lang="ar-EG" sz="5400" b="1" dirty="0">
                <a:solidFill>
                  <a:schemeClr val="bg1"/>
                </a:solidFill>
              </a:rPr>
              <a:t>خبار </a:t>
            </a:r>
            <a:r>
              <a:rPr lang="ar-EG" sz="5400" b="1" dirty="0">
                <a:solidFill>
                  <a:schemeClr val="bg1"/>
                </a:solidFill>
              </a:rPr>
              <a:t>عنه،و لا به.</a:t>
            </a:r>
          </a:p>
          <a:p>
            <a:pPr algn="r"/>
            <a:r>
              <a:rPr lang="ar-EG" sz="5400" b="1" dirty="0">
                <a:solidFill>
                  <a:schemeClr val="bg1"/>
                </a:solidFill>
              </a:rPr>
              <a:t>٢.أن لا يقبل </a:t>
            </a:r>
            <a:r>
              <a:rPr lang="ar-EG" sz="5400" b="1" dirty="0" smtClean="0">
                <a:solidFill>
                  <a:schemeClr val="bg1"/>
                </a:solidFill>
              </a:rPr>
              <a:t>علامات الأسماء </a:t>
            </a:r>
            <a:r>
              <a:rPr lang="ar-EG" sz="5400" b="1" dirty="0">
                <a:solidFill>
                  <a:schemeClr val="bg1"/>
                </a:solidFill>
              </a:rPr>
              <a:t>ولا علامات الأفعال</a:t>
            </a:r>
            <a:r>
              <a:rPr lang="ar-EG" sz="5400" b="1" dirty="0">
                <a:solidFill>
                  <a:schemeClr val="bg1"/>
                </a:solidFill>
              </a:rPr>
              <a:t>. </a:t>
            </a:r>
            <a:endParaRPr lang="ar-EG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28600" y="2286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3800" b="1" dirty="0" smtClean="0">
                <a:solidFill>
                  <a:srgbClr val="C00000"/>
                </a:solidFill>
              </a:rPr>
              <a:t>علام</a:t>
            </a:r>
            <a:r>
              <a:rPr lang="ar-SA" sz="13800" b="1" dirty="0" smtClean="0">
                <a:solidFill>
                  <a:srgbClr val="C00000"/>
                </a:solidFill>
              </a:rPr>
              <a:t>ة الحرف 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27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0341" y="-53788"/>
            <a:ext cx="9224682" cy="6911788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0342" y="-375575"/>
            <a:ext cx="9103658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SA" altLang="en-US" sz="14900" b="1" dirty="0">
                <a:solidFill>
                  <a:srgbClr val="C00000"/>
                </a:solidFill>
              </a:rPr>
              <a:t>تعريف</a:t>
            </a:r>
            <a:r>
              <a:rPr lang="ar-SA" altLang="en-US" sz="9600" b="1" dirty="0">
                <a:solidFill>
                  <a:srgbClr val="C00000"/>
                </a:solidFill>
              </a:rPr>
              <a:t> </a:t>
            </a:r>
            <a:r>
              <a:rPr lang="ar-SA" altLang="en-US" sz="14900" b="1" dirty="0">
                <a:solidFill>
                  <a:srgbClr val="C00000"/>
                </a:solidFill>
              </a:rPr>
              <a:t>المعلم</a:t>
            </a:r>
            <a:r>
              <a:rPr lang="en-US" altLang="en-US" sz="14900" b="1" dirty="0">
                <a:solidFill>
                  <a:srgbClr val="C00000"/>
                </a:solidFill>
              </a:rPr>
              <a:t>     </a:t>
            </a:r>
            <a:endParaRPr lang="ar-SA" altLang="en-US" sz="9600" b="1" dirty="0">
              <a:solidFill>
                <a:srgbClr val="C00000"/>
              </a:solidFill>
            </a:endParaRPr>
          </a:p>
          <a:p>
            <a:pPr algn="r"/>
            <a:r>
              <a:rPr lang="ar-SA" altLang="en-US" sz="6000" b="1" dirty="0">
                <a:solidFill>
                  <a:srgbClr val="FFC000"/>
                </a:solidFill>
              </a:rPr>
              <a:t>ابو عمر محمد فاروق حسين</a:t>
            </a:r>
          </a:p>
          <a:p>
            <a:pPr algn="r"/>
            <a:r>
              <a:rPr lang="ar-SA" altLang="en-US" sz="4400" b="1" dirty="0">
                <a:solidFill>
                  <a:schemeClr val="bg1"/>
                </a:solidFill>
              </a:rPr>
              <a:t> مدير المدرسة </a:t>
            </a:r>
          </a:p>
          <a:p>
            <a:pPr algn="r"/>
            <a:r>
              <a:rPr lang="ar-SA" altLang="en-US" sz="4000" b="1" dirty="0">
                <a:solidFill>
                  <a:srgbClr val="00B050"/>
                </a:solidFill>
              </a:rPr>
              <a:t>المدرسة الدخليةالسلامية  بروداروغاهت</a:t>
            </a:r>
          </a:p>
          <a:p>
            <a:pPr algn="r"/>
            <a:r>
              <a:rPr lang="ar-SA" altLang="en-US" sz="4400" b="1" dirty="0">
                <a:solidFill>
                  <a:srgbClr val="00B0F0"/>
                </a:solidFill>
              </a:rPr>
              <a:t>سيتاكتد ستوغرام</a:t>
            </a:r>
          </a:p>
          <a:p>
            <a:r>
              <a:rPr lang="en-US" altLang="en-US" sz="3200" b="1" dirty="0">
                <a:solidFill>
                  <a:srgbClr val="92D050"/>
                </a:solidFill>
              </a:rPr>
              <a:t>Emil – </a:t>
            </a:r>
            <a:r>
              <a:rPr lang="en-US" altLang="en-US" sz="3200" b="1" dirty="0">
                <a:solidFill>
                  <a:srgbClr val="92D050"/>
                </a:solidFill>
                <a:hlinkClick r:id="rId2"/>
              </a:rPr>
              <a:t>aomfaruk1177@gmail.com</a:t>
            </a:r>
          </a:p>
          <a:p>
            <a:r>
              <a:rPr lang="en-US" altLang="en-US" sz="4400" b="1" i="1" dirty="0" err="1">
                <a:solidFill>
                  <a:srgbClr val="FFFF00"/>
                </a:solidFill>
              </a:rPr>
              <a:t>Mobail</a:t>
            </a:r>
            <a:r>
              <a:rPr lang="en-US" altLang="en-US" sz="4400" b="1" dirty="0">
                <a:solidFill>
                  <a:srgbClr val="FFFF00"/>
                </a:solidFill>
              </a:rPr>
              <a:t> – 01818433486 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30" y="1895021"/>
            <a:ext cx="2070847" cy="25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19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>
            <a:off x="9220200" y="3124201"/>
            <a:ext cx="76200" cy="67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3629" y="304800"/>
            <a:ext cx="824135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6600" b="1" dirty="0" smtClean="0">
                <a:solidFill>
                  <a:srgbClr val="C00000"/>
                </a:solidFill>
              </a:rPr>
              <a:t>العمل الفرد </a:t>
            </a:r>
            <a:endParaRPr lang="en-US" sz="166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352800"/>
            <a:ext cx="8230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8000" b="1" dirty="0" smtClean="0">
                <a:solidFill>
                  <a:schemeClr val="bg1"/>
                </a:solidFill>
              </a:rPr>
              <a:t>ما هو الكلمة و اقسامه ؟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63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6705600" cy="4043363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ar-EG" sz="5400" dirty="0" smtClean="0">
                <a:solidFill>
                  <a:srgbClr val="7030A0"/>
                </a:solidFill>
              </a:rPr>
              <a:t> ال</a:t>
            </a:r>
            <a:r>
              <a:rPr lang="ar-SA" sz="5400" dirty="0" smtClean="0">
                <a:solidFill>
                  <a:srgbClr val="7030A0"/>
                </a:solidFill>
              </a:rPr>
              <a:t>ل</a:t>
            </a:r>
            <a:r>
              <a:rPr lang="ar-EG" sz="5400" dirty="0" smtClean="0">
                <a:solidFill>
                  <a:srgbClr val="7030A0"/>
                </a:solidFill>
              </a:rPr>
              <a:t>أسماء </a:t>
            </a:r>
            <a:r>
              <a:rPr lang="ar-EG" sz="5400" dirty="0">
                <a:solidFill>
                  <a:srgbClr val="7030A0"/>
                </a:solidFill>
              </a:rPr>
              <a:t>و </a:t>
            </a:r>
            <a:r>
              <a:rPr lang="ar-EG" sz="5400" dirty="0" smtClean="0">
                <a:solidFill>
                  <a:srgbClr val="7030A0"/>
                </a:solidFill>
              </a:rPr>
              <a:t>الأفعال</a:t>
            </a:r>
            <a:endParaRPr lang="ar-EG" sz="5400" dirty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ar-SA" sz="26400" b="1" dirty="0" smtClean="0">
                <a:solidFill>
                  <a:srgbClr val="FFC000"/>
                </a:solidFill>
              </a:rPr>
              <a:t>ترجمة العبارة </a:t>
            </a:r>
          </a:p>
          <a:p>
            <a:pPr marL="0" indent="0" algn="r">
              <a:buNone/>
            </a:pPr>
            <a:r>
              <a:rPr lang="ar-EG" sz="12000" b="1" dirty="0" smtClean="0">
                <a:solidFill>
                  <a:schemeClr val="bg1"/>
                </a:solidFill>
              </a:rPr>
              <a:t>١</a:t>
            </a:r>
            <a:r>
              <a:rPr lang="ar-EG" sz="19200" b="1" dirty="0" smtClean="0">
                <a:solidFill>
                  <a:schemeClr val="bg1"/>
                </a:solidFill>
              </a:rPr>
              <a:t>.نام </a:t>
            </a:r>
            <a:r>
              <a:rPr lang="ar-EG" sz="19200" b="1" dirty="0">
                <a:solidFill>
                  <a:schemeClr val="bg1"/>
                </a:solidFill>
              </a:rPr>
              <a:t>الطفل على السرير.</a:t>
            </a:r>
          </a:p>
          <a:p>
            <a:pPr marL="0" indent="0" algn="r">
              <a:buNone/>
            </a:pPr>
            <a:r>
              <a:rPr lang="ar-EG" sz="19200" b="1" dirty="0">
                <a:solidFill>
                  <a:schemeClr val="bg1"/>
                </a:solidFill>
              </a:rPr>
              <a:t>٢. خرج الطلاب من المدرسة.</a:t>
            </a:r>
          </a:p>
          <a:p>
            <a:pPr marL="0" indent="0" algn="r">
              <a:buNone/>
            </a:pPr>
            <a:r>
              <a:rPr lang="ar-EG" sz="19200" b="1" dirty="0">
                <a:solidFill>
                  <a:schemeClr val="bg1"/>
                </a:solidFill>
              </a:rPr>
              <a:t>٣. ان الله على كل شئ قدير.</a:t>
            </a:r>
          </a:p>
          <a:p>
            <a:pPr marL="0" indent="0" algn="r">
              <a:buNone/>
            </a:pPr>
            <a:r>
              <a:rPr lang="ar-EG" sz="19200" b="1" dirty="0">
                <a:solidFill>
                  <a:schemeClr val="bg1"/>
                </a:solidFill>
              </a:rPr>
              <a:t>٤.احترم المعلمين.</a:t>
            </a:r>
          </a:p>
          <a:p>
            <a:pPr marL="0" indent="0" algn="r">
              <a:buNone/>
            </a:pPr>
            <a:r>
              <a:rPr lang="ar-EG" sz="19200" b="1" dirty="0">
                <a:solidFill>
                  <a:schemeClr val="bg1"/>
                </a:solidFill>
              </a:rPr>
              <a:t>٥.الولد يأكل الخبز و الحليب.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13800" b="1" dirty="0" smtClean="0">
                <a:solidFill>
                  <a:srgbClr val="C00000"/>
                </a:solidFill>
              </a:rPr>
              <a:t>العمل الزوج </a:t>
            </a:r>
            <a:endParaRPr lang="en-US" sz="1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76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86700" cy="2011363"/>
          </a:xfrm>
        </p:spPr>
        <p:txBody>
          <a:bodyPr>
            <a:noAutofit/>
          </a:bodyPr>
          <a:lstStyle/>
          <a:p>
            <a:r>
              <a:rPr lang="ar-SA" sz="13800" b="1" dirty="0" smtClean="0">
                <a:solidFill>
                  <a:srgbClr val="C00000"/>
                </a:solidFill>
              </a:rPr>
              <a:t>العمل الجمعة </a:t>
            </a:r>
            <a:endParaRPr lang="en-US" sz="13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5052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8000" b="1" dirty="0" smtClean="0">
                <a:solidFill>
                  <a:schemeClr val="bg1"/>
                </a:solidFill>
              </a:rPr>
              <a:t>ما هو الاسم ؟ و علامتها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8705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"/>
            <a:ext cx="9144000" cy="692658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9050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ar-EG" sz="11500" b="1" dirty="0" smtClean="0">
                <a:solidFill>
                  <a:schemeClr val="bg1"/>
                </a:solidFill>
              </a:rPr>
              <a:t>عين الأسماء مع العلامة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EG" sz="4800" dirty="0" smtClean="0"/>
              <a:t>١</a:t>
            </a:r>
            <a:r>
              <a:rPr lang="ar-EG" sz="8600" b="1" dirty="0" smtClean="0">
                <a:solidFill>
                  <a:srgbClr val="FFC000"/>
                </a:solidFill>
              </a:rPr>
              <a:t>. الصلاة عماد الدين.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EG" sz="8600" b="1" dirty="0" smtClean="0">
                <a:solidFill>
                  <a:srgbClr val="FFC000"/>
                </a:solidFill>
              </a:rPr>
              <a:t>٢. داكا عاصمة بنغلاديش.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EG" sz="8600" b="1" dirty="0" smtClean="0">
                <a:solidFill>
                  <a:srgbClr val="FFC000"/>
                </a:solidFill>
              </a:rPr>
              <a:t>٣. كتبت بالقلم.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EG" sz="8600" b="1" dirty="0" smtClean="0">
                <a:solidFill>
                  <a:srgbClr val="FFC000"/>
                </a:solidFill>
              </a:rPr>
              <a:t>٤. يا رب العلمين.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EG" sz="8600" b="1" dirty="0" smtClean="0">
                <a:solidFill>
                  <a:srgbClr val="FFC000"/>
                </a:solidFill>
              </a:rPr>
              <a:t>٥. العلماء ورثة الأنبياء</a:t>
            </a:r>
            <a:r>
              <a:rPr lang="ar-EG" sz="4800" dirty="0" smtClean="0"/>
              <a:t>. </a:t>
            </a:r>
            <a:endParaRPr lang="en-US" sz="4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>
            <a:noAutofit/>
          </a:bodyPr>
          <a:lstStyle/>
          <a:p>
            <a:r>
              <a:rPr lang="ar-SA" sz="13800" b="1" dirty="0" smtClean="0">
                <a:solidFill>
                  <a:srgbClr val="C00000"/>
                </a:solidFill>
              </a:rPr>
              <a:t>العمل المنزل </a:t>
            </a:r>
            <a:endParaRPr lang="en-US" sz="1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74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313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57200" y="914400"/>
            <a:ext cx="935865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3900" b="1" dirty="0" smtClean="0">
                <a:solidFill>
                  <a:srgbClr val="C00000"/>
                </a:solidFill>
              </a:rPr>
              <a:t>الله حافظ </a:t>
            </a:r>
            <a:endParaRPr lang="en-US" sz="23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6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0682" y="0"/>
            <a:ext cx="9224682" cy="6911788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7235" y="-336804"/>
            <a:ext cx="9318811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900" b="1" dirty="0">
                <a:solidFill>
                  <a:srgbClr val="C00000"/>
                </a:solidFill>
              </a:rPr>
              <a:t>تعريف الدرس</a:t>
            </a:r>
          </a:p>
          <a:p>
            <a:pPr algn="ctr"/>
            <a:r>
              <a:rPr lang="ar-S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</a:t>
            </a:r>
            <a:r>
              <a:rPr lang="ar-S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التاسع من </a:t>
            </a:r>
            <a:r>
              <a:rPr lang="ar-S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الداخل</a:t>
            </a:r>
          </a:p>
          <a:p>
            <a:pPr algn="ctr"/>
            <a:r>
              <a:rPr lang="ar-SA" sz="6000" b="1" dirty="0">
                <a:solidFill>
                  <a:srgbClr val="FFC000"/>
                </a:solidFill>
              </a:rPr>
              <a:t>القواعد اللغة العربية</a:t>
            </a:r>
          </a:p>
          <a:p>
            <a:pPr algn="ctr"/>
            <a:r>
              <a:rPr lang="ar-SA" sz="7200" b="1" dirty="0" smtClean="0">
                <a:solidFill>
                  <a:srgbClr val="00B050"/>
                </a:solidFill>
              </a:rPr>
              <a:t>البا ب الثانى</a:t>
            </a:r>
            <a:endParaRPr lang="ar-SA" sz="7200" b="1" dirty="0">
              <a:solidFill>
                <a:srgbClr val="00B050"/>
              </a:solidFill>
            </a:endParaRPr>
          </a:p>
          <a:p>
            <a:pPr algn="ctr"/>
            <a:r>
              <a:rPr lang="ar-EG" sz="7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علم النحو</a:t>
            </a:r>
            <a:endParaRPr lang="ar-SA" sz="45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" y="50399"/>
            <a:ext cx="9270569" cy="68148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85049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17"/>
            <a:ext cx="9185634" cy="68296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078368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58952"/>
          </a:xfrm>
        </p:spPr>
        <p:txBody>
          <a:bodyPr>
            <a:noAutofit/>
          </a:bodyPr>
          <a:lstStyle/>
          <a:p>
            <a:r>
              <a:rPr lang="ar-EG" sz="6600" dirty="0">
                <a:solidFill>
                  <a:srgbClr val="7030A0"/>
                </a:solidFill>
              </a:rPr>
              <a:t>أنظر الى الصور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285"/>
            <a:ext cx="9187543" cy="67999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31600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9151553" cy="701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1698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3543" y="381000"/>
            <a:ext cx="9260114" cy="1752600"/>
          </a:xfrm>
        </p:spPr>
        <p:txBody>
          <a:bodyPr>
            <a:noAutofit/>
          </a:bodyPr>
          <a:lstStyle/>
          <a:p>
            <a:r>
              <a:rPr lang="ar-SA" sz="16600" b="1" dirty="0" smtClean="0">
                <a:solidFill>
                  <a:srgbClr val="C00000"/>
                </a:solidFill>
              </a:rPr>
              <a:t>الدرس </a:t>
            </a:r>
            <a:r>
              <a:rPr lang="ar-EG" sz="16600" b="1" dirty="0" smtClean="0">
                <a:solidFill>
                  <a:srgbClr val="C00000"/>
                </a:solidFill>
              </a:rPr>
              <a:t> اليوم</a:t>
            </a:r>
            <a:endParaRPr lang="en-US" sz="16600" b="1" dirty="0">
              <a:solidFill>
                <a:srgbClr val="C0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8534400" cy="1752600"/>
          </a:xfrm>
        </p:spPr>
        <p:txBody>
          <a:bodyPr>
            <a:noAutofit/>
          </a:bodyPr>
          <a:lstStyle/>
          <a:p>
            <a:r>
              <a:rPr lang="ar-SA" sz="11500" b="1" dirty="0">
                <a:solidFill>
                  <a:schemeClr val="bg1"/>
                </a:solidFill>
              </a:rPr>
              <a:t>الكلمة</a:t>
            </a:r>
            <a:r>
              <a:rPr lang="ar-EG" sz="11500" b="1" dirty="0">
                <a:solidFill>
                  <a:schemeClr val="bg1"/>
                </a:solidFill>
              </a:rPr>
              <a:t> و أقسامها </a:t>
            </a:r>
            <a:endParaRPr lang="en-US" sz="1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257800" cy="2061610"/>
          </a:xfrm>
        </p:spPr>
        <p:txBody>
          <a:bodyPr>
            <a:noAutofit/>
          </a:bodyPr>
          <a:lstStyle/>
          <a:p>
            <a:r>
              <a:rPr lang="ar-SA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الاستفادة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828800"/>
            <a:ext cx="870856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يسطيع الطللاب بعد فراغة الدرس-</a:t>
            </a:r>
          </a:p>
          <a:p>
            <a:pPr algn="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١</a:t>
            </a:r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ان </a:t>
            </a:r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يقول تعريف الكلمة.</a:t>
            </a:r>
          </a:p>
          <a:p>
            <a:pPr algn="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٢</a:t>
            </a:r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ان </a:t>
            </a:r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يقول نوع الكلمة</a:t>
            </a:r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٣. ان يعين الإسم و الفعل و الحرف.</a:t>
            </a:r>
            <a:endParaRPr lang="en-US" sz="540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130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1107</TotalTime>
  <Words>423</Words>
  <Application>Microsoft Office PowerPoint</Application>
  <PresentationFormat>On-screen Show (4:3)</PresentationFormat>
  <Paragraphs>93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أنظر الى الصور</vt:lpstr>
      <vt:lpstr>PowerPoint Presentation</vt:lpstr>
      <vt:lpstr>الدرس  اليوم</vt:lpstr>
      <vt:lpstr>الاستفادة</vt:lpstr>
      <vt:lpstr>تشريح الدرس</vt:lpstr>
      <vt:lpstr>PowerPoint Presentation</vt:lpstr>
      <vt:lpstr>أقسام الكلمة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العمل الزوج </vt:lpstr>
      <vt:lpstr>العمل الجمعة </vt:lpstr>
      <vt:lpstr>العمل المنزل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 و سهلا</dc:title>
  <dc:creator>Nurul Haque</dc:creator>
  <cp:lastModifiedBy>D H Liton</cp:lastModifiedBy>
  <cp:revision>279</cp:revision>
  <dcterms:created xsi:type="dcterms:W3CDTF">2014-05-21T17:12:08Z</dcterms:created>
  <dcterms:modified xsi:type="dcterms:W3CDTF">2020-04-24T13:21:41Z</dcterms:modified>
</cp:coreProperties>
</file>