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audio2.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9"/>
  </p:notesMasterIdLst>
  <p:sldIdLst>
    <p:sldId id="272" r:id="rId2"/>
    <p:sldId id="274" r:id="rId3"/>
    <p:sldId id="260" r:id="rId4"/>
    <p:sldId id="276" r:id="rId5"/>
    <p:sldId id="282" r:id="rId6"/>
    <p:sldId id="261" r:id="rId7"/>
    <p:sldId id="262" r:id="rId8"/>
    <p:sldId id="283" r:id="rId9"/>
    <p:sldId id="264" r:id="rId10"/>
    <p:sldId id="284" r:id="rId11"/>
    <p:sldId id="285" r:id="rId12"/>
    <p:sldId id="286" r:id="rId13"/>
    <p:sldId id="265" r:id="rId14"/>
    <p:sldId id="267" r:id="rId15"/>
    <p:sldId id="271" r:id="rId16"/>
    <p:sldId id="26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C5529E-E871-44B5-9C92-934BEF9FEF40}">
          <p14:sldIdLst>
            <p14:sldId id="272"/>
            <p14:sldId id="274"/>
            <p14:sldId id="260"/>
            <p14:sldId id="276"/>
            <p14:sldId id="282"/>
          </p14:sldIdLst>
        </p14:section>
        <p14:section name="Untitled Section" id="{8FE89870-063B-4717-A5F1-3A2D13A885C2}">
          <p14:sldIdLst>
            <p14:sldId id="261"/>
            <p14:sldId id="262"/>
            <p14:sldId id="283"/>
            <p14:sldId id="264"/>
            <p14:sldId id="284"/>
            <p14:sldId id="285"/>
            <p14:sldId id="286"/>
            <p14:sldId id="265"/>
            <p14:sldId id="267"/>
            <p14:sldId id="271"/>
            <p14:sldId id="268"/>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38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A53A7-C418-4E20-86E4-37E027D3B225}" type="datetimeFigureOut">
              <a:rPr lang="en-US" smtClean="0"/>
              <a:pPr/>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CF395-DEC0-4655-8526-B33A6D226CD0}" type="slidenum">
              <a:rPr lang="en-US" smtClean="0"/>
              <a:pPr/>
              <a:t>‹#›</a:t>
            </a:fld>
            <a:endParaRPr lang="en-US"/>
          </a:p>
        </p:txBody>
      </p:sp>
    </p:spTree>
    <p:extLst>
      <p:ext uri="{BB962C8B-B14F-4D97-AF65-F5344CB8AC3E}">
        <p14:creationId xmlns:p14="http://schemas.microsoft.com/office/powerpoint/2010/main" val="292097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CF395-DEC0-4655-8526-B33A6D226CD0}" type="slidenum">
              <a:rPr lang="en-US" smtClean="0"/>
              <a:pPr/>
              <a:t>6</a:t>
            </a:fld>
            <a:endParaRPr lang="en-US"/>
          </a:p>
        </p:txBody>
      </p:sp>
    </p:spTree>
    <p:extLst>
      <p:ext uri="{BB962C8B-B14F-4D97-AF65-F5344CB8AC3E}">
        <p14:creationId xmlns:p14="http://schemas.microsoft.com/office/powerpoint/2010/main" val="309006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CF395-DEC0-4655-8526-B33A6D226CD0}" type="slidenum">
              <a:rPr lang="en-US" smtClean="0"/>
              <a:pPr/>
              <a:t>9</a:t>
            </a:fld>
            <a:endParaRPr lang="en-US"/>
          </a:p>
        </p:txBody>
      </p:sp>
    </p:spTree>
    <p:extLst>
      <p:ext uri="{BB962C8B-B14F-4D97-AF65-F5344CB8AC3E}">
        <p14:creationId xmlns:p14="http://schemas.microsoft.com/office/powerpoint/2010/main" val="124392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আজকের শ্রেণীর কার্যক্রম সমাপ্ত ঘোষণা করা যেতে পারে।</a:t>
            </a:r>
            <a:endParaRPr lang="en-US" dirty="0"/>
          </a:p>
        </p:txBody>
      </p:sp>
      <p:sp>
        <p:nvSpPr>
          <p:cNvPr id="4" name="Slide Number Placeholder 3"/>
          <p:cNvSpPr>
            <a:spLocks noGrp="1"/>
          </p:cNvSpPr>
          <p:nvPr>
            <p:ph type="sldNum" sz="quarter" idx="10"/>
          </p:nvPr>
        </p:nvSpPr>
        <p:spPr/>
        <p:txBody>
          <a:bodyPr/>
          <a:lstStyle/>
          <a:p>
            <a:fld id="{C99C5C89-9D5F-42E9-A9D6-36EE31FC37F8}" type="slidenum">
              <a:rPr lang="en-US" smtClean="0"/>
              <a:pPr/>
              <a:t>17</a:t>
            </a:fld>
            <a:endParaRPr lang="en-US"/>
          </a:p>
        </p:txBody>
      </p:sp>
    </p:spTree>
    <p:extLst>
      <p:ext uri="{BB962C8B-B14F-4D97-AF65-F5344CB8AC3E}">
        <p14:creationId xmlns:p14="http://schemas.microsoft.com/office/powerpoint/2010/main" val="53592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8CD5404-8709-4484-9BF3-627CA5CD3C0C}" type="datetime1">
              <a:rPr lang="en-US" smtClean="0"/>
              <a:pPr/>
              <a:t>4/24/2020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as-IN" smtClean="0"/>
              <a:t>ধান চাষের কনটেন্ট</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811F357-951F-4760-9540-520353DBDA32}"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12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FF0B3-4FC3-4B66-9733-9AE5AF5BD612}" type="datetime1">
              <a:rPr lang="en-US" smtClean="0"/>
              <a:pPr/>
              <a:t>4/24/2020</a:t>
            </a:fld>
            <a:endParaRPr lang="en-US"/>
          </a:p>
        </p:txBody>
      </p:sp>
      <p:sp>
        <p:nvSpPr>
          <p:cNvPr id="5" name="Footer Placeholder 4"/>
          <p:cNvSpPr>
            <a:spLocks noGrp="1"/>
          </p:cNvSpPr>
          <p:nvPr>
            <p:ph type="ftr" sz="quarter" idx="11"/>
          </p:nvPr>
        </p:nvSpPr>
        <p:spPr/>
        <p:txBody>
          <a:bodyPr/>
          <a:lstStyle/>
          <a:p>
            <a:r>
              <a:rPr lang="as-IN" smtClean="0"/>
              <a:t>ধান চাষের কনটেন্ট</a:t>
            </a:r>
            <a:endParaRPr lang="en-US"/>
          </a:p>
        </p:txBody>
      </p:sp>
      <p:sp>
        <p:nvSpPr>
          <p:cNvPr id="6" name="Slide Number Placeholder 5"/>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151141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562070-31A8-4C4F-8123-F86AB258845F}" type="datetime1">
              <a:rPr lang="en-US" smtClean="0"/>
              <a:pPr/>
              <a:t>4/24/2020</a:t>
            </a:fld>
            <a:endParaRPr lang="en-US"/>
          </a:p>
        </p:txBody>
      </p:sp>
      <p:sp>
        <p:nvSpPr>
          <p:cNvPr id="5" name="Footer Placeholder 4"/>
          <p:cNvSpPr>
            <a:spLocks noGrp="1"/>
          </p:cNvSpPr>
          <p:nvPr>
            <p:ph type="ftr" sz="quarter" idx="11"/>
          </p:nvPr>
        </p:nvSpPr>
        <p:spPr/>
        <p:txBody>
          <a:bodyPr/>
          <a:lstStyle/>
          <a:p>
            <a:r>
              <a:rPr lang="as-IN" smtClean="0"/>
              <a:t>ধান চাষের কনটেন্ট</a:t>
            </a:r>
            <a:endParaRPr lang="en-US"/>
          </a:p>
        </p:txBody>
      </p:sp>
      <p:sp>
        <p:nvSpPr>
          <p:cNvPr id="6" name="Slide Number Placeholder 5"/>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415817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4B64D-1147-4AAD-BED6-FDFD1785BB32}" type="datetime1">
              <a:rPr lang="en-US" smtClean="0"/>
              <a:pPr/>
              <a:t>4/24/2020</a:t>
            </a:fld>
            <a:endParaRPr lang="en-US"/>
          </a:p>
        </p:txBody>
      </p:sp>
      <p:sp>
        <p:nvSpPr>
          <p:cNvPr id="5" name="Footer Placeholder 4"/>
          <p:cNvSpPr>
            <a:spLocks noGrp="1"/>
          </p:cNvSpPr>
          <p:nvPr>
            <p:ph type="ftr" sz="quarter" idx="11"/>
          </p:nvPr>
        </p:nvSpPr>
        <p:spPr/>
        <p:txBody>
          <a:bodyPr/>
          <a:lstStyle/>
          <a:p>
            <a:r>
              <a:rPr lang="as-IN" smtClean="0"/>
              <a:t>ধান চাষের কনটেন্ট</a:t>
            </a:r>
            <a:endParaRPr lang="en-US"/>
          </a:p>
        </p:txBody>
      </p:sp>
      <p:sp>
        <p:nvSpPr>
          <p:cNvPr id="6" name="Slide Number Placeholder 5"/>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353466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281085-535E-4C3E-A777-1AB1ACA96DA4}" type="datetime1">
              <a:rPr lang="en-US" smtClean="0"/>
              <a:pPr/>
              <a:t>4/24/2020</a:t>
            </a:fld>
            <a:endParaRPr lang="en-US"/>
          </a:p>
        </p:txBody>
      </p:sp>
      <p:sp>
        <p:nvSpPr>
          <p:cNvPr id="5" name="Footer Placeholder 4"/>
          <p:cNvSpPr>
            <a:spLocks noGrp="1"/>
          </p:cNvSpPr>
          <p:nvPr>
            <p:ph type="ftr" sz="quarter" idx="11"/>
          </p:nvPr>
        </p:nvSpPr>
        <p:spPr/>
        <p:txBody>
          <a:bodyPr/>
          <a:lstStyle/>
          <a:p>
            <a:r>
              <a:rPr lang="as-IN" smtClean="0"/>
              <a:t>ধান চাষের কনটেন্ট</a:t>
            </a:r>
            <a:endParaRPr lang="en-US"/>
          </a:p>
        </p:txBody>
      </p:sp>
      <p:sp>
        <p:nvSpPr>
          <p:cNvPr id="6" name="Slide Number Placeholder 5"/>
          <p:cNvSpPr>
            <a:spLocks noGrp="1"/>
          </p:cNvSpPr>
          <p:nvPr>
            <p:ph type="sldNum" sz="quarter" idx="12"/>
          </p:nvPr>
        </p:nvSpPr>
        <p:spPr/>
        <p:txBody>
          <a:bodyPr/>
          <a:lstStyle/>
          <a:p>
            <a:fld id="{D811F357-951F-4760-9540-520353DBDA32}"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0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DDEFEA-85A0-4EB8-AC90-A15849504570}" type="datetime1">
              <a:rPr lang="en-US" smtClean="0"/>
              <a:pPr/>
              <a:t>4/24/2020</a:t>
            </a:fld>
            <a:endParaRPr lang="en-US"/>
          </a:p>
        </p:txBody>
      </p:sp>
      <p:sp>
        <p:nvSpPr>
          <p:cNvPr id="6" name="Footer Placeholder 5"/>
          <p:cNvSpPr>
            <a:spLocks noGrp="1"/>
          </p:cNvSpPr>
          <p:nvPr>
            <p:ph type="ftr" sz="quarter" idx="11"/>
          </p:nvPr>
        </p:nvSpPr>
        <p:spPr/>
        <p:txBody>
          <a:bodyPr/>
          <a:lstStyle/>
          <a:p>
            <a:r>
              <a:rPr lang="as-IN" smtClean="0"/>
              <a:t>ধান চাষের কনটেন্ট</a:t>
            </a:r>
            <a:endParaRPr lang="en-US"/>
          </a:p>
        </p:txBody>
      </p:sp>
      <p:sp>
        <p:nvSpPr>
          <p:cNvPr id="7" name="Slide Number Placeholder 6"/>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12215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ADF7B9-F183-4D96-9FE3-4C346F804EF3}" type="datetime1">
              <a:rPr lang="en-US" smtClean="0"/>
              <a:pPr/>
              <a:t>4/24/2020</a:t>
            </a:fld>
            <a:endParaRPr lang="en-US"/>
          </a:p>
        </p:txBody>
      </p:sp>
      <p:sp>
        <p:nvSpPr>
          <p:cNvPr id="8" name="Footer Placeholder 7"/>
          <p:cNvSpPr>
            <a:spLocks noGrp="1"/>
          </p:cNvSpPr>
          <p:nvPr>
            <p:ph type="ftr" sz="quarter" idx="11"/>
          </p:nvPr>
        </p:nvSpPr>
        <p:spPr/>
        <p:txBody>
          <a:bodyPr/>
          <a:lstStyle/>
          <a:p>
            <a:r>
              <a:rPr lang="as-IN" smtClean="0"/>
              <a:t>ধান চাষের কনটেন্ট</a:t>
            </a:r>
            <a:endParaRPr lang="en-US"/>
          </a:p>
        </p:txBody>
      </p:sp>
      <p:sp>
        <p:nvSpPr>
          <p:cNvPr id="9" name="Slide Number Placeholder 8"/>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20920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CDE659-A359-492B-9F74-FEDE4D2699A4}" type="datetime1">
              <a:rPr lang="en-US" smtClean="0"/>
              <a:pPr/>
              <a:t>4/24/2020</a:t>
            </a:fld>
            <a:endParaRPr lang="en-US"/>
          </a:p>
        </p:txBody>
      </p:sp>
      <p:sp>
        <p:nvSpPr>
          <p:cNvPr id="4" name="Footer Placeholder 3"/>
          <p:cNvSpPr>
            <a:spLocks noGrp="1"/>
          </p:cNvSpPr>
          <p:nvPr>
            <p:ph type="ftr" sz="quarter" idx="11"/>
          </p:nvPr>
        </p:nvSpPr>
        <p:spPr/>
        <p:txBody>
          <a:bodyPr/>
          <a:lstStyle/>
          <a:p>
            <a:r>
              <a:rPr lang="as-IN" smtClean="0"/>
              <a:t>ধান চাষের কনটেন্ট</a:t>
            </a:r>
            <a:endParaRPr lang="en-US"/>
          </a:p>
        </p:txBody>
      </p:sp>
      <p:sp>
        <p:nvSpPr>
          <p:cNvPr id="5" name="Slide Number Placeholder 4"/>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67252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8A6E2-31AD-46BB-8A06-C39E8C8AC19F}" type="datetime1">
              <a:rPr lang="en-US" smtClean="0"/>
              <a:pPr/>
              <a:t>4/24/2020</a:t>
            </a:fld>
            <a:endParaRPr lang="en-US"/>
          </a:p>
        </p:txBody>
      </p:sp>
      <p:sp>
        <p:nvSpPr>
          <p:cNvPr id="3" name="Footer Placeholder 2"/>
          <p:cNvSpPr>
            <a:spLocks noGrp="1"/>
          </p:cNvSpPr>
          <p:nvPr>
            <p:ph type="ftr" sz="quarter" idx="11"/>
          </p:nvPr>
        </p:nvSpPr>
        <p:spPr/>
        <p:txBody>
          <a:bodyPr/>
          <a:lstStyle/>
          <a:p>
            <a:r>
              <a:rPr lang="as-IN" smtClean="0"/>
              <a:t>ধান চাষের কনটেন্ট</a:t>
            </a:r>
            <a:endParaRPr lang="en-US"/>
          </a:p>
        </p:txBody>
      </p:sp>
      <p:sp>
        <p:nvSpPr>
          <p:cNvPr id="4" name="Slide Number Placeholder 3"/>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256719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72D0BA7-F9B9-4D41-BC65-C99E5FE60F6A}" type="datetime1">
              <a:rPr lang="en-US" smtClean="0"/>
              <a:pPr/>
              <a:t>4/24/2020</a:t>
            </a:fld>
            <a:endParaRPr lang="en-US"/>
          </a:p>
        </p:txBody>
      </p:sp>
      <p:sp>
        <p:nvSpPr>
          <p:cNvPr id="6" name="Footer Placeholder 5"/>
          <p:cNvSpPr>
            <a:spLocks noGrp="1"/>
          </p:cNvSpPr>
          <p:nvPr>
            <p:ph type="ftr" sz="quarter" idx="11"/>
          </p:nvPr>
        </p:nvSpPr>
        <p:spPr/>
        <p:txBody>
          <a:bodyPr/>
          <a:lstStyle/>
          <a:p>
            <a:r>
              <a:rPr lang="as-IN" smtClean="0"/>
              <a:t>ধান চাষের কনটেন্ট</a:t>
            </a:r>
            <a:endParaRPr lang="en-US"/>
          </a:p>
        </p:txBody>
      </p:sp>
      <p:sp>
        <p:nvSpPr>
          <p:cNvPr id="7" name="Slide Number Placeholder 6"/>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331056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543886-FE47-40BF-9639-50889C9B60B9}" type="datetime1">
              <a:rPr lang="en-US" smtClean="0"/>
              <a:pPr/>
              <a:t>4/24/2020</a:t>
            </a:fld>
            <a:endParaRPr lang="en-US"/>
          </a:p>
        </p:txBody>
      </p:sp>
      <p:sp>
        <p:nvSpPr>
          <p:cNvPr id="6" name="Footer Placeholder 5"/>
          <p:cNvSpPr>
            <a:spLocks noGrp="1"/>
          </p:cNvSpPr>
          <p:nvPr>
            <p:ph type="ftr" sz="quarter" idx="11"/>
          </p:nvPr>
        </p:nvSpPr>
        <p:spPr/>
        <p:txBody>
          <a:bodyPr/>
          <a:lstStyle/>
          <a:p>
            <a:r>
              <a:rPr lang="as-IN" smtClean="0"/>
              <a:t>ধান চাষের কনটেন্ট</a:t>
            </a:r>
            <a:endParaRPr lang="en-US"/>
          </a:p>
        </p:txBody>
      </p:sp>
      <p:sp>
        <p:nvSpPr>
          <p:cNvPr id="7" name="Slide Number Placeholder 6"/>
          <p:cNvSpPr>
            <a:spLocks noGrp="1"/>
          </p:cNvSpPr>
          <p:nvPr>
            <p:ph type="sldNum" sz="quarter" idx="12"/>
          </p:nvPr>
        </p:nvSpPr>
        <p:spPr/>
        <p:txBody>
          <a:bodyPr/>
          <a:lstStyle/>
          <a:p>
            <a:fld id="{D811F357-951F-4760-9540-520353DBDA32}" type="slidenum">
              <a:rPr lang="en-US" smtClean="0"/>
              <a:pPr/>
              <a:t>‹#›</a:t>
            </a:fld>
            <a:endParaRPr lang="en-US"/>
          </a:p>
        </p:txBody>
      </p:sp>
    </p:spTree>
    <p:extLst>
      <p:ext uri="{BB962C8B-B14F-4D97-AF65-F5344CB8AC3E}">
        <p14:creationId xmlns:p14="http://schemas.microsoft.com/office/powerpoint/2010/main" val="41967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rgbClr val="00B050"/>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61C2D04-2AB7-4FCB-BA63-B518DC563CA4}" type="datetime1">
              <a:rPr lang="en-US" smtClean="0"/>
              <a:pPr/>
              <a:t>4/24/2020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as-IN" smtClean="0"/>
              <a:t>ধান চাষের কনটেন্ট</a:t>
            </a: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811F357-951F-4760-9540-520353DBDA32}" type="slidenum">
              <a:rPr lang="en-US" smtClean="0"/>
              <a:pPr/>
              <a:t>‹#›</a:t>
            </a:fld>
            <a:endParaRPr lang="en-US"/>
          </a:p>
        </p:txBody>
      </p:sp>
    </p:spTree>
    <p:extLst>
      <p:ext uri="{BB962C8B-B14F-4D97-AF65-F5344CB8AC3E}">
        <p14:creationId xmlns:p14="http://schemas.microsoft.com/office/powerpoint/2010/main" val="392871907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2.wav"/><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22" y="201431"/>
            <a:ext cx="11617377" cy="6439212"/>
          </a:xfrm>
          <a:prstGeom prst="rect">
            <a:avLst/>
          </a:prstGeom>
        </p:spPr>
      </p:pic>
    </p:spTree>
    <p:extLst>
      <p:ext uri="{BB962C8B-B14F-4D97-AF65-F5344CB8AC3E}">
        <p14:creationId xmlns:p14="http://schemas.microsoft.com/office/powerpoint/2010/main" val="292300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11F357-951F-4760-9540-520353DBDA32}" type="slidenum">
              <a:rPr lang="en-US" smtClean="0"/>
              <a:pPr/>
              <a:t>10</a:t>
            </a:fld>
            <a:endParaRPr lang="en-US"/>
          </a:p>
        </p:txBody>
      </p:sp>
      <p:sp>
        <p:nvSpPr>
          <p:cNvPr id="7" name="Rectangle 6"/>
          <p:cNvSpPr/>
          <p:nvPr/>
        </p:nvSpPr>
        <p:spPr>
          <a:xfrm>
            <a:off x="473613" y="529962"/>
            <a:ext cx="6096000" cy="5940088"/>
          </a:xfrm>
          <a:prstGeom prst="rect">
            <a:avLst/>
          </a:prstGeom>
        </p:spPr>
        <p:txBody>
          <a:bodyPr>
            <a:spAutoFit/>
          </a:bodyPr>
          <a:lstStyle/>
          <a:p>
            <a:r>
              <a:rPr lang="en-US" sz="28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আগাছ</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দমনঃ</a:t>
            </a:r>
            <a:endParaRPr lang="en-US" sz="4400" b="1" dirty="0" smtClean="0">
              <a:latin typeface="NikoshBAN" panose="02000000000000000000" pitchFamily="2" charset="0"/>
              <a:cs typeface="NikoshBAN" panose="02000000000000000000" pitchFamily="2" charset="0"/>
            </a:endParaRPr>
          </a:p>
          <a:p>
            <a:r>
              <a:rPr lang="as-IN" sz="2800" b="1" dirty="0" smtClean="0">
                <a:latin typeface="NikoshBAN" panose="02000000000000000000" pitchFamily="2" charset="0"/>
                <a:cs typeface="NikoshBAN" panose="02000000000000000000" pitchFamily="2" charset="0"/>
              </a:rPr>
              <a:t>(ক)হাত </a:t>
            </a:r>
            <a:r>
              <a:rPr lang="as-IN" sz="2800" b="1" dirty="0">
                <a:latin typeface="NikoshBAN" panose="02000000000000000000" pitchFamily="2" charset="0"/>
                <a:cs typeface="NikoshBAN" panose="02000000000000000000" pitchFamily="2" charset="0"/>
              </a:rPr>
              <a:t>বাছাই, (খ)রাইচ উইডার ও (গ)আগাছানাশক-এর যে কোন পদ্বতি ব্যবহার করে আগাছা দমন করা যায়। তবে মাঠ পর্যায়ে কৃষি কর্মীদের সাথে পরামর্শক্রমে প্রয়োজনীয় ব্যবস্হা নিতে হবে। </a:t>
            </a:r>
          </a:p>
          <a:p>
            <a:r>
              <a:rPr lang="as-IN" sz="2800" b="1" dirty="0">
                <a:latin typeface="NikoshBAN" panose="02000000000000000000" pitchFamily="2" charset="0"/>
                <a:cs typeface="NikoshBAN" panose="02000000000000000000" pitchFamily="2" charset="0"/>
              </a:rPr>
              <a:t>৩৪. আগাছানাশক ব্যবহারে কি কি সতর্কতা মানতে হবে? </a:t>
            </a:r>
          </a:p>
          <a:p>
            <a:pPr algn="just"/>
            <a:r>
              <a:rPr lang="as-IN" sz="2800" b="1" dirty="0">
                <a:latin typeface="NikoshBAN" panose="02000000000000000000" pitchFamily="2" charset="0"/>
                <a:cs typeface="NikoshBAN" panose="02000000000000000000" pitchFamily="2" charset="0"/>
              </a:rPr>
              <a:t>•(ক)সঠিক আগাছানাশক নির্বাচন, (খ)সঠিক মাত্রায় আগাছানাশক প্রয়োগ, (গ)সঠিক সময়ে আগাছানাশক প্রয়োগ, (ঘ)সঠিক প্রয়োগ পদ্বতির অনুসরন, (ঙ)সঠিক পানি ব্যবস্হাপনার অনুসরণ, (চ)আগাছানাশকের বোতলে সঠিক নির্দেশণা পালন এবং (ছ)স্থানীয় কৃষি কর্মীদের পরামর্শ মেনে চলা।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710" y="718337"/>
            <a:ext cx="5115639" cy="3057952"/>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101" y="3776289"/>
            <a:ext cx="4867421" cy="2812664"/>
          </a:xfrm>
          <a:prstGeom prst="rect">
            <a:avLst/>
          </a:prstGeom>
        </p:spPr>
      </p:pic>
    </p:spTree>
    <p:extLst>
      <p:ext uri="{BB962C8B-B14F-4D97-AF65-F5344CB8AC3E}">
        <p14:creationId xmlns:p14="http://schemas.microsoft.com/office/powerpoint/2010/main" val="385904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11F357-951F-4760-9540-520353DBDA32}" type="slidenum">
              <a:rPr lang="en-US" smtClean="0"/>
              <a:pPr/>
              <a:t>11</a:t>
            </a:fld>
            <a:endParaRPr lang="en-US"/>
          </a:p>
        </p:txBody>
      </p:sp>
      <p:sp>
        <p:nvSpPr>
          <p:cNvPr id="7" name="Rectangle 6"/>
          <p:cNvSpPr/>
          <p:nvPr/>
        </p:nvSpPr>
        <p:spPr>
          <a:xfrm>
            <a:off x="281354" y="222185"/>
            <a:ext cx="7385537" cy="6124754"/>
          </a:xfrm>
          <a:prstGeom prst="rect">
            <a:avLst/>
          </a:prstGeom>
        </p:spPr>
        <p:txBody>
          <a:bodyPr wrap="square">
            <a:spAutoFit/>
          </a:bodyPr>
          <a:lstStyle/>
          <a:p>
            <a:pPr algn="just"/>
            <a:r>
              <a:rPr lang="en-US" sz="32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প্রয়োগঃ</a:t>
            </a:r>
            <a:endParaRPr lang="en-US" sz="4000" b="1" dirty="0" smtClean="0">
              <a:latin typeface="NikoshBAN" panose="02000000000000000000" pitchFamily="2" charset="0"/>
              <a:cs typeface="NikoshBAN" panose="02000000000000000000" pitchFamily="2" charset="0"/>
            </a:endParaRPr>
          </a:p>
          <a:p>
            <a:pPr algn="just"/>
            <a:r>
              <a:rPr lang="as-IN" sz="3200" b="1" dirty="0" smtClean="0">
                <a:latin typeface="NikoshBAN" panose="02000000000000000000" pitchFamily="2" charset="0"/>
                <a:cs typeface="NikoshBAN" panose="02000000000000000000" pitchFamily="2" charset="0"/>
              </a:rPr>
              <a:t>ধান </a:t>
            </a:r>
            <a:r>
              <a:rPr lang="as-IN" sz="3200" b="1" dirty="0">
                <a:latin typeface="NikoshBAN" panose="02000000000000000000" pitchFamily="2" charset="0"/>
                <a:cs typeface="NikoshBAN" panose="02000000000000000000" pitchFamily="2" charset="0"/>
              </a:rPr>
              <a:t>গাছের বাড়-বাড়তির বিভিন্ন ধাপে বিভিন্ন মাত্রায় নাইট্রোজেন বা ইউরিয়া সারের প্রয়োজন হয়। প্রথম দিকের কুশি গজানোর সময় ইউরিয়া সার প্রয়োগ করলে তা থেকে গাছ প্রয়োজনীয় নাইট্রোজেন গ্রহণ করে কার্যকরী কুশির সংখ্যা বাড়িয়ে দেয়। সর্বোচ্চ কুশি উৎপাদন থেকে কাইচথোর আসা অবধি গাছ প্রয়োজনীয় নাইট্রোজেন পেলে প্রতি ছড়ায় পুষ্ট ধানের সংখ্যা বাড়ে। ইউরিয়া ছাড়া অন্যান্য সার যেমন টিএসপি, মিউরেট অব পটাশ, জিপসাম, জিংক সালফেট মাত্রানুযায়ী জমি তৈরীর শেষ পর্যায়ে ছিটিয়ে প্রয়োগ করে চাষ দিয়ে মাটির সাথে ভাল করে মিশিয়ে দিতে হবে।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637" y="436099"/>
            <a:ext cx="4093698" cy="5205045"/>
          </a:xfrm>
          <a:prstGeom prst="rect">
            <a:avLst/>
          </a:prstGeom>
        </p:spPr>
      </p:pic>
    </p:spTree>
    <p:extLst>
      <p:ext uri="{BB962C8B-B14F-4D97-AF65-F5344CB8AC3E}">
        <p14:creationId xmlns:p14="http://schemas.microsoft.com/office/powerpoint/2010/main" val="13242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11F357-951F-4760-9540-520353DBDA32}" type="slidenum">
              <a:rPr lang="en-US" smtClean="0"/>
              <a:pPr/>
              <a:t>12</a:t>
            </a:fld>
            <a:endParaRPr lang="en-US"/>
          </a:p>
        </p:txBody>
      </p:sp>
      <p:sp>
        <p:nvSpPr>
          <p:cNvPr id="7" name="Rectangle 6"/>
          <p:cNvSpPr/>
          <p:nvPr/>
        </p:nvSpPr>
        <p:spPr>
          <a:xfrm>
            <a:off x="473611" y="592025"/>
            <a:ext cx="5209737" cy="2031325"/>
          </a:xfrm>
          <a:prstGeom prst="rect">
            <a:avLst/>
          </a:prstGeom>
        </p:spPr>
        <p:txBody>
          <a:bodyPr wrap="square">
            <a:spAutoFit/>
          </a:bodyPr>
          <a:lstStyle/>
          <a:p>
            <a:r>
              <a:rPr lang="as-IN" b="1" dirty="0">
                <a:solidFill>
                  <a:srgbClr val="FF0000"/>
                </a:solidFill>
                <a:latin typeface="NikoshBAN" panose="02000000000000000000" pitchFamily="2" charset="0"/>
                <a:cs typeface="NikoshBAN" panose="02000000000000000000" pitchFamily="2" charset="0"/>
              </a:rPr>
              <a:t>(৯) সবুজ পাতাফড়িং (</a:t>
            </a:r>
            <a:r>
              <a:rPr lang="en-US" b="1" dirty="0">
                <a:solidFill>
                  <a:srgbClr val="FF0000"/>
                </a:solidFill>
                <a:latin typeface="NikoshBAN" panose="02000000000000000000" pitchFamily="2" charset="0"/>
                <a:cs typeface="NikoshBAN" panose="02000000000000000000" pitchFamily="2" charset="0"/>
              </a:rPr>
              <a:t>Green leafhopper):</a:t>
            </a:r>
          </a:p>
          <a:p>
            <a:r>
              <a:rPr lang="as-IN" b="1" dirty="0">
                <a:latin typeface="NikoshBAN" panose="02000000000000000000" pitchFamily="2" charset="0"/>
                <a:cs typeface="NikoshBAN" panose="02000000000000000000" pitchFamily="2" charset="0"/>
              </a:rPr>
              <a:t>সবুজ পাতাফড়িং ধানের পাতার রস শুষে খায়। ফলে গাছের বৃদ্ধি কমে যায় ও গাছ খাটো হয়ে যায়। এ পোকা টুংরো ভাইরাস রোগ ছড়িয়ে সবচেয়ে বেশি ক্ষতি করে। </a:t>
            </a:r>
            <a:br>
              <a:rPr lang="as-IN" b="1" dirty="0">
                <a:latin typeface="NikoshBAN" panose="02000000000000000000" pitchFamily="2" charset="0"/>
                <a:cs typeface="NikoshBAN" panose="02000000000000000000" pitchFamily="2" charset="0"/>
              </a:rPr>
            </a:br>
            <a:endParaRPr lang="as-IN" b="1" dirty="0">
              <a:latin typeface="NikoshBAN" panose="02000000000000000000" pitchFamily="2" charset="0"/>
              <a:cs typeface="NikoshBAN" panose="02000000000000000000" pitchFamily="2" charset="0"/>
            </a:endParaRPr>
          </a:p>
          <a:p>
            <a:r>
              <a:rPr lang="as-IN" b="1" dirty="0">
                <a:solidFill>
                  <a:srgbClr val="008000"/>
                </a:solidFill>
                <a:latin typeface="NikoshBAN" panose="02000000000000000000" pitchFamily="2" charset="0"/>
                <a:cs typeface="NikoshBAN" panose="02000000000000000000" pitchFamily="2" charset="0"/>
              </a:rPr>
              <a:t>ব্যবস্থাপনার জন্য করণীয়ঃ</a:t>
            </a:r>
          </a:p>
          <a:p>
            <a:r>
              <a:rPr lang="as-IN" b="1" dirty="0">
                <a:latin typeface="NikoshBAN" panose="02000000000000000000" pitchFamily="2" charset="0"/>
                <a:cs typeface="NikoshBAN" panose="02000000000000000000" pitchFamily="2" charset="0"/>
              </a:rPr>
              <a:t>• আলোক-ফাঁদের সাহায্যে পোকা দমন করুন। </a:t>
            </a:r>
          </a:p>
        </p:txBody>
      </p:sp>
      <p:sp>
        <p:nvSpPr>
          <p:cNvPr id="8" name="Rectangle 7"/>
          <p:cNvSpPr/>
          <p:nvPr/>
        </p:nvSpPr>
        <p:spPr>
          <a:xfrm>
            <a:off x="5683348" y="479483"/>
            <a:ext cx="6096000" cy="2862322"/>
          </a:xfrm>
          <a:prstGeom prst="rect">
            <a:avLst/>
          </a:prstGeom>
        </p:spPr>
        <p:txBody>
          <a:bodyPr wrap="square">
            <a:spAutoFit/>
          </a:bodyPr>
          <a:lstStyle/>
          <a:p>
            <a:r>
              <a:rPr lang="as-IN" b="1" dirty="0">
                <a:solidFill>
                  <a:srgbClr val="FF0000"/>
                </a:solidFill>
                <a:latin typeface="NikoshBAN" panose="02000000000000000000" pitchFamily="2" charset="0"/>
                <a:cs typeface="NikoshBAN" panose="02000000000000000000" pitchFamily="2" charset="0"/>
              </a:rPr>
              <a:t>(১০) বাদামি গাছফড়িং (</a:t>
            </a:r>
            <a:r>
              <a:rPr lang="en-US" b="1" dirty="0">
                <a:solidFill>
                  <a:srgbClr val="FF0000"/>
                </a:solidFill>
                <a:latin typeface="NikoshBAN" panose="02000000000000000000" pitchFamily="2" charset="0"/>
                <a:cs typeface="NikoshBAN" panose="02000000000000000000" pitchFamily="2" charset="0"/>
              </a:rPr>
              <a:t>Brown </a:t>
            </a:r>
            <a:r>
              <a:rPr lang="en-US" b="1" dirty="0" err="1">
                <a:solidFill>
                  <a:srgbClr val="FF0000"/>
                </a:solidFill>
                <a:latin typeface="NikoshBAN" panose="02000000000000000000" pitchFamily="2" charset="0"/>
                <a:cs typeface="NikoshBAN" panose="02000000000000000000" pitchFamily="2" charset="0"/>
              </a:rPr>
              <a:t>planthopper</a:t>
            </a:r>
            <a:r>
              <a:rPr lang="en-US" b="1" dirty="0">
                <a:solidFill>
                  <a:srgbClr val="FF0000"/>
                </a:solidFill>
                <a:latin typeface="NikoshBAN" panose="02000000000000000000" pitchFamily="2" charset="0"/>
                <a:cs typeface="NikoshBAN" panose="02000000000000000000" pitchFamily="2" charset="0"/>
              </a:rPr>
              <a:t>):</a:t>
            </a:r>
          </a:p>
          <a:p>
            <a:r>
              <a:rPr lang="as-IN" b="1" dirty="0">
                <a:latin typeface="NikoshBAN" panose="02000000000000000000" pitchFamily="2" charset="0"/>
                <a:cs typeface="NikoshBAN" panose="02000000000000000000" pitchFamily="2" charset="0"/>
              </a:rPr>
              <a:t>বাদামি গাছফড়িং ধানগাছের গোড়ায় বসে রস শুষে খায়। ফলে গাছ পুড়ে যাওয়ার রং ধারন করে মরে যায় তখন একে বলা হয় “হপার বার্ন” বা “ফড়িং পোড়া”। </a:t>
            </a:r>
            <a:br>
              <a:rPr lang="as-IN" b="1" dirty="0">
                <a:latin typeface="NikoshBAN" panose="02000000000000000000" pitchFamily="2" charset="0"/>
                <a:cs typeface="NikoshBAN" panose="02000000000000000000" pitchFamily="2" charset="0"/>
              </a:rPr>
            </a:br>
            <a:endParaRPr lang="as-IN" b="1" dirty="0">
              <a:latin typeface="NikoshBAN" panose="02000000000000000000" pitchFamily="2" charset="0"/>
              <a:cs typeface="NikoshBAN" panose="02000000000000000000" pitchFamily="2" charset="0"/>
            </a:endParaRPr>
          </a:p>
          <a:p>
            <a:r>
              <a:rPr lang="as-IN" b="1" dirty="0">
                <a:solidFill>
                  <a:srgbClr val="008000"/>
                </a:solidFill>
                <a:latin typeface="NikoshBAN" panose="02000000000000000000" pitchFamily="2" charset="0"/>
                <a:cs typeface="NikoshBAN" panose="02000000000000000000" pitchFamily="2" charset="0"/>
              </a:rPr>
              <a:t>ব্যবস্থাপনার জন্য করণীয়ঃ</a:t>
            </a:r>
          </a:p>
          <a:p>
            <a:pPr algn="just"/>
            <a:r>
              <a:rPr lang="as-IN" b="1" dirty="0">
                <a:latin typeface="NikoshBAN" panose="02000000000000000000" pitchFamily="2" charset="0"/>
                <a:cs typeface="NikoshBAN" panose="02000000000000000000" pitchFamily="2" charset="0"/>
              </a:rPr>
              <a:t>• বোরো মৌসুমে ফেব্রুয়ারি এবং আমন মৌসুমে অগাস্ট মাস থেকে নিয়মিত ধান গাছের গোড়ায় পোকার উপস্থিতি পর্যবেক্ষণ করুন। এ সময় ডিম পাড়তে আসা লম্বা পাখাবিশিষ্ট ফড়িং আলোক-ফাঁদের সাহায্যে দমন করুন। ধানের চারা ঘন করে না লাগিয়ে পাতলা করে রোপন করলে গাছ প্রচুর আলো বাতাস পায়; ফলে পোকার বংশ বৃদ্ধিতে ব্যাঘাত ঘটে। </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3341805"/>
            <a:ext cx="11413588" cy="3247148"/>
          </a:xfrm>
          <a:prstGeom prst="rect">
            <a:avLst/>
          </a:prstGeom>
        </p:spPr>
      </p:pic>
      <p:sp>
        <p:nvSpPr>
          <p:cNvPr id="10" name="TextBox 9"/>
          <p:cNvSpPr txBox="1"/>
          <p:nvPr/>
        </p:nvSpPr>
        <p:spPr>
          <a:xfrm>
            <a:off x="365761" y="299803"/>
            <a:ext cx="1313137" cy="461665"/>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পোকা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দমন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23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297082"/>
            <a:ext cx="11767279" cy="1356360"/>
          </a:xfrm>
        </p:spPr>
        <p:style>
          <a:lnRef idx="2">
            <a:schemeClr val="accent3">
              <a:shade val="50000"/>
            </a:schemeClr>
          </a:lnRef>
          <a:fillRef idx="1">
            <a:schemeClr val="accent3"/>
          </a:fillRef>
          <a:effectRef idx="0">
            <a:schemeClr val="accent3"/>
          </a:effectRef>
          <a:fontRef idx="minor">
            <a:schemeClr val="lt1"/>
          </a:fontRef>
        </p:style>
        <p:txBody>
          <a:bodyPr>
            <a:prstTxWarp prst="textDeflate">
              <a:avLst/>
            </a:prstTxWarp>
          </a:bodyPr>
          <a:lstStyle/>
          <a:p>
            <a:pPr algn="ctr"/>
            <a:r>
              <a:rPr lang="en-US" dirty="0" err="1" smtClean="0">
                <a:solidFill>
                  <a:schemeClr val="tx1"/>
                </a:solidFill>
                <a:latin typeface="SutonnyOMJ" pitchFamily="2" charset="0"/>
                <a:cs typeface="SutonnyOMJ" pitchFamily="2" charset="0"/>
              </a:rPr>
              <a:t>জোড়ায়</a:t>
            </a:r>
            <a:r>
              <a:rPr lang="en-US" dirty="0" smtClean="0">
                <a:solidFill>
                  <a:schemeClr val="tx1"/>
                </a:solidFill>
                <a:latin typeface="SutonnyOMJ" pitchFamily="2" charset="0"/>
                <a:cs typeface="SutonnyOMJ" pitchFamily="2" charset="0"/>
              </a:rPr>
              <a:t> </a:t>
            </a:r>
            <a:r>
              <a:rPr lang="en-US" dirty="0" err="1" smtClean="0">
                <a:solidFill>
                  <a:schemeClr val="tx1"/>
                </a:solidFill>
                <a:latin typeface="SutonnyOMJ" pitchFamily="2" charset="0"/>
                <a:cs typeface="SutonnyOMJ" pitchFamily="2" charset="0"/>
              </a:rPr>
              <a:t>কাজ</a:t>
            </a:r>
            <a:endParaRPr lang="en-US" dirty="0">
              <a:solidFill>
                <a:schemeClr val="tx1"/>
              </a:solidFill>
              <a:latin typeface="SutonnyOMJ" pitchFamily="2" charset="0"/>
              <a:cs typeface="SutonnyOMJ" pitchFamily="2" charset="0"/>
            </a:endParaRPr>
          </a:p>
        </p:txBody>
      </p:sp>
      <p:sp>
        <p:nvSpPr>
          <p:cNvPr id="3" name="Content Placeholder 2"/>
          <p:cNvSpPr>
            <a:spLocks noGrp="1"/>
          </p:cNvSpPr>
          <p:nvPr>
            <p:ph idx="1"/>
          </p:nvPr>
        </p:nvSpPr>
        <p:spPr>
          <a:xfrm>
            <a:off x="269824" y="1774299"/>
            <a:ext cx="11647356" cy="4351338"/>
          </a:xfrm>
        </p:spPr>
        <p:style>
          <a:lnRef idx="1">
            <a:schemeClr val="accent5"/>
          </a:lnRef>
          <a:fillRef idx="2">
            <a:schemeClr val="accent5"/>
          </a:fillRef>
          <a:effectRef idx="1">
            <a:schemeClr val="accent5"/>
          </a:effectRef>
          <a:fontRef idx="minor">
            <a:schemeClr val="dk1"/>
          </a:fontRef>
        </p:style>
        <p:txBody>
          <a:bodyPr>
            <a:normAutofit/>
          </a:bodyPr>
          <a:lstStyle/>
          <a:p>
            <a:pPr>
              <a:buFont typeface="Wingdings" panose="05000000000000000000" pitchFamily="2" charset="2"/>
              <a:buChar char="ü"/>
            </a:pPr>
            <a:r>
              <a:rPr lang="en-US" sz="6600" b="1" dirty="0" err="1" smtClean="0">
                <a:solidFill>
                  <a:schemeClr val="tx1"/>
                </a:solidFill>
                <a:latin typeface="NikoshBAN" panose="02000000000000000000" pitchFamily="2" charset="0"/>
                <a:cs typeface="NikoshBAN" panose="02000000000000000000" pitchFamily="2" charset="0"/>
              </a:rPr>
              <a:t>পোকায়</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আক্রান্ত</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একটি</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ধানের</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ক্ষেত</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এবং</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পোকায়</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আক্রান্ত</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নয়</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ধানের</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ক্ষেত</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পার্থক্য</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লেখ</a:t>
            </a:r>
            <a:endParaRPr lang="en-US" sz="6600" b="1" dirty="0" smtClean="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ü"/>
            </a:pPr>
            <a:endParaRPr lang="en-US" sz="6600" b="1" dirty="0" smtClean="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ü"/>
            </a:pPr>
            <a:endParaRPr lang="en-US" sz="6600" b="1" dirty="0" smtClean="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ü"/>
            </a:pPr>
            <a:endParaRPr lang="en-US" sz="6600" b="1" dirty="0" smtClean="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ü"/>
            </a:pP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478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heel(1)">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78" y="217608"/>
            <a:ext cx="9875520" cy="1356360"/>
          </a:xfrm>
        </p:spPr>
        <p:txBody>
          <a:bodyPr>
            <a:prstTxWarp prst="textStop">
              <a:avLst/>
            </a:prstTxWarp>
            <a:normAutofit/>
          </a:bodyPr>
          <a:lstStyle/>
          <a:p>
            <a:pPr algn="ctr"/>
            <a:r>
              <a:rPr lang="en-US" sz="7200" dirty="0" err="1" smtClean="0">
                <a:solidFill>
                  <a:schemeClr val="tx1"/>
                </a:solidFill>
                <a:latin typeface="NikoshBAN" panose="02000000000000000000" pitchFamily="2" charset="0"/>
                <a:cs typeface="NikoshBAN" panose="02000000000000000000" pitchFamily="2" charset="0"/>
              </a:rPr>
              <a:t>মূল্যায়ন</a:t>
            </a:r>
            <a:endParaRPr lang="en-US" sz="7200"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023078" y="1978702"/>
            <a:ext cx="9875519" cy="4432092"/>
          </a:xfrm>
        </p:spPr>
        <p:txBody>
          <a:bodyPr>
            <a:noAutofit/>
          </a:bodyPr>
          <a:lstStyle/>
          <a:p>
            <a:pPr marL="857250" indent="-857250"/>
            <a:r>
              <a:rPr lang="en-US" sz="6000" dirty="0" err="1" smtClean="0">
                <a:solidFill>
                  <a:schemeClr val="tx1"/>
                </a:solidFill>
                <a:latin typeface="NikoshBAN" panose="02000000000000000000" pitchFamily="2" charset="0"/>
                <a:cs typeface="NikoshBAN" panose="02000000000000000000" pitchFamily="2" charset="0"/>
              </a:rPr>
              <a:t>বাংলাদেশে</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কত</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জাতের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ধান</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আছে</a:t>
            </a:r>
            <a:r>
              <a:rPr lang="en-US" sz="6000" dirty="0" smtClean="0">
                <a:solidFill>
                  <a:schemeClr val="tx1"/>
                </a:solidFill>
                <a:latin typeface="NikoshBAN" panose="02000000000000000000" pitchFamily="2" charset="0"/>
                <a:cs typeface="NikoshBAN" panose="02000000000000000000" pitchFamily="2" charset="0"/>
              </a:rPr>
              <a:t> </a:t>
            </a:r>
          </a:p>
          <a:p>
            <a:pPr marL="857250" indent="-857250"/>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উফসী</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জাতের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ধানের</a:t>
            </a:r>
            <a:r>
              <a:rPr lang="en-US" sz="6000" dirty="0" smtClean="0">
                <a:solidFill>
                  <a:schemeClr val="tx1"/>
                </a:solidFill>
                <a:latin typeface="NikoshBAN" panose="02000000000000000000" pitchFamily="2" charset="0"/>
                <a:cs typeface="NikoshBAN" panose="02000000000000000000" pitchFamily="2" charset="0"/>
              </a:rPr>
              <a:t>  ৩ </a:t>
            </a:r>
            <a:r>
              <a:rPr lang="en-US" sz="6000" dirty="0" err="1" smtClean="0">
                <a:solidFill>
                  <a:schemeClr val="tx1"/>
                </a:solidFill>
                <a:latin typeface="NikoshBAN" panose="02000000000000000000" pitchFamily="2" charset="0"/>
                <a:cs typeface="NikoshBAN" panose="02000000000000000000" pitchFamily="2" charset="0"/>
              </a:rPr>
              <a:t>টি</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বৈশিষ্ট্য</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উল্লেখ</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a:t>
            </a:r>
            <a:r>
              <a:rPr lang="en-US" sz="6000" dirty="0" smtClean="0">
                <a:solidFill>
                  <a:schemeClr val="tx1"/>
                </a:solidFill>
                <a:latin typeface="NikoshBAN" panose="02000000000000000000" pitchFamily="2" charset="0"/>
                <a:cs typeface="NikoshBAN" panose="02000000000000000000" pitchFamily="2" charset="0"/>
              </a:rPr>
              <a:t> </a:t>
            </a:r>
            <a:endParaRPr lang="en-US" sz="6000" dirty="0" smtClean="0">
              <a:solidFill>
                <a:schemeClr val="tx1"/>
              </a:solidFill>
              <a:latin typeface="NikoshBAN" panose="02000000000000000000" pitchFamily="2" charset="0"/>
              <a:cs typeface="NikoshBAN" panose="02000000000000000000" pitchFamily="2" charset="0"/>
            </a:endParaRPr>
          </a:p>
          <a:p>
            <a:pPr marL="857250" indent="-857250"/>
            <a:r>
              <a:rPr lang="en-US" sz="6000" dirty="0" err="1" smtClean="0">
                <a:solidFill>
                  <a:schemeClr val="tx1"/>
                </a:solidFill>
                <a:latin typeface="NikoshBAN" panose="02000000000000000000" pitchFamily="2" charset="0"/>
                <a:cs typeface="NikoshBAN" panose="02000000000000000000" pitchFamily="2" charset="0"/>
              </a:rPr>
              <a:t>বোরো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মৌসুমীতে</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কোন</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জাতের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ধান</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আবাদ</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হয়</a:t>
            </a:r>
            <a:r>
              <a:rPr lang="en-US" sz="6000" dirty="0" smtClean="0">
                <a:solidFill>
                  <a:schemeClr val="tx1"/>
                </a:solidFill>
                <a:latin typeface="NikoshBAN" panose="02000000000000000000" pitchFamily="2" charset="0"/>
                <a:cs typeface="NikoshBAN" panose="02000000000000000000" pitchFamily="2" charset="0"/>
              </a:rPr>
              <a:t> </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4570396"/>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800" decel="100000"/>
                                        <p:tgtEl>
                                          <p:spTgt spid="3">
                                            <p:txEl>
                                              <p:pRg st="0" end="0"/>
                                            </p:txEl>
                                          </p:spTgt>
                                        </p:tgtEl>
                                      </p:cBhvr>
                                    </p:animEffect>
                                    <p:anim calcmode="lin" valueType="num">
                                      <p:cBhvr>
                                        <p:cTn id="2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800" decel="100000"/>
                                        <p:tgtEl>
                                          <p:spTgt spid="3">
                                            <p:txEl>
                                              <p:pRg st="1" end="1"/>
                                            </p:txEl>
                                          </p:spTgt>
                                        </p:tgtEl>
                                      </p:cBhvr>
                                    </p:animEffect>
                                    <p:anim calcmode="lin" valueType="num">
                                      <p:cBhvr>
                                        <p:cTn id="3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800" decel="100000"/>
                                        <p:tgtEl>
                                          <p:spTgt spid="3">
                                            <p:txEl>
                                              <p:pRg st="2" end="2"/>
                                            </p:txEl>
                                          </p:spTgt>
                                        </p:tgtEl>
                                      </p:cBhvr>
                                    </p:animEffect>
                                    <p:anim calcmode="lin" valueType="num">
                                      <p:cBhvr>
                                        <p:cTn id="4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1128" y="1308829"/>
            <a:ext cx="8429390" cy="4351338"/>
          </a:xfrm>
        </p:spPr>
        <p:txBody>
          <a:bodyPr>
            <a:normAutofit fontScale="62500" lnSpcReduction="20000"/>
          </a:bodyPr>
          <a:lstStyle/>
          <a:p>
            <a:pPr marL="45720" indent="0">
              <a:buNone/>
            </a:pPr>
            <a:r>
              <a:rPr lang="en-US" sz="7800" b="1" dirty="0" smtClean="0">
                <a:solidFill>
                  <a:schemeClr val="tx1"/>
                </a:solidFill>
                <a:latin typeface="NikoshBAN" panose="02000000000000000000" pitchFamily="2" charset="0"/>
                <a:cs typeface="NikoshBAN" panose="02000000000000000000" pitchFamily="2" charset="0"/>
              </a:rPr>
              <a:t>  </a:t>
            </a:r>
            <a:r>
              <a:rPr lang="en-US" sz="7800" b="1" dirty="0" err="1" smtClean="0">
                <a:solidFill>
                  <a:schemeClr val="tx1"/>
                </a:solidFill>
                <a:latin typeface="NikoshBAN" panose="02000000000000000000" pitchFamily="2" charset="0"/>
                <a:cs typeface="NikoshBAN" panose="02000000000000000000" pitchFamily="2" charset="0"/>
              </a:rPr>
              <a:t>উফশী</a:t>
            </a:r>
            <a:r>
              <a:rPr lang="en-US" sz="7800" b="1" dirty="0" smtClean="0">
                <a:solidFill>
                  <a:schemeClr val="tx1"/>
                </a:solidFill>
                <a:latin typeface="NikoshBAN" panose="02000000000000000000" pitchFamily="2" charset="0"/>
                <a:cs typeface="NikoshBAN" panose="02000000000000000000" pitchFamily="2" charset="0"/>
              </a:rPr>
              <a:t> </a:t>
            </a:r>
            <a:r>
              <a:rPr lang="en-US" sz="7800" b="1" dirty="0" err="1" smtClean="0">
                <a:solidFill>
                  <a:schemeClr val="tx1"/>
                </a:solidFill>
                <a:latin typeface="NikoshBAN" panose="02000000000000000000" pitchFamily="2" charset="0"/>
                <a:cs typeface="NikoshBAN" panose="02000000000000000000" pitchFamily="2" charset="0"/>
              </a:rPr>
              <a:t>জাতের</a:t>
            </a:r>
            <a:r>
              <a:rPr lang="en-US" sz="7800" b="1" dirty="0" smtClean="0">
                <a:solidFill>
                  <a:schemeClr val="tx1"/>
                </a:solidFill>
                <a:latin typeface="NikoshBAN" panose="02000000000000000000" pitchFamily="2" charset="0"/>
                <a:cs typeface="NikoshBAN" panose="02000000000000000000" pitchFamily="2" charset="0"/>
              </a:rPr>
              <a:t> </a:t>
            </a:r>
            <a:r>
              <a:rPr lang="en-US" sz="7800" b="1" dirty="0" err="1" smtClean="0">
                <a:solidFill>
                  <a:schemeClr val="tx1"/>
                </a:solidFill>
                <a:latin typeface="NikoshBAN" panose="02000000000000000000" pitchFamily="2" charset="0"/>
                <a:cs typeface="NikoshBAN" panose="02000000000000000000" pitchFamily="2" charset="0"/>
              </a:rPr>
              <a:t>ধানের</a:t>
            </a:r>
            <a:r>
              <a:rPr lang="en-US" sz="7800" b="1" dirty="0" smtClean="0">
                <a:solidFill>
                  <a:schemeClr val="tx1"/>
                </a:solidFill>
                <a:latin typeface="NikoshBAN" panose="02000000000000000000" pitchFamily="2" charset="0"/>
                <a:cs typeface="NikoshBAN" panose="02000000000000000000" pitchFamily="2" charset="0"/>
              </a:rPr>
              <a:t> </a:t>
            </a:r>
            <a:r>
              <a:rPr lang="en-US" sz="7800" b="1" dirty="0" err="1" smtClean="0">
                <a:solidFill>
                  <a:schemeClr val="tx1"/>
                </a:solidFill>
                <a:latin typeface="NikoshBAN" panose="02000000000000000000" pitchFamily="2" charset="0"/>
                <a:cs typeface="NikoshBAN" panose="02000000000000000000" pitchFamily="2" charset="0"/>
              </a:rPr>
              <a:t>বৈশিষ্ট</a:t>
            </a:r>
            <a:r>
              <a:rPr lang="en-US" sz="7800" b="1" dirty="0" smtClean="0">
                <a:solidFill>
                  <a:schemeClr val="tx1"/>
                </a:solidFill>
                <a:latin typeface="NikoshBAN" panose="02000000000000000000" pitchFamily="2" charset="0"/>
                <a:cs typeface="NikoshBAN" panose="02000000000000000000" pitchFamily="2" charset="0"/>
              </a:rPr>
              <a:t> </a:t>
            </a:r>
            <a:endParaRPr lang="en-US" sz="5400" b="1" dirty="0" smtClean="0">
              <a:solidFill>
                <a:schemeClr val="tx1"/>
              </a:solidFill>
              <a:latin typeface="NikoshBAN" panose="02000000000000000000" pitchFamily="2" charset="0"/>
              <a:cs typeface="NikoshBAN" panose="02000000000000000000" pitchFamily="2" charset="0"/>
            </a:endParaRPr>
          </a:p>
          <a:p>
            <a:pPr marL="0" indent="0">
              <a:buNone/>
            </a:pPr>
            <a:r>
              <a:rPr lang="en-US" sz="6000" dirty="0" smtClean="0">
                <a:solidFill>
                  <a:schemeClr val="tx1"/>
                </a:solidFill>
                <a:latin typeface="NikoshBAN" panose="02000000000000000000" pitchFamily="2" charset="0"/>
                <a:cs typeface="NikoshBAN" panose="02000000000000000000" pitchFamily="2" charset="0"/>
              </a:rPr>
              <a:t>   </a:t>
            </a:r>
          </a:p>
          <a:p>
            <a:pPr marL="0" indent="0">
              <a:buNone/>
            </a:pP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গাছ</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খাটো</a:t>
            </a:r>
            <a:r>
              <a:rPr lang="en-US" sz="6000" dirty="0" smtClean="0">
                <a:solidFill>
                  <a:schemeClr val="tx1"/>
                </a:solidFill>
                <a:latin typeface="NikoshBAN" panose="02000000000000000000" pitchFamily="2" charset="0"/>
                <a:cs typeface="NikoshBAN" panose="02000000000000000000" pitchFamily="2" charset="0"/>
              </a:rPr>
              <a:t> ও </a:t>
            </a:r>
            <a:r>
              <a:rPr lang="en-US" sz="6000" dirty="0" err="1" smtClean="0">
                <a:solidFill>
                  <a:schemeClr val="tx1"/>
                </a:solidFill>
                <a:latin typeface="NikoshBAN" panose="02000000000000000000" pitchFamily="2" charset="0"/>
                <a:cs typeface="NikoshBAN" panose="02000000000000000000" pitchFamily="2" charset="0"/>
              </a:rPr>
              <a:t>হেলে</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পড়েনা</a:t>
            </a:r>
            <a:r>
              <a:rPr lang="en-US" sz="6000" dirty="0" smtClean="0">
                <a:solidFill>
                  <a:schemeClr val="tx1"/>
                </a:solidFill>
                <a:latin typeface="NikoshBAN" panose="02000000000000000000" pitchFamily="2" charset="0"/>
                <a:cs typeface="NikoshBAN" panose="02000000000000000000" pitchFamily="2" charset="0"/>
              </a:rPr>
              <a:t> </a:t>
            </a:r>
          </a:p>
          <a:p>
            <a:pPr marL="0" indent="0">
              <a:buNone/>
            </a:pPr>
            <a:r>
              <a:rPr lang="en-US" sz="6000" dirty="0" smtClean="0">
                <a:solidFill>
                  <a:schemeClr val="tx1"/>
                </a:solidFill>
                <a:latin typeface="NikoshBAN" panose="02000000000000000000" pitchFamily="2" charset="0"/>
                <a:cs typeface="NikoshBAN" panose="02000000000000000000" pitchFamily="2" charset="0"/>
              </a:rPr>
              <a:t>  </a:t>
            </a:r>
          </a:p>
          <a:p>
            <a:pPr marL="0" indent="0">
              <a:buNone/>
            </a:pP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পোকা</a:t>
            </a:r>
            <a:r>
              <a:rPr lang="en-US" sz="6000" dirty="0" smtClean="0">
                <a:solidFill>
                  <a:schemeClr val="tx1"/>
                </a:solidFill>
                <a:latin typeface="NikoshBAN" panose="02000000000000000000" pitchFamily="2" charset="0"/>
                <a:cs typeface="NikoshBAN" panose="02000000000000000000" pitchFamily="2" charset="0"/>
              </a:rPr>
              <a:t> </a:t>
            </a:r>
            <a:r>
              <a:rPr lang="en-US" sz="6000" dirty="0" smtClean="0">
                <a:solidFill>
                  <a:schemeClr val="tx1"/>
                </a:solidFill>
                <a:latin typeface="NikoshBAN" panose="02000000000000000000" pitchFamily="2" charset="0"/>
                <a:cs typeface="NikoshBAN" panose="02000000000000000000" pitchFamily="2" charset="0"/>
              </a:rPr>
              <a:t>ও </a:t>
            </a:r>
            <a:r>
              <a:rPr lang="en-US" sz="6000" dirty="0" err="1" smtClean="0">
                <a:solidFill>
                  <a:schemeClr val="tx1"/>
                </a:solidFill>
                <a:latin typeface="NikoshBAN" panose="02000000000000000000" pitchFamily="2" charset="0"/>
                <a:cs typeface="NikoshBAN" panose="02000000000000000000" pitchFamily="2" charset="0"/>
              </a:rPr>
              <a:t>রোগের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আক্রমন</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কম</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হয়</a:t>
            </a:r>
            <a:r>
              <a:rPr lang="en-US" sz="6000" dirty="0" smtClean="0">
                <a:solidFill>
                  <a:schemeClr val="tx1"/>
                </a:solidFill>
                <a:latin typeface="NikoshBAN" panose="02000000000000000000" pitchFamily="2" charset="0"/>
                <a:cs typeface="NikoshBAN" panose="02000000000000000000" pitchFamily="2" charset="0"/>
              </a:rPr>
              <a:t> </a:t>
            </a:r>
          </a:p>
          <a:p>
            <a:pPr marL="0" indent="0">
              <a:buNone/>
            </a:pP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অধিক</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কুশি</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গজায়</a:t>
            </a:r>
            <a:endParaRPr lang="en-US" sz="6000" dirty="0" smtClean="0">
              <a:solidFill>
                <a:schemeClr val="tx1"/>
              </a:solidFill>
              <a:latin typeface="NikoshBAN" panose="02000000000000000000" pitchFamily="2" charset="0"/>
              <a:cs typeface="NikoshBAN" panose="02000000000000000000" pitchFamily="2" charset="0"/>
            </a:endParaRPr>
          </a:p>
          <a:p>
            <a:pPr marL="0" indent="0">
              <a:buNone/>
            </a:pPr>
            <a:r>
              <a:rPr lang="en-US" sz="6000" i="1" dirty="0" smtClean="0">
                <a:solidFill>
                  <a:schemeClr val="tx1"/>
                </a:solidFill>
                <a:latin typeface="NikoshBAN" panose="02000000000000000000" pitchFamily="2" charset="0"/>
                <a:cs typeface="NikoshBAN" panose="02000000000000000000" pitchFamily="2" charset="0"/>
              </a:rPr>
              <a:t>    </a:t>
            </a:r>
            <a:endParaRPr lang="en-US" sz="6000" i="1" dirty="0">
              <a:solidFill>
                <a:schemeClr val="tx1"/>
              </a:solidFill>
              <a:latin typeface="NikoshBAN" panose="02000000000000000000" pitchFamily="2" charset="0"/>
              <a:cs typeface="NikoshBAN" panose="02000000000000000000" pitchFamily="2" charset="0"/>
            </a:endParaRPr>
          </a:p>
        </p:txBody>
      </p:sp>
      <p:pic>
        <p:nvPicPr>
          <p:cNvPr id="7" name="Content Placeholder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55481" y="449706"/>
            <a:ext cx="5665647" cy="5726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970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808" y="3381293"/>
            <a:ext cx="10515600" cy="2846388"/>
          </a:xfrm>
        </p:spPr>
        <p:txBody>
          <a:bodyPr>
            <a:normAutofit lnSpcReduction="10000"/>
          </a:bodyPr>
          <a:lstStyle/>
          <a:p>
            <a:pPr>
              <a:buFont typeface="Wingdings" panose="05000000000000000000" pitchFamily="2" charset="2"/>
              <a:buChar char="Ø"/>
            </a:pPr>
            <a:r>
              <a:rPr lang="en-US" sz="7200" dirty="0" err="1" smtClean="0">
                <a:solidFill>
                  <a:schemeClr val="tx1"/>
                </a:solidFill>
                <a:latin typeface="NikoshBAN" panose="02000000000000000000" pitchFamily="2" charset="0"/>
                <a:cs typeface="NikoshBAN" panose="02000000000000000000" pitchFamily="2" charset="0"/>
              </a:rPr>
              <a:t>ধান</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চাষের</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আগাছা</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দমন</a:t>
            </a:r>
            <a:r>
              <a:rPr lang="en-US" sz="7200" dirty="0" smtClean="0">
                <a:solidFill>
                  <a:schemeClr val="tx1"/>
                </a:solidFill>
                <a:latin typeface="NikoshBAN" panose="02000000000000000000" pitchFamily="2" charset="0"/>
                <a:cs typeface="NikoshBAN" panose="02000000000000000000" pitchFamily="2" charset="0"/>
              </a:rPr>
              <a:t> ও </a:t>
            </a:r>
            <a:r>
              <a:rPr lang="en-US" sz="7200" dirty="0" err="1" smtClean="0">
                <a:solidFill>
                  <a:schemeClr val="tx1"/>
                </a:solidFill>
                <a:latin typeface="NikoshBAN" panose="02000000000000000000" pitchFamily="2" charset="0"/>
                <a:cs typeface="NikoshBAN" panose="02000000000000000000" pitchFamily="2" charset="0"/>
              </a:rPr>
              <a:t>পোকামাকড়</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দমন</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সম্পর্কে</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ব্যাখ্যা</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কর</a:t>
            </a:r>
            <a:r>
              <a:rPr lang="en-US" sz="7200" dirty="0" smtClean="0">
                <a:solidFill>
                  <a:schemeClr val="tx1"/>
                </a:solidFill>
                <a:latin typeface="NikoshBAN" panose="02000000000000000000" pitchFamily="2" charset="0"/>
                <a:cs typeface="NikoshBAN" panose="02000000000000000000" pitchFamily="2" charset="0"/>
              </a:rPr>
              <a:t>।</a:t>
            </a:r>
            <a:endParaRPr lang="en-US" sz="72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90" y="404735"/>
            <a:ext cx="11393579" cy="2691745"/>
          </a:xfrm>
          <a:prstGeom prst="rect">
            <a:avLst/>
          </a:prstGeom>
        </p:spPr>
      </p:pic>
    </p:spTree>
    <p:extLst>
      <p:ext uri="{BB962C8B-B14F-4D97-AF65-F5344CB8AC3E}">
        <p14:creationId xmlns:p14="http://schemas.microsoft.com/office/powerpoint/2010/main" val="361639897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147" y="1065441"/>
            <a:ext cx="8229600" cy="466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54955" y="1506310"/>
            <a:ext cx="3220811" cy="1808390"/>
          </a:xfrm>
          <a:prstGeom prst="rect">
            <a:avLst/>
          </a:prstGeom>
          <a:noFill/>
        </p:spPr>
        <p:txBody>
          <a:bodyPr wrap="square" rtlCol="0">
            <a:prstTxWarp prst="textWave4">
              <a:avLst>
                <a:gd name="adj1" fmla="val 12500"/>
                <a:gd name="adj2" fmla="val -33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7200" b="1" spc="38" dirty="0">
                <a:ln w="11430"/>
                <a:effectLst>
                  <a:outerShdw blurRad="76200" dist="50800" dir="5400000" algn="tl" rotWithShape="0">
                    <a:srgbClr val="000000">
                      <a:alpha val="65000"/>
                    </a:srgbClr>
                  </a:outerShdw>
                </a:effectLst>
                <a:latin typeface="NikoshBAN" pitchFamily="2" charset="0"/>
                <a:cs typeface="NikoshBAN" pitchFamily="2" charset="0"/>
              </a:rPr>
              <a:t>ধন্যবাদ </a:t>
            </a:r>
            <a:endParaRPr lang="en-US" sz="7200" b="1" spc="38"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99377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1+#ppt_w/2"/>
                                          </p:val>
                                        </p:tav>
                                        <p:tav tm="100000">
                                          <p:val>
                                            <p:strVal val="#ppt_x"/>
                                          </p:val>
                                        </p:tav>
                                      </p:tavLst>
                                    </p:anim>
                                    <p:anim calcmode="lin" valueType="num">
                                      <p:cBhvr additive="base">
                                        <p:cTn id="12"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E2E60-DEE0-4639-903D-92F79052143E}"/>
              </a:ext>
            </a:extLst>
          </p:cNvPr>
          <p:cNvSpPr txBox="1"/>
          <p:nvPr/>
        </p:nvSpPr>
        <p:spPr>
          <a:xfrm>
            <a:off x="6139506" y="476883"/>
            <a:ext cx="6052494" cy="202504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Chevron">
              <a:avLst/>
            </a:prstTxWarp>
            <a:spAutoFit/>
          </a:bodyPr>
          <a:lstStyle/>
          <a:p>
            <a:pPr algn="ctr"/>
            <a:r>
              <a:rPr lang="bn-IN"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পাঠ পরিচিতি</a:t>
            </a: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28AFC1F-348F-4FDC-8D2E-19BA42B73E21}"/>
              </a:ext>
            </a:extLst>
          </p:cNvPr>
          <p:cNvSpPr txBox="1"/>
          <p:nvPr/>
        </p:nvSpPr>
        <p:spPr>
          <a:xfrm>
            <a:off x="1" y="476883"/>
            <a:ext cx="8079697" cy="303955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Chevron">
              <a:avLst/>
            </a:prstTxWarp>
            <a:spAutoFit/>
          </a:bodyPr>
          <a:lstStyle/>
          <a:p>
            <a:pPr algn="ctr"/>
            <a:r>
              <a:rPr lang="bn-IN"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শিক্ষক পরিচিতি</a:t>
            </a:r>
            <a:r>
              <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E5373F0-0A96-42EF-9F61-EFFB088C2EBA}"/>
              </a:ext>
            </a:extLst>
          </p:cNvPr>
          <p:cNvSpPr txBox="1"/>
          <p:nvPr/>
        </p:nvSpPr>
        <p:spPr>
          <a:xfrm>
            <a:off x="1860122" y="2087186"/>
            <a:ext cx="3150394" cy="3877985"/>
          </a:xfrm>
          <a:prstGeom prst="rect">
            <a:avLst/>
          </a:prstGeom>
          <a:noFill/>
        </p:spPr>
        <p:txBody>
          <a:bodyPr wrap="square" rtlCol="0">
            <a:spAutoFit/>
          </a:bodyPr>
          <a:lstStyle/>
          <a:p>
            <a:pPr algn="ctr"/>
            <a:r>
              <a:rPr lang="en-US" sz="3000" dirty="0">
                <a:solidFill>
                  <a:srgbClr val="002060"/>
                </a:solidFill>
                <a:latin typeface="NikoshBAN" panose="02000000000000000000" pitchFamily="2" charset="0"/>
                <a:cs typeface="NikoshBAN" panose="02000000000000000000" pitchFamily="2" charset="0"/>
              </a:rPr>
              <a:t>বিনয় </a:t>
            </a:r>
            <a:r>
              <a:rPr lang="en-US" sz="3000" dirty="0" err="1">
                <a:solidFill>
                  <a:srgbClr val="002060"/>
                </a:solidFill>
                <a:latin typeface="NikoshBAN" panose="02000000000000000000" pitchFamily="2" charset="0"/>
                <a:cs typeface="NikoshBAN" panose="02000000000000000000" pitchFamily="2" charset="0"/>
              </a:rPr>
              <a:t>কুমার</a:t>
            </a:r>
            <a:r>
              <a:rPr lang="en-US" sz="3000" dirty="0">
                <a:solidFill>
                  <a:srgbClr val="002060"/>
                </a:solidFill>
                <a:latin typeface="NikoshBAN" panose="02000000000000000000" pitchFamily="2" charset="0"/>
                <a:cs typeface="NikoshBAN" panose="02000000000000000000" pitchFamily="2" charset="0"/>
              </a:rPr>
              <a:t> পান্ডে  </a:t>
            </a:r>
            <a:endParaRPr lang="bn-IN" sz="3000" dirty="0">
              <a:solidFill>
                <a:srgbClr val="002060"/>
              </a:solidFill>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r>
              <a:rPr lang="bn-IN" sz="2400" b="1" dirty="0">
                <a:latin typeface="NikoshBAN" panose="02000000000000000000" pitchFamily="2" charset="0"/>
                <a:cs typeface="NikoshBAN" panose="02000000000000000000" pitchFamily="2" charset="0"/>
              </a:rPr>
              <a:t>সহকারী শিক্ষক</a:t>
            </a:r>
          </a:p>
          <a:p>
            <a:pPr algn="ctr"/>
            <a:r>
              <a:rPr lang="en-US" sz="2400" b="1" dirty="0" err="1">
                <a:latin typeface="NikoshBAN" panose="02000000000000000000" pitchFamily="2" charset="0"/>
                <a:cs typeface="NikoshBAN" panose="02000000000000000000" pitchFamily="2" charset="0"/>
              </a:rPr>
              <a:t>ননীক্ষীর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উচ্চ</a:t>
            </a:r>
            <a:r>
              <a:rPr lang="en-US" sz="2400" b="1"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বিদ্যালয়</a:t>
            </a:r>
          </a:p>
          <a:p>
            <a:pPr algn="ctr"/>
            <a:r>
              <a:rPr lang="en-US" sz="2400" b="1" dirty="0" err="1">
                <a:latin typeface="NikoshBAN" panose="02000000000000000000" pitchFamily="2" charset="0"/>
                <a:cs typeface="NikoshBAN" panose="02000000000000000000" pitchFamily="2" charset="0"/>
              </a:rPr>
              <a:t>মুকসুদপুর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গোপালগঞ্জ</a:t>
            </a:r>
            <a:r>
              <a:rPr lang="en-US" sz="2400" b="1" dirty="0">
                <a:latin typeface="NikoshBAN" panose="02000000000000000000" pitchFamily="2" charset="0"/>
                <a:cs typeface="NikoshBAN" panose="02000000000000000000" pitchFamily="2" charset="0"/>
              </a:rPr>
              <a:t>। </a:t>
            </a:r>
            <a:endParaRPr lang="bn-IN" sz="2400" b="1" dirty="0">
              <a:latin typeface="NikoshBAN" panose="02000000000000000000" pitchFamily="2" charset="0"/>
              <a:cs typeface="NikoshBAN" panose="02000000000000000000" pitchFamily="2" charset="0"/>
            </a:endParaRPr>
          </a:p>
          <a:p>
            <a:pPr algn="ctr"/>
            <a:r>
              <a:rPr lang="bn-IN" sz="2400" b="1" dirty="0">
                <a:latin typeface="NikoshBAN" panose="02000000000000000000" pitchFamily="2" charset="0"/>
                <a:cs typeface="NikoshBAN" panose="02000000000000000000" pitchFamily="2" charset="0"/>
              </a:rPr>
              <a:t>মোবাইল – ০১৭</a:t>
            </a:r>
            <a:r>
              <a:rPr lang="en-US" sz="2400" b="1" dirty="0">
                <a:latin typeface="NikoshBAN" panose="02000000000000000000" pitchFamily="2" charset="0"/>
                <a:cs typeface="NikoshBAN" panose="02000000000000000000" pitchFamily="2" charset="0"/>
              </a:rPr>
              <a:t>১৫-৬২০৭৮১ </a:t>
            </a:r>
          </a:p>
        </p:txBody>
      </p:sp>
      <p:sp>
        <p:nvSpPr>
          <p:cNvPr id="5" name="TextBox 4">
            <a:extLst>
              <a:ext uri="{FF2B5EF4-FFF2-40B4-BE49-F238E27FC236}">
                <a16:creationId xmlns:a16="http://schemas.microsoft.com/office/drawing/2014/main" id="{3EDB4030-FEFA-4A45-B6D2-E1B3839DD27D}"/>
              </a:ext>
            </a:extLst>
          </p:cNvPr>
          <p:cNvSpPr txBox="1"/>
          <p:nvPr/>
        </p:nvSpPr>
        <p:spPr>
          <a:xfrm>
            <a:off x="6724915" y="1473808"/>
            <a:ext cx="3553753" cy="5309146"/>
          </a:xfrm>
          <a:prstGeom prst="rect">
            <a:avLst/>
          </a:prstGeom>
          <a:noFill/>
        </p:spPr>
        <p:txBody>
          <a:bodyPr wrap="square" rtlCol="0">
            <a:spAutoFit/>
          </a:bodyPr>
          <a:lstStyle/>
          <a:p>
            <a:pPr algn="ctr"/>
            <a:r>
              <a:rPr lang="bn-IN" sz="2700" dirty="0">
                <a:latin typeface="NikoshBAN" panose="02000000000000000000" pitchFamily="2" charset="0"/>
                <a:cs typeface="NikoshBAN" panose="02000000000000000000" pitchFamily="2" charset="0"/>
              </a:rPr>
              <a:t>কৃষিশিক্ষা</a:t>
            </a: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en-US" sz="2400" dirty="0">
              <a:latin typeface="NikoshBAN" panose="02000000000000000000" pitchFamily="2" charset="0"/>
              <a:cs typeface="NikoshBAN" panose="02000000000000000000" pitchFamily="2" charset="0"/>
            </a:endParaRPr>
          </a:p>
          <a:p>
            <a:pPr algn="ctr"/>
            <a:endParaRPr lang="en-US"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শ্রেনীঃ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নবম</a:t>
            </a:r>
            <a:endParaRPr lang="en-US" sz="3600" dirty="0">
              <a:latin typeface="NikoshBAN" panose="02000000000000000000" pitchFamily="2" charset="0"/>
              <a:cs typeface="NikoshBAN" panose="02000000000000000000" pitchFamily="2" charset="0"/>
            </a:endParaRPr>
          </a:p>
          <a:p>
            <a:pPr algn="ctr"/>
            <a:r>
              <a:rPr lang="en-US" sz="3600" dirty="0">
                <a:latin typeface="NikoshBAN" panose="02000000000000000000" pitchFamily="2" charset="0"/>
                <a:cs typeface="NikoshBAN" panose="02000000000000000000" pitchFamily="2" charset="0"/>
              </a:rPr>
              <a:t>১ম</a:t>
            </a:r>
            <a:r>
              <a:rPr lang="bn-BD"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অধ্যায়</a:t>
            </a:r>
          </a:p>
          <a:p>
            <a:pPr algn="ctr"/>
            <a:r>
              <a:rPr lang="en-US" sz="3600" dirty="0" err="1">
                <a:latin typeface="NikoshBAN" panose="02000000000000000000" pitchFamily="2" charset="0"/>
                <a:cs typeface="NikoshBAN" panose="02000000000000000000" pitchFamily="2" charset="0"/>
              </a:rPr>
              <a:t>পাঠের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উন্নত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চাষ</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4A1B73A-A575-4034-A89D-E2A1CD4191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67651" y="2204526"/>
            <a:ext cx="1296590" cy="1845981"/>
          </a:xfrm>
          <a:prstGeom prst="rect">
            <a:avLst/>
          </a:prstGeom>
          <a:solidFill>
            <a:schemeClr val="accent2"/>
          </a:solidFill>
          <a:ln>
            <a:solidFill>
              <a:schemeClr val="accent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6846" y="2740377"/>
            <a:ext cx="1228386" cy="11957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168" y="1843088"/>
            <a:ext cx="1194747" cy="4572000"/>
          </a:xfrm>
          <a:prstGeom prst="rect">
            <a:avLst/>
          </a:prstGeom>
        </p:spPr>
      </p:pic>
    </p:spTree>
    <p:extLst>
      <p:ext uri="{BB962C8B-B14F-4D97-AF65-F5344CB8AC3E}">
        <p14:creationId xmlns:p14="http://schemas.microsoft.com/office/powerpoint/2010/main" val="1244128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p:cTn id="2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7" end="7"/>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p:cTn id="3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8" end="8"/>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p:cTn id="37"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000" fill="hold"/>
                                        <p:tgtEl>
                                          <p:spTgt spid="9"/>
                                        </p:tgtEl>
                                        <p:attrNameLst>
                                          <p:attrName>ppt_x</p:attrName>
                                        </p:attrNameLst>
                                      </p:cBhvr>
                                      <p:tavLst>
                                        <p:tav tm="0">
                                          <p:val>
                                            <p:strVal val="1+#ppt_w/2"/>
                                          </p:val>
                                        </p:tav>
                                        <p:tav tm="100000">
                                          <p:val>
                                            <p:strVal val="#ppt_x"/>
                                          </p:val>
                                        </p:tav>
                                      </p:tavLst>
                                    </p:anim>
                                    <p:anim calcmode="lin" valueType="num">
                                      <p:cBhvr additive="base">
                                        <p:cTn id="44"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46744"/>
            <a:ext cx="11945256" cy="1437862"/>
          </a:xfrm>
        </p:spPr>
        <p:txBody>
          <a:bodyPr>
            <a:prstTxWarp prst="textTriangle">
              <a:avLst/>
            </a:prstTxWarp>
            <a:normAutofit/>
          </a:bodyPr>
          <a:lstStyle/>
          <a:p>
            <a:r>
              <a:rPr lang="en-US" sz="7200" dirty="0" err="1" smtClean="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চিএগুলি</a:t>
            </a:r>
            <a:r>
              <a:rPr lang="en-US" sz="7200" dirty="0" smtClean="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7200" dirty="0" err="1" smtClean="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লক্ষ্য</a:t>
            </a:r>
            <a:r>
              <a:rPr lang="en-US" sz="7200" dirty="0" smtClean="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7200" dirty="0" err="1" smtClean="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করি</a:t>
            </a:r>
            <a:endParaRPr lang="en-US" sz="7200" dirty="0">
              <a:solidFill>
                <a:schemeClr val="tx1"/>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0629" y="1973943"/>
            <a:ext cx="5805713" cy="4760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 Diagonal Corner Rectangle 4"/>
          <p:cNvSpPr/>
          <p:nvPr/>
        </p:nvSpPr>
        <p:spPr>
          <a:xfrm>
            <a:off x="6077242" y="1973943"/>
            <a:ext cx="5998643" cy="4760686"/>
          </a:xfrm>
          <a:prstGeom prst="round2DiagRect">
            <a:avLst/>
          </a:prstGeom>
          <a:blipFill dpi="0"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utonnyOMJ" pitchFamily="2" charset="0"/>
              <a:cs typeface="SutonnyOMJ" pitchFamily="2" charset="0"/>
            </a:endParaRPr>
          </a:p>
        </p:txBody>
      </p:sp>
    </p:spTree>
    <p:extLst>
      <p:ext uri="{BB962C8B-B14F-4D97-AF65-F5344CB8AC3E}">
        <p14:creationId xmlns:p14="http://schemas.microsoft.com/office/powerpoint/2010/main" val="4375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45"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83D62A-1084-45E7-8AB5-6D27A31FA966}"/>
              </a:ext>
            </a:extLst>
          </p:cNvPr>
          <p:cNvSpPr/>
          <p:nvPr/>
        </p:nvSpPr>
        <p:spPr>
          <a:xfrm>
            <a:off x="2158856" y="423765"/>
            <a:ext cx="7884828" cy="3291057"/>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prstTxWarp prst="textPlain">
              <a:avLst/>
            </a:prstTxWarp>
          </a:bodyPr>
          <a:lstStyle/>
          <a:p>
            <a:pPr algn="ctr"/>
            <a:r>
              <a:rPr lang="en-US" sz="1400" dirty="0" err="1">
                <a:ln>
                  <a:solidFill>
                    <a:schemeClr val="tx1"/>
                  </a:solidFill>
                </a:ln>
                <a:solidFill>
                  <a:schemeClr val="tx1"/>
                </a:solidFill>
                <a:latin typeface="NikoshBAN" panose="02000000000000000000" pitchFamily="2" charset="0"/>
                <a:cs typeface="NikoshBAN" panose="02000000000000000000" pitchFamily="2" charset="0"/>
              </a:rPr>
              <a:t>আজকের</a:t>
            </a:r>
            <a:r>
              <a:rPr lang="en-US" sz="1400" dirty="0">
                <a:ln>
                  <a:solidFill>
                    <a:schemeClr val="tx1"/>
                  </a:solidFill>
                </a:ln>
                <a:solidFill>
                  <a:schemeClr val="tx1"/>
                </a:solidFill>
                <a:latin typeface="NikoshBAN" panose="02000000000000000000" pitchFamily="2" charset="0"/>
                <a:cs typeface="NikoshBAN" panose="02000000000000000000" pitchFamily="2" charset="0"/>
              </a:rPr>
              <a:t> </a:t>
            </a:r>
            <a:r>
              <a:rPr lang="en-US" sz="1400" dirty="0" err="1">
                <a:ln>
                  <a:solidFill>
                    <a:schemeClr val="tx1"/>
                  </a:solidFill>
                </a:ln>
                <a:solidFill>
                  <a:schemeClr val="tx1"/>
                </a:solidFill>
                <a:latin typeface="NikoshBAN" panose="02000000000000000000" pitchFamily="2" charset="0"/>
                <a:cs typeface="NikoshBAN" panose="02000000000000000000" pitchFamily="2" charset="0"/>
              </a:rPr>
              <a:t>পাঠ</a:t>
            </a:r>
            <a:endParaRPr lang="en-US" sz="14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109759" y="4050696"/>
            <a:ext cx="11082241" cy="3631763"/>
          </a:xfrm>
          <a:prstGeom prst="rect">
            <a:avLst/>
          </a:prstGeom>
          <a:noFill/>
        </p:spPr>
        <p:txBody>
          <a:bodyPr wrap="square" rtlCol="0">
            <a:spAutoFit/>
          </a:bodyPr>
          <a:lstStyle/>
          <a:p>
            <a:r>
              <a:rPr lang="en-US" sz="115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উন্নত</a:t>
            </a:r>
            <a:r>
              <a:rPr lang="en-US" sz="115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115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জাতের</a:t>
            </a:r>
            <a:r>
              <a:rPr lang="en-US" sz="115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115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ধান</a:t>
            </a:r>
            <a:r>
              <a:rPr lang="en-US" sz="115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115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চাষ</a:t>
            </a:r>
            <a:endParaRPr lang="en-US" sz="11500" dirty="0" smtClean="0">
              <a:effectLst>
                <a:glow rad="228600">
                  <a:schemeClr val="accent2">
                    <a:satMod val="175000"/>
                    <a:alpha val="40000"/>
                  </a:schemeClr>
                </a:glow>
              </a:effectLst>
              <a:latin typeface="NikoshBAN" panose="02000000000000000000" pitchFamily="2" charset="0"/>
              <a:cs typeface="NikoshBAN" panose="02000000000000000000" pitchFamily="2" charset="0"/>
            </a:endParaRPr>
          </a:p>
          <a:p>
            <a:r>
              <a:rPr lang="en-US" sz="115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endParaRPr lang="en-US" sz="115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7271657"/>
      </p:ext>
    </p:extLst>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62200" y="3048001"/>
            <a:ext cx="7848600"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A8CEE70-202C-4E70-8DA1-8ED96E61657A}"/>
              </a:ext>
            </a:extLst>
          </p:cNvPr>
          <p:cNvSpPr txBox="1"/>
          <p:nvPr/>
        </p:nvSpPr>
        <p:spPr>
          <a:xfrm>
            <a:off x="109083" y="228991"/>
            <a:ext cx="11835395" cy="1654630"/>
          </a:xfrm>
          <a:prstGeom prst="rect">
            <a:avLst/>
          </a:prstGeom>
          <a:pattFill prst="wdUpDiag">
            <a:fgClr>
              <a:srgbClr val="00B050"/>
            </a:fgClr>
            <a:bgClr>
              <a:srgbClr val="00B050"/>
            </a:bgClr>
          </a:pattFill>
          <a:ln>
            <a:noFill/>
          </a:ln>
        </p:spPr>
        <p:style>
          <a:lnRef idx="0">
            <a:scrgbClr r="0" g="0" b="0"/>
          </a:lnRef>
          <a:fillRef idx="0">
            <a:scrgbClr r="0" g="0" b="0"/>
          </a:fillRef>
          <a:effectRef idx="0">
            <a:scrgbClr r="0" g="0" b="0"/>
          </a:effectRef>
          <a:fontRef idx="minor">
            <a:schemeClr val="dk1"/>
          </a:fontRef>
        </p:style>
        <p:txBody>
          <a:bodyPr wrap="square" rtlCol="0">
            <a:prstTxWarp prst="textTriangle">
              <a:avLst/>
            </a:prstTxWarp>
            <a:spAutoFit/>
          </a:bodyPr>
          <a:lstStyle/>
          <a:p>
            <a:r>
              <a:rPr lang="en-US" sz="3300" dirty="0">
                <a:ln w="0"/>
                <a:effectLst>
                  <a:glow rad="2286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300" dirty="0">
                <a:ln w="0"/>
                <a:effectLst>
                  <a:glow rad="2286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p>
        </p:txBody>
      </p:sp>
      <p:sp>
        <p:nvSpPr>
          <p:cNvPr id="7" name="Content Placeholder 2"/>
          <p:cNvSpPr>
            <a:spLocks noGrp="1"/>
          </p:cNvSpPr>
          <p:nvPr>
            <p:ph idx="1"/>
          </p:nvPr>
        </p:nvSpPr>
        <p:spPr>
          <a:xfrm>
            <a:off x="282361" y="2448394"/>
            <a:ext cx="11662117" cy="3465341"/>
          </a:xfrm>
        </p:spPr>
        <p:txBody>
          <a:bodyPr>
            <a:noAutofit/>
          </a:bodyPr>
          <a:lstStyle/>
          <a:p>
            <a:pPr>
              <a:buFont typeface="Wingdings" panose="05000000000000000000" pitchFamily="2" charset="2"/>
              <a:buChar char="Ø"/>
            </a:pP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চাষের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বৈশিষ্ট</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উফসী</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জাতের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গুনাগুন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জাতের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বীজতলা</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ধাপ</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buFont typeface="Wingdings" panose="05000000000000000000" pitchFamily="2" charset="2"/>
              <a:buChar char="Ø"/>
            </a:pP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আগাছা</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দমন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প্রয়োগ</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দমন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সম্পর্কে</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90238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800" decel="100000"/>
                                        <p:tgtEl>
                                          <p:spTgt spid="7">
                                            <p:txEl>
                                              <p:pRg st="0" end="0"/>
                                            </p:txEl>
                                          </p:spTgt>
                                        </p:tgtEl>
                                      </p:cBhvr>
                                    </p:animEffect>
                                    <p:anim calcmode="lin" valueType="num">
                                      <p:cBhvr>
                                        <p:cTn id="1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800" decel="100000"/>
                                        <p:tgtEl>
                                          <p:spTgt spid="7">
                                            <p:txEl>
                                              <p:pRg st="1" end="1"/>
                                            </p:txEl>
                                          </p:spTgt>
                                        </p:tgtEl>
                                      </p:cBhvr>
                                    </p:animEffect>
                                    <p:anim calcmode="lin" valueType="num">
                                      <p:cBhvr>
                                        <p:cTn id="28"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800" decel="100000"/>
                                        <p:tgtEl>
                                          <p:spTgt spid="7">
                                            <p:txEl>
                                              <p:pRg st="2" end="2"/>
                                            </p:txEl>
                                          </p:spTgt>
                                        </p:tgtEl>
                                      </p:cBhvr>
                                    </p:animEffect>
                                    <p:anim calcmode="lin" valueType="num">
                                      <p:cBhvr>
                                        <p:cTn id="3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800" decel="100000"/>
                                        <p:tgtEl>
                                          <p:spTgt spid="7">
                                            <p:txEl>
                                              <p:pRg st="3" end="3"/>
                                            </p:txEl>
                                          </p:spTgt>
                                        </p:tgtEl>
                                      </p:cBhvr>
                                    </p:animEffect>
                                    <p:anim calcmode="lin" valueType="num">
                                      <p:cBhvr>
                                        <p:cTn id="48" dur="800" decel="100000" fill="hold"/>
                                        <p:tgtEl>
                                          <p:spTgt spid="7">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7">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7">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800" decel="100000"/>
                                        <p:tgtEl>
                                          <p:spTgt spid="7">
                                            <p:txEl>
                                              <p:pRg st="4" end="4"/>
                                            </p:txEl>
                                          </p:spTgt>
                                        </p:tgtEl>
                                      </p:cBhvr>
                                    </p:animEffect>
                                    <p:anim calcmode="lin" valueType="num">
                                      <p:cBhvr>
                                        <p:cTn id="58" dur="800" decel="100000" fill="hold"/>
                                        <p:tgtEl>
                                          <p:spTgt spid="7">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7">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7">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957" y="315120"/>
            <a:ext cx="7540283" cy="906463"/>
          </a:xfr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oAutofit/>
          </a:bodyPr>
          <a:lstStyle/>
          <a:p>
            <a:r>
              <a:rPr lang="en-US" sz="7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মৌসুমী</a:t>
            </a:r>
            <a:r>
              <a:rPr lang="en-US"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7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a:t>
            </a:r>
            <a:r>
              <a:rPr lang="en-US"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7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ভিত্তি</a:t>
            </a:r>
            <a:r>
              <a:rPr lang="en-US"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7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7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Date Placeholder 18"/>
          <p:cNvSpPr>
            <a:spLocks noGrp="1"/>
          </p:cNvSpPr>
          <p:nvPr>
            <p:ph type="dt" sz="half" idx="10"/>
          </p:nvPr>
        </p:nvSpPr>
        <p:spPr>
          <a:xfrm>
            <a:off x="791766" y="6478587"/>
            <a:ext cx="2743200" cy="365125"/>
          </a:xfrm>
        </p:spPr>
        <p:style>
          <a:lnRef idx="1">
            <a:schemeClr val="accent4"/>
          </a:lnRef>
          <a:fillRef idx="2">
            <a:schemeClr val="accent4"/>
          </a:fillRef>
          <a:effectRef idx="1">
            <a:schemeClr val="accent4"/>
          </a:effectRef>
          <a:fontRef idx="minor">
            <a:schemeClr val="dk1"/>
          </a:fontRef>
        </p:style>
        <p:txBody>
          <a:bodyPr/>
          <a:lstStyle/>
          <a:p>
            <a:fld id="{7A4FF1B1-9994-428A-AB36-A33F579FA504}" type="datetime1">
              <a:rPr lang="en-US" sz="2800" smtClean="0">
                <a:solidFill>
                  <a:schemeClr val="tx1"/>
                </a:solidFill>
                <a:latin typeface="NikoshBAN" panose="02000000000000000000" pitchFamily="2" charset="0"/>
                <a:cs typeface="NikoshBAN" panose="02000000000000000000" pitchFamily="2" charset="0"/>
              </a:rPr>
              <a:pPr/>
              <a:t>4/24/2020</a:t>
            </a:fld>
            <a:endParaRPr lang="en-US" dirty="0">
              <a:solidFill>
                <a:schemeClr val="tx1"/>
              </a:solidFill>
              <a:latin typeface="NikoshBAN" panose="02000000000000000000" pitchFamily="2" charset="0"/>
              <a:cs typeface="NikoshBAN" panose="02000000000000000000" pitchFamily="2" charset="0"/>
            </a:endParaRPr>
          </a:p>
        </p:txBody>
      </p:sp>
      <p:sp>
        <p:nvSpPr>
          <p:cNvPr id="20" name="Footer Placeholder 19"/>
          <p:cNvSpPr>
            <a:spLocks noGrp="1"/>
          </p:cNvSpPr>
          <p:nvPr>
            <p:ph type="ftr" sz="quarter" idx="11"/>
          </p:nvPr>
        </p:nvSpPr>
        <p:spPr>
          <a:xfrm>
            <a:off x="4131468" y="6502400"/>
            <a:ext cx="4114800" cy="365125"/>
          </a:xfrm>
        </p:spPr>
        <p:style>
          <a:lnRef idx="1">
            <a:schemeClr val="accent4"/>
          </a:lnRef>
          <a:fillRef idx="2">
            <a:schemeClr val="accent4"/>
          </a:fillRef>
          <a:effectRef idx="1">
            <a:schemeClr val="accent4"/>
          </a:effectRef>
          <a:fontRef idx="minor">
            <a:schemeClr val="dk1"/>
          </a:fontRef>
        </p:style>
        <p:txBody>
          <a:bodyPr/>
          <a:lstStyle/>
          <a:p>
            <a:r>
              <a:rPr lang="as-IN" sz="2800" dirty="0" smtClean="0">
                <a:solidFill>
                  <a:schemeClr val="tx1"/>
                </a:solidFill>
                <a:latin typeface="NikoshBAN" panose="02000000000000000000" pitchFamily="2" charset="0"/>
                <a:cs typeface="NikoshBAN" panose="02000000000000000000" pitchFamily="2" charset="0"/>
              </a:rPr>
              <a:t>ধান চাষের কনটেন্ট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Slide Number Placeholder 20"/>
          <p:cNvSpPr>
            <a:spLocks noGrp="1"/>
          </p:cNvSpPr>
          <p:nvPr>
            <p:ph type="sldNum" sz="quarter" idx="12"/>
          </p:nvPr>
        </p:nvSpPr>
        <p:spPr>
          <a:xfrm>
            <a:off x="8610600" y="6502400"/>
            <a:ext cx="2743200" cy="365125"/>
          </a:xfrm>
        </p:spPr>
        <p:style>
          <a:lnRef idx="1">
            <a:schemeClr val="accent4"/>
          </a:lnRef>
          <a:fillRef idx="2">
            <a:schemeClr val="accent4"/>
          </a:fillRef>
          <a:effectRef idx="1">
            <a:schemeClr val="accent4"/>
          </a:effectRef>
          <a:fontRef idx="minor">
            <a:schemeClr val="dk1"/>
          </a:fontRef>
        </p:style>
        <p:txBody>
          <a:bodyPr/>
          <a:lstStyle/>
          <a:p>
            <a:fld id="{D811F357-951F-4760-9540-520353DBDA32}" type="slidenum">
              <a:rPr lang="en-US" sz="2800" smtClean="0">
                <a:solidFill>
                  <a:schemeClr val="tx1"/>
                </a:solidFill>
                <a:latin typeface="NikoshBAN" panose="02000000000000000000" pitchFamily="2" charset="0"/>
                <a:cs typeface="NikoshBAN" panose="02000000000000000000" pitchFamily="2" charset="0"/>
              </a:rPr>
              <a:pPr/>
              <a:t>6</a:t>
            </a:fld>
            <a:endParaRPr lang="en-US" sz="2800" dirty="0">
              <a:solidFill>
                <a:schemeClr val="tx1"/>
              </a:solidFill>
              <a:latin typeface="NikoshBAN" panose="02000000000000000000" pitchFamily="2" charset="0"/>
              <a:cs typeface="NikoshBAN" panose="02000000000000000000" pitchFamily="2" charset="0"/>
            </a:endParaRPr>
          </a:p>
        </p:txBody>
      </p:sp>
      <p:sp>
        <p:nvSpPr>
          <p:cNvPr id="7" name="Flowchart: Terminator 6"/>
          <p:cNvSpPr/>
          <p:nvPr/>
        </p:nvSpPr>
        <p:spPr>
          <a:xfrm>
            <a:off x="600075" y="2543175"/>
            <a:ext cx="3336131" cy="942976"/>
          </a:xfrm>
          <a:prstGeom prst="flowChartTerminato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আউশ</a:t>
            </a:r>
            <a:endParaRPr lang="en-US" sz="6600" b="1" dirty="0">
              <a:solidFill>
                <a:schemeClr val="tx1"/>
              </a:solidFill>
              <a:latin typeface="NikoshBAN" panose="02000000000000000000" pitchFamily="2" charset="0"/>
              <a:cs typeface="NikoshBAN" panose="02000000000000000000" pitchFamily="2" charset="0"/>
            </a:endParaRPr>
          </a:p>
        </p:txBody>
      </p:sp>
      <p:sp>
        <p:nvSpPr>
          <p:cNvPr id="8" name="Flowchart: Terminator 7"/>
          <p:cNvSpPr/>
          <p:nvPr/>
        </p:nvSpPr>
        <p:spPr>
          <a:xfrm>
            <a:off x="4439840" y="2643183"/>
            <a:ext cx="3429000" cy="842967"/>
          </a:xfrm>
          <a:prstGeom prst="flowChartTerminato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আমন</a:t>
            </a:r>
            <a:endParaRPr lang="en-US" sz="6600" b="1" dirty="0">
              <a:solidFill>
                <a:schemeClr val="tx1"/>
              </a:solidFill>
              <a:latin typeface="NikoshBAN" panose="02000000000000000000" pitchFamily="2" charset="0"/>
              <a:cs typeface="NikoshBAN" panose="02000000000000000000" pitchFamily="2" charset="0"/>
            </a:endParaRPr>
          </a:p>
        </p:txBody>
      </p:sp>
      <p:sp>
        <p:nvSpPr>
          <p:cNvPr id="9" name="Flowchart: Terminator 8"/>
          <p:cNvSpPr/>
          <p:nvPr/>
        </p:nvSpPr>
        <p:spPr>
          <a:xfrm>
            <a:off x="8372475" y="2543173"/>
            <a:ext cx="3657599" cy="942977"/>
          </a:xfrm>
          <a:prstGeom prst="flowChartTerminato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বোরো</a:t>
            </a:r>
            <a:endParaRPr lang="en-US" sz="6600" b="1" dirty="0">
              <a:solidFill>
                <a:schemeClr val="tx1"/>
              </a:solidFill>
              <a:latin typeface="NikoshBAN" panose="02000000000000000000" pitchFamily="2" charset="0"/>
              <a:cs typeface="NikoshBAN" panose="02000000000000000000" pitchFamily="2" charset="0"/>
            </a:endParaRPr>
          </a:p>
        </p:txBody>
      </p:sp>
      <p:sp>
        <p:nvSpPr>
          <p:cNvPr id="11" name="Down Arrow 10"/>
          <p:cNvSpPr/>
          <p:nvPr/>
        </p:nvSpPr>
        <p:spPr>
          <a:xfrm>
            <a:off x="5972175" y="1132679"/>
            <a:ext cx="685800" cy="1510504"/>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268140" y="1585913"/>
            <a:ext cx="8161735" cy="32861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13" name="Down Arrow 12"/>
          <p:cNvSpPr/>
          <p:nvPr/>
        </p:nvSpPr>
        <p:spPr>
          <a:xfrm>
            <a:off x="1714500" y="1585913"/>
            <a:ext cx="753665" cy="95726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14" name="Down Arrow 13"/>
          <p:cNvSpPr/>
          <p:nvPr/>
        </p:nvSpPr>
        <p:spPr>
          <a:xfrm>
            <a:off x="10215562" y="1585911"/>
            <a:ext cx="714375" cy="95726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194407" y="3777086"/>
            <a:ext cx="3835667" cy="2976562"/>
          </a:xfrm>
          <a:prstGeom prst="rect">
            <a:avLst/>
          </a:prstGeom>
          <a:ln/>
        </p:spPr>
        <p:style>
          <a:lnRef idx="1">
            <a:schemeClr val="accent4"/>
          </a:lnRef>
          <a:fillRef idx="2">
            <a:schemeClr val="accent4"/>
          </a:fillRef>
          <a:effectRef idx="1">
            <a:schemeClr val="accent4"/>
          </a:effectRef>
          <a:fontRef idx="minor">
            <a:schemeClr val="dk1"/>
          </a:fontRef>
        </p:style>
      </p:pic>
      <p:pic>
        <p:nvPicPr>
          <p:cNvPr id="17" name="Picture 16"/>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370583" y="3643532"/>
            <a:ext cx="3743325" cy="3110116"/>
          </a:xfrm>
          <a:prstGeom prst="rect">
            <a:avLst/>
          </a:prstGeom>
          <a:ln/>
        </p:spPr>
        <p:style>
          <a:lnRef idx="1">
            <a:schemeClr val="accent4"/>
          </a:lnRef>
          <a:fillRef idx="2">
            <a:schemeClr val="accent4"/>
          </a:fillRef>
          <a:effectRef idx="1">
            <a:schemeClr val="accent4"/>
          </a:effectRef>
          <a:fontRef idx="minor">
            <a:schemeClr val="dk1"/>
          </a:fontRef>
        </p:style>
      </p:pic>
      <p:pic>
        <p:nvPicPr>
          <p:cNvPr id="18" name="Picture 17"/>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9597" y="3643532"/>
            <a:ext cx="4010488" cy="3041430"/>
          </a:xfrm>
          <a:prstGeom prst="rect">
            <a:avLst/>
          </a:prstGeom>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111923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anim calcmode="lin" valueType="num">
                                      <p:cBhvr>
                                        <p:cTn id="41" dur="2000" fill="hold"/>
                                        <p:tgtEl>
                                          <p:spTgt spid="16"/>
                                        </p:tgtEl>
                                        <p:attrNameLst>
                                          <p:attrName>style.rotation</p:attrName>
                                        </p:attrNameLst>
                                      </p:cBhvr>
                                      <p:tavLst>
                                        <p:tav tm="0">
                                          <p:val>
                                            <p:fltVal val="720"/>
                                          </p:val>
                                        </p:tav>
                                        <p:tav tm="100000">
                                          <p:val>
                                            <p:fltVal val="0"/>
                                          </p:val>
                                        </p:tav>
                                      </p:tavLst>
                                    </p:anim>
                                    <p:anim calcmode="lin" valueType="num">
                                      <p:cBhvr>
                                        <p:cTn id="42" dur="2000" fill="hold"/>
                                        <p:tgtEl>
                                          <p:spTgt spid="16"/>
                                        </p:tgtEl>
                                        <p:attrNameLst>
                                          <p:attrName>ppt_h</p:attrName>
                                        </p:attrNameLst>
                                      </p:cBhvr>
                                      <p:tavLst>
                                        <p:tav tm="0">
                                          <p:val>
                                            <p:fltVal val="0"/>
                                          </p:val>
                                        </p:tav>
                                        <p:tav tm="100000">
                                          <p:val>
                                            <p:strVal val="#ppt_h"/>
                                          </p:val>
                                        </p:tav>
                                      </p:tavLst>
                                    </p:anim>
                                    <p:anim calcmode="lin" valueType="num">
                                      <p:cBhvr>
                                        <p:cTn id="43"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 calcmode="lin" valueType="num">
                                      <p:cBhvr>
                                        <p:cTn id="48"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51" dur="500"/>
                                        <p:tgtEl>
                                          <p:spTgt spid="19">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par>
                                <p:cTn id="58" presetID="56" presetClass="entr" presetSubtype="0" fill="hold" nodeType="withEffect">
                                  <p:stCondLst>
                                    <p:cond delay="0"/>
                                  </p:stCondLst>
                                  <p:iterate type="lt">
                                    <p:tmPct val="10000"/>
                                  </p:iterate>
                                  <p:childTnLst>
                                    <p:set>
                                      <p:cBhvr>
                                        <p:cTn id="59" dur="1" fill="hold">
                                          <p:stCondLst>
                                            <p:cond delay="0"/>
                                          </p:stCondLst>
                                        </p:cTn>
                                        <p:tgtEl>
                                          <p:spTgt spid="21">
                                            <p:txEl>
                                              <p:pRg st="0" end="0"/>
                                            </p:txEl>
                                          </p:spTgt>
                                        </p:tgtEl>
                                        <p:attrNameLst>
                                          <p:attrName>style.visibility</p:attrName>
                                        </p:attrNameLst>
                                      </p:cBhvr>
                                      <p:to>
                                        <p:strVal val="visible"/>
                                      </p:to>
                                    </p:set>
                                    <p:anim by="(-#ppt_w*2)" calcmode="lin" valueType="num">
                                      <p:cBhvr rctx="PPT">
                                        <p:cTn id="60" dur="500" autoRev="1" fill="hold">
                                          <p:stCondLst>
                                            <p:cond delay="0"/>
                                          </p:stCondLst>
                                        </p:cTn>
                                        <p:tgtEl>
                                          <p:spTgt spid="21">
                                            <p:txEl>
                                              <p:pRg st="0" end="0"/>
                                            </p:txEl>
                                          </p:spTgt>
                                        </p:tgtEl>
                                        <p:attrNameLst>
                                          <p:attrName>ppt_w</p:attrName>
                                        </p:attrNameLst>
                                      </p:cBhvr>
                                    </p:anim>
                                    <p:anim by="(#ppt_w*0.50)" calcmode="lin" valueType="num">
                                      <p:cBhvr>
                                        <p:cTn id="61" dur="500" decel="50000" autoRev="1" fill="hold">
                                          <p:stCondLst>
                                            <p:cond delay="0"/>
                                          </p:stCondLst>
                                        </p:cTn>
                                        <p:tgtEl>
                                          <p:spTgt spid="21">
                                            <p:txEl>
                                              <p:pRg st="0" end="0"/>
                                            </p:txEl>
                                          </p:spTgt>
                                        </p:tgtEl>
                                        <p:attrNameLst>
                                          <p:attrName>ppt_x</p:attrName>
                                        </p:attrNameLst>
                                      </p:cBhvr>
                                    </p:anim>
                                    <p:anim from="(-#ppt_h/2)" to="(#ppt_y)" calcmode="lin" valueType="num">
                                      <p:cBhvr>
                                        <p:cTn id="62" dur="1000" fill="hold">
                                          <p:stCondLst>
                                            <p:cond delay="0"/>
                                          </p:stCondLst>
                                        </p:cTn>
                                        <p:tgtEl>
                                          <p:spTgt spid="21">
                                            <p:txEl>
                                              <p:pRg st="0" end="0"/>
                                            </p:txEl>
                                          </p:spTgt>
                                        </p:tgtEl>
                                        <p:attrNameLst>
                                          <p:attrName>ppt_y</p:attrName>
                                        </p:attrNameLst>
                                      </p:cBhvr>
                                    </p:anim>
                                    <p:animRot by="21600000">
                                      <p:cBhvr>
                                        <p:cTn id="63" dur="1000" fill="hold">
                                          <p:stCondLst>
                                            <p:cond delay="0"/>
                                          </p:stCondLst>
                                        </p:cTn>
                                        <p:tgtEl>
                                          <p:spTgt spid="2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802" y="325294"/>
            <a:ext cx="6625590" cy="872197"/>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US" sz="6000" b="1" dirty="0" err="1" smtClean="0">
                <a:solidFill>
                  <a:schemeClr val="tx1"/>
                </a:solidFill>
                <a:latin typeface="NikoshBAN" panose="02000000000000000000" pitchFamily="2" charset="0"/>
                <a:cs typeface="NikoshBAN" panose="02000000000000000000" pitchFamily="2" charset="0"/>
              </a:rPr>
              <a:t>নিচের</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চিএটি</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লক্ষ্য</a:t>
            </a:r>
            <a:r>
              <a:rPr lang="en-US" sz="6000" b="1" dirty="0">
                <a:solidFill>
                  <a:schemeClr val="tx1"/>
                </a:solidFill>
                <a:latin typeface="NikoshBAN" panose="02000000000000000000" pitchFamily="2" charset="0"/>
                <a:cs typeface="NikoshBAN" panose="02000000000000000000" pitchFamily="2" charset="0"/>
              </a:rPr>
              <a:t> </a:t>
            </a:r>
            <a:r>
              <a:rPr lang="en-US" sz="6000" b="1" dirty="0" err="1">
                <a:solidFill>
                  <a:schemeClr val="tx1"/>
                </a:solidFill>
                <a:latin typeface="NikoshBAN" panose="02000000000000000000" pitchFamily="2" charset="0"/>
                <a:cs typeface="NikoshBAN" panose="02000000000000000000" pitchFamily="2" charset="0"/>
              </a:rPr>
              <a:t>করি</a:t>
            </a:r>
            <a:endParaRPr lang="en-US" sz="6000" b="1" dirty="0">
              <a:solidFill>
                <a:schemeClr val="tx1"/>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24357" y="1197492"/>
            <a:ext cx="5171678" cy="5217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476104" y="1398110"/>
            <a:ext cx="6096000" cy="5016758"/>
          </a:xfrm>
          <a:prstGeom prst="rect">
            <a:avLst/>
          </a:prstGeom>
        </p:spPr>
        <p:txBody>
          <a:bodyPr>
            <a:spAutoFit/>
          </a:bodyPr>
          <a:lstStyle/>
          <a:p>
            <a:r>
              <a:rPr lang="as-IN" sz="4000" b="1" dirty="0">
                <a:latin typeface="NikoshBAN" panose="02000000000000000000" pitchFamily="2" charset="0"/>
                <a:cs typeface="NikoshBAN" panose="02000000000000000000" pitchFamily="2" charset="0"/>
              </a:rPr>
              <a:t>. চারা উঠানোর সময় বা বহন করার সময় কি সতর্কতা মানতে হবে ? </a:t>
            </a:r>
          </a:p>
          <a:p>
            <a:r>
              <a:rPr lang="as-IN" sz="4000" b="1" dirty="0">
                <a:latin typeface="NikoshBAN" panose="02000000000000000000" pitchFamily="2" charset="0"/>
                <a:cs typeface="NikoshBAN" panose="02000000000000000000" pitchFamily="2" charset="0"/>
              </a:rPr>
              <a:t>• বীজতলায় বেশি করে পানি দিয়ে বেডের মাটি নরম করে নিতে হবে যাতে চারা উঠানোর সময় শিকড় বা কান্ড মুচড়ে বা ভেঙে না যায়। বস্তাবন্দী করে ধানের চারা কোনক্রমেই বহন করা উচিত নয়। </a:t>
            </a:r>
          </a:p>
        </p:txBody>
      </p:sp>
    </p:spTree>
    <p:extLst>
      <p:ext uri="{BB962C8B-B14F-4D97-AF65-F5344CB8AC3E}">
        <p14:creationId xmlns:p14="http://schemas.microsoft.com/office/powerpoint/2010/main" val="754278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4357" y="1197492"/>
            <a:ext cx="5171678" cy="5217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D811F357-951F-4760-9540-520353DBDA32}" type="slidenum">
              <a:rPr lang="en-US" smtClean="0"/>
              <a:pPr/>
              <a:t>8</a:t>
            </a:fld>
            <a:endParaRPr lang="en-US"/>
          </a:p>
        </p:txBody>
      </p:sp>
      <p:sp>
        <p:nvSpPr>
          <p:cNvPr id="8" name="TextBox 7"/>
          <p:cNvSpPr txBox="1"/>
          <p:nvPr/>
        </p:nvSpPr>
        <p:spPr>
          <a:xfrm>
            <a:off x="1139483" y="281354"/>
            <a:ext cx="10733648" cy="1107996"/>
          </a:xfrm>
          <a:prstGeom prst="rect">
            <a:avLst/>
          </a:prstGeom>
          <a:noFill/>
        </p:spPr>
        <p:txBody>
          <a:bodyPr wrap="square" rtlCol="0">
            <a:spAutoFit/>
          </a:bodyPr>
          <a:lstStyle/>
          <a:p>
            <a:r>
              <a:rPr lang="en-US" sz="6600" dirty="0" err="1" smtClean="0">
                <a:latin typeface="NikoshBAN" panose="02000000000000000000" pitchFamily="2" charset="0"/>
                <a:cs typeface="NikoshBAN" panose="02000000000000000000" pitchFamily="2" charset="0"/>
              </a:rPr>
              <a:t>উন্নত</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জাতের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ধান</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চাষের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খন্ড</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চিত্র</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9" name="Rectangle 8"/>
          <p:cNvSpPr/>
          <p:nvPr/>
        </p:nvSpPr>
        <p:spPr>
          <a:xfrm>
            <a:off x="471268" y="1389632"/>
            <a:ext cx="5760720" cy="5016758"/>
          </a:xfrm>
          <a:prstGeom prst="rect">
            <a:avLst/>
          </a:prstGeom>
        </p:spPr>
        <p:txBody>
          <a:bodyPr wrap="square">
            <a:spAutoFit/>
          </a:bodyPr>
          <a:lstStyle/>
          <a:p>
            <a:pPr algn="just"/>
            <a:r>
              <a:rPr lang="as-IN" sz="3200" b="1" dirty="0">
                <a:latin typeface="NikoshBAN" panose="02000000000000000000" pitchFamily="2" charset="0"/>
                <a:cs typeface="NikoshBAN" panose="02000000000000000000" pitchFamily="2" charset="0"/>
              </a:rPr>
              <a:t>আউশে ২০-২৫ দিনের, রোপা আমনে ২৫-৩০ দিনের এবং বোরোতে ৩৫-৪৫ দিনের চারা রোপন করা উচিত। এক হেক্টর জমিতে ৮-১০ কেজি বীজের চারা লাগে। প্রতি গুছিতে ১টি সতেজ চারা রোপন করাই যথেষ্ট। তবে চারার বয়স একটু বেশি হলে প্রতি গুছিতে ২-৩টি চারা রোপন করা যেতে পারে। সারিতে চারা রোপন করার সময় সারি থেকে সারির দূরত্ব হবে ২০-২৫ সেঃমিঃ এবং প্রতি গুছির দূরত্ব ১৫-২০ সেঃমিঃ হওয়াই উত্তম। </a:t>
            </a:r>
          </a:p>
        </p:txBody>
      </p:sp>
    </p:spTree>
    <p:extLst>
      <p:ext uri="{BB962C8B-B14F-4D97-AF65-F5344CB8AC3E}">
        <p14:creationId xmlns:p14="http://schemas.microsoft.com/office/powerpoint/2010/main" val="35430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269824"/>
            <a:ext cx="11782269" cy="2113612"/>
          </a:xfrm>
        </p:spPr>
        <p:style>
          <a:lnRef idx="1">
            <a:schemeClr val="accent2"/>
          </a:lnRef>
          <a:fillRef idx="2">
            <a:schemeClr val="accent2"/>
          </a:fillRef>
          <a:effectRef idx="1">
            <a:schemeClr val="accent2"/>
          </a:effectRef>
          <a:fontRef idx="minor">
            <a:schemeClr val="dk1"/>
          </a:fontRef>
        </p:style>
        <p:txBody>
          <a:bodyPr>
            <a:prstTxWarp prst="textTriangleInverted">
              <a:avLst/>
            </a:prstTxWarp>
            <a:normAutofit/>
          </a:bodyPr>
          <a:lstStyle/>
          <a:p>
            <a:pPr algn="ctr"/>
            <a:r>
              <a:rPr lang="en-US" sz="6000" b="1" i="1" dirty="0" err="1" smtClean="0">
                <a:solidFill>
                  <a:schemeClr val="tx1"/>
                </a:solidFill>
                <a:latin typeface="NikoshBAN" panose="02000000000000000000" pitchFamily="2" charset="0"/>
                <a:cs typeface="NikoshBAN" panose="02000000000000000000" pitchFamily="2" charset="0"/>
              </a:rPr>
              <a:t>একক</a:t>
            </a:r>
            <a:r>
              <a:rPr lang="en-US" sz="6000" b="1" i="1" dirty="0" smtClean="0">
                <a:solidFill>
                  <a:schemeClr val="tx1"/>
                </a:solidFill>
                <a:latin typeface="NikoshBAN" panose="02000000000000000000" pitchFamily="2" charset="0"/>
                <a:cs typeface="NikoshBAN" panose="02000000000000000000" pitchFamily="2" charset="0"/>
              </a:rPr>
              <a:t> </a:t>
            </a:r>
            <a:r>
              <a:rPr lang="en-US" sz="6000" b="1" i="1" dirty="0" err="1" smtClean="0">
                <a:solidFill>
                  <a:schemeClr val="tx1"/>
                </a:solidFill>
                <a:latin typeface="NikoshBAN" panose="02000000000000000000" pitchFamily="2" charset="0"/>
                <a:cs typeface="NikoshBAN" panose="02000000000000000000" pitchFamily="2" charset="0"/>
              </a:rPr>
              <a:t>কাজ</a:t>
            </a:r>
            <a:endParaRPr lang="en-US" sz="6000" b="1" i="1"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47337" y="2383436"/>
            <a:ext cx="11677338" cy="3957403"/>
          </a:xfrm>
        </p:spPr>
        <p:style>
          <a:lnRef idx="1">
            <a:schemeClr val="accent5"/>
          </a:lnRef>
          <a:fillRef idx="2">
            <a:schemeClr val="accent5"/>
          </a:fillRef>
          <a:effectRef idx="1">
            <a:schemeClr val="accent5"/>
          </a:effectRef>
          <a:fontRef idx="minor">
            <a:schemeClr val="dk1"/>
          </a:fontRef>
        </p:style>
        <p:txBody>
          <a:bodyPr>
            <a:noAutofit/>
          </a:bodyPr>
          <a:lstStyle/>
          <a:p>
            <a:pPr marL="45720" indent="0">
              <a:buNone/>
            </a:pPr>
            <a:endPar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 indent="0">
              <a:buNone/>
            </a:pP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45720" indent="0">
              <a:buNone/>
            </a:pP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কয়েকটি</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উফসী</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জাতের</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ধানের</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377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629</TotalTime>
  <Words>597</Words>
  <Application>Microsoft Office PowerPoint</Application>
  <PresentationFormat>Widescreen</PresentationFormat>
  <Paragraphs>89</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Corbel</vt:lpstr>
      <vt:lpstr>NikoshBAN</vt:lpstr>
      <vt:lpstr>SutonnyOMJ</vt:lpstr>
      <vt:lpstr>Vrinda</vt:lpstr>
      <vt:lpstr>Wingdings</vt:lpstr>
      <vt:lpstr>Basis</vt:lpstr>
      <vt:lpstr>PowerPoint Presentation</vt:lpstr>
      <vt:lpstr>PowerPoint Presentation</vt:lpstr>
      <vt:lpstr>চিএগুলি লক্ষ্য করি</vt:lpstr>
      <vt:lpstr>PowerPoint Presentation</vt:lpstr>
      <vt:lpstr>PowerPoint Presentation</vt:lpstr>
      <vt:lpstr>মৌসুমী উপার ভিত্তি করে </vt:lpstr>
      <vt:lpstr>নিচের চিএটি লক্ষ্য করি</vt:lpstr>
      <vt:lpstr>PowerPoint Presentation</vt:lpstr>
      <vt:lpstr>একক কাজ</vt:lpstr>
      <vt:lpstr>PowerPoint Presentation</vt:lpstr>
      <vt:lpstr>PowerPoint Presentation</vt:lpstr>
      <vt:lpstr>PowerPoint Presentation</vt:lpstr>
      <vt:lpstr>জোড়ায় কাজ</vt:lpstr>
      <vt:lpstr>মূল্যায়ন</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বিনয় পান্ডে</cp:lastModifiedBy>
  <cp:revision>87</cp:revision>
  <dcterms:created xsi:type="dcterms:W3CDTF">2016-02-15T09:48:59Z</dcterms:created>
  <dcterms:modified xsi:type="dcterms:W3CDTF">2020-04-24T08:10:41Z</dcterms:modified>
</cp:coreProperties>
</file>