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1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6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8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8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6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0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2BFE-5B4E-42D8-80D2-7CCDCD8635B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B9CE8-C201-4077-9FCC-4AB929E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6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1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0.jpg"/><Relationship Id="rId5" Type="http://schemas.openxmlformats.org/officeDocument/2006/relationships/image" Target="../media/image11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4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172200" y="304800"/>
            <a:ext cx="4543231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স্বাগতম</a:t>
            </a:r>
            <a:endParaRPr lang="en-US" sz="9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9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"/>
    </mc:Choice>
    <mc:Fallback xmlns="">
      <p:transition spd="slow" advTm="2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16477"/>
            <a:ext cx="130837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লভি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3475" y="616477"/>
            <a:ext cx="242085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লাভ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করি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" y="4724400"/>
            <a:ext cx="38100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নব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নব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সংগীতের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কুসুম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ফুটাই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071" y="2606546"/>
            <a:ext cx="320792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অমর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আলয়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3000" y="4572000"/>
            <a:ext cx="331154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রবীন্দ্রনাথের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সৃষ্টির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জগ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ৎ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বিপুল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3644" y="2298769"/>
            <a:ext cx="339090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অমর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সৃষ্টি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অর্থে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91446" y="1725598"/>
            <a:ext cx="4242954" cy="2160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25598"/>
            <a:ext cx="4419600" cy="2608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638"/>
            <a:ext cx="4419600" cy="1720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354113"/>
            <a:ext cx="2514600" cy="237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5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3">
        <p15:prstTrans prst="origami"/>
      </p:transition>
    </mc:Choice>
    <mc:Fallback xmlns="">
      <p:transition spd="slow" advTm="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3710" y="228600"/>
            <a:ext cx="47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জোড়ায়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4659" y="5715000"/>
            <a:ext cx="6236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একটি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অনুচ্ছেদে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লেখ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?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7200" y="3505200"/>
            <a:ext cx="36991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নব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নব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সঙ্গীতের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কুসুম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ফুটাই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2704" y="3703114"/>
            <a:ext cx="30014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জীবন্ত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হৃদয়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মাঝে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6927" y="3780668"/>
            <a:ext cx="2180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সূর্য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করে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14" y="1265472"/>
            <a:ext cx="3623729" cy="2324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9" y="1295400"/>
            <a:ext cx="3470555" cy="2138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1"/>
            <a:ext cx="3699158" cy="2341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9" y="1057165"/>
            <a:ext cx="3470555" cy="2448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5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892">
        <p14:vortex dir="r"/>
      </p:transition>
    </mc:Choice>
    <mc:Fallback xmlns="">
      <p:transition spd="slow" advTm="11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257800"/>
            <a:ext cx="95877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মরিতে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চাহিনা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আমি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সুন্দর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ভুবনে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মানবের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মাঝে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আমি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বাচিবার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চাই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0235" y="5029200"/>
            <a:ext cx="69532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এই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সুন্দর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পৃথিবী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ছেড়ে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আমি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মরতে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চাই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না,মানুষের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মধ্যে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বেঁচে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থাকতে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চাই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5708261" cy="480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"/>
            <a:ext cx="5791200" cy="4777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0" y="194801"/>
            <a:ext cx="5791200" cy="480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877"/>
            <a:ext cx="5943600" cy="4807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46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85">
        <p15:prstTrans prst="fracture"/>
      </p:transition>
    </mc:Choice>
    <mc:Fallback xmlns="">
      <p:transition spd="slow" advTm="5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5257800"/>
            <a:ext cx="75437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এই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সূর্যকরে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এই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পুষ্পিত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কাননে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জীবন্ত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হৃদয়ের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মাঝে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যদি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স্তান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পাই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!</a:t>
            </a:r>
            <a:endParaRPr lang="en-US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6999" y="5011579"/>
            <a:ext cx="64007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সূর্যের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আলো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,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ফুলের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বাগান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এবংমানুষের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মাঝে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বেঁচে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থাকার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আকাঙ্খা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প্রকাশ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করেছে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 </a:t>
            </a:r>
            <a:endParaRPr lang="en-US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5562599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58674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38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283">
        <p15:prstTrans prst="crush"/>
      </p:transition>
    </mc:Choice>
    <mc:Fallback xmlns="">
      <p:transition spd="slow" advTm="52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2403638" y="4267200"/>
            <a:ext cx="807236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ধরায়প্রণের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খেলা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চিরতরঙ্গীত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,         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বিরহ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মিলন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কত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হাসি-অশ্রুময়-মানবের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সুখ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দুঃখে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গাঁথিয়া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সংগীত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যদি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গো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রচিতে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পারি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অমর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আলয়</a:t>
            </a:r>
            <a:r>
              <a:rPr lang="en-US" sz="3600" b="1" dirty="0">
                <a:ln/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7149" y="6934200"/>
            <a:ext cx="57502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5867400" cy="419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1" y="171616"/>
            <a:ext cx="5638800" cy="408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0" y="152401"/>
            <a:ext cx="5867400" cy="4190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40" y="114300"/>
            <a:ext cx="5867400" cy="4267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7" y="149749"/>
            <a:ext cx="5867400" cy="419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5" y="91771"/>
            <a:ext cx="5867399" cy="42783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47800" y="4549676"/>
            <a:ext cx="81157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ধরায়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প্রনের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খেলা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চিরতরঙ্গীত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,       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বিরহ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মিলন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কত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হাসি-অশ্রুময়-মানবের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সুখে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দুঃখে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গাঁথিয়া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সংগীত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যদি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গো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রচিতে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পারি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অমর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আলয়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! 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4452730"/>
            <a:ext cx="81157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এই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পৃথিবীতে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খেলা-ধূলা,আনন্দ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,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হাসি-কান্না,সুখ-দুঃখে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মানুষের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মাঝে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সংগীতের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মধ্য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দিয়ে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,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অমর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হয়ে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বেঁচে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থাকতে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চান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 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344513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দেবতারা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অমর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09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161">
        <p15:prstTrans prst="fallOver"/>
      </p:transition>
    </mc:Choice>
    <mc:Fallback xmlns="">
      <p:transition spd="slow" advTm="12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4549519"/>
            <a:ext cx="721857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তা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যদি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না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পারি,তবে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বাঁচি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যত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কাল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তোমাদেরই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মাঝখানে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লভি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যেন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ঠাঁই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তোমরা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তুলিবে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বলে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সকাল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বিকাল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নব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নব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সংগীতে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কুসুম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ফুটাই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।</a:t>
            </a:r>
            <a:endParaRPr lang="en-US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4575" y="4282252"/>
            <a:ext cx="8153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সুখ</a:t>
            </a:r>
            <a:r>
              <a:rPr lang="en-US" sz="32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- </a:t>
            </a:r>
            <a:r>
              <a:rPr lang="en-US" sz="3200" b="1" cap="none" spc="0" dirty="0" err="1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দুঃখ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বিরহ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যদি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ঠিক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ভাবে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তাঁর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সৃষ্টিতে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ঠাঁই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পায়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তবেই</a:t>
            </a:r>
            <a:r>
              <a:rPr lang="en-US" sz="32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তিনি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অমর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হবেন।তাঁর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সেই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সৃষ্টির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মধ্য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থেকে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রূপ-রস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গন্ধ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যেন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মানুষ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অনুভব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পারে,তার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জন্য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তিনি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প্রতিনিয়তফুটিয়ে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তুলেছেন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সৃষ্টির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কুসুম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105894"/>
            <a:ext cx="5867400" cy="388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75" y="105894"/>
            <a:ext cx="6039613" cy="388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3603248"/>
            <a:ext cx="325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রবীন্দ্রনাথের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কবিতা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লিখছে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3" y="1152"/>
            <a:ext cx="4465983" cy="4176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990"/>
            <a:ext cx="5410200" cy="4057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992386"/>
      </p:ext>
    </p:extLst>
  </p:cSld>
  <p:clrMapOvr>
    <a:masterClrMapping/>
  </p:clrMapOvr>
  <p:transition spd="slow" advTm="795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5334000"/>
            <a:ext cx="73553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হাসি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মুখে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নিয়ো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ফুল,তার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পরে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হায়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ফেলে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দিয়ো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ফুল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,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যদি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ফুল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শুকায়</a:t>
            </a:r>
            <a:r>
              <a:rPr lang="en-US" sz="32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5" y="304800"/>
            <a:ext cx="57150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38" y="304800"/>
            <a:ext cx="5873161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365"/>
            <a:ext cx="5917754" cy="4348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59" y="343231"/>
            <a:ext cx="5847318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5029200"/>
            <a:ext cx="73553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তিঁনি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সবার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কাছে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হাসি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মুখে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বেঁচে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থাকতে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চান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তাঁর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রচনা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শুকনো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ফুলের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মতো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সবার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কাছে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অনাদৃত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হয়ে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পড়বে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271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17">
        <p15:prstTrans prst="pageCurlDouble"/>
      </p:transition>
    </mc:Choice>
    <mc:Fallback xmlns="">
      <p:transition spd="slow" advTm="6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76200"/>
            <a:ext cx="3911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দলীয়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9300" y="3979775"/>
            <a:ext cx="7543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মরিতে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চাহিনা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সুন্দর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ভুবনে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,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মানবের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মাঝে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বাঁচিবার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চাই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     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সূর্য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পুষ্পিত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কাননে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জীবন্ত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হৃদয়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মাঝে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যদি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স্থান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!   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কবি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বুঝাতে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চেয়েছেন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)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0"/>
            <a:ext cx="6400800" cy="3065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8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470">
        <p14:prism/>
      </p:transition>
    </mc:Choice>
    <mc:Fallback xmlns="">
      <p:transition spd="slow" advTm="74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123825"/>
            <a:ext cx="2949846" cy="92333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মূল্যায়ন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47155"/>
            <a:ext cx="81002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১/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কবি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কত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সনে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মৃত্যুবরন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করেন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?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050" y="1793141"/>
            <a:ext cx="10287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(ক)   ১৩৪৬ (খ)  ১৩৪৭  (গ)  ১৩৪৮  (ঘ)  ১৩৪৯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Oval 6"/>
          <p:cNvSpPr/>
          <p:nvPr/>
        </p:nvSpPr>
        <p:spPr>
          <a:xfrm>
            <a:off x="5133975" y="2001322"/>
            <a:ext cx="2286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228600" y="2477572"/>
            <a:ext cx="11430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২/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কবি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কেথায়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অমর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আলোয়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রচনা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চেয়েছেন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?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812" y="3668613"/>
            <a:ext cx="78110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(ক) 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স্বর্গে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         (খ) 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পৃথিবীতে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                      (গ) 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পুষ্পিত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কাননে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  (ঘ) 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মানুষের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মাঝে</a:t>
            </a:r>
            <a:endParaRPr lang="en-US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4288631"/>
            <a:ext cx="2286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" y="4811939"/>
            <a:ext cx="11811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৩/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কবি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মানব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হৃদয়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কীভাবে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ঠাঁই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পেতে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চেয়েছেন</a:t>
            </a:r>
            <a:r>
              <a:rPr lang="en-US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?</a:t>
            </a:r>
            <a:endParaRPr lang="en-US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5519825"/>
            <a:ext cx="11811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(ক)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ভালোবেসে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   (খ) 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সৃষ্টির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মাধ্যমে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(গ) 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ফুল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ফুটিয়ে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  (ঘ) 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সংগীতের</a:t>
            </a:r>
            <a:r>
              <a:rPr lang="en-US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সাহায্যে</a:t>
            </a:r>
            <a:endParaRPr lang="en-US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81700" y="5612338"/>
            <a:ext cx="2286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90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207">
        <p15:prstTrans prst="pageCurlDouble"/>
      </p:transition>
    </mc:Choice>
    <mc:Fallback xmlns="">
      <p:transition spd="slow" advTm="18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9" grpId="0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857750" cy="54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47800"/>
            <a:ext cx="4724400" cy="541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95800" y="0"/>
            <a:ext cx="4411785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2438400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253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286">
        <p15:prstTrans prst="crush"/>
      </p:transition>
    </mc:Choice>
    <mc:Fallback xmlns="">
      <p:transition spd="slow" advTm="2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2.59259E-6 L 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0" y="533400"/>
            <a:ext cx="294503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পরিচিতি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4" y="671215"/>
            <a:ext cx="2066330" cy="2066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Down Ribbon 7"/>
          <p:cNvSpPr/>
          <p:nvPr/>
        </p:nvSpPr>
        <p:spPr>
          <a:xfrm>
            <a:off x="152400" y="4047530"/>
            <a:ext cx="6362700" cy="2590800"/>
          </a:xfrm>
          <a:prstGeom prst="ribb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Ribbon 12"/>
          <p:cNvSpPr/>
          <p:nvPr/>
        </p:nvSpPr>
        <p:spPr>
          <a:xfrm>
            <a:off x="5638800" y="4047530"/>
            <a:ext cx="6362700" cy="2590800"/>
          </a:xfrm>
          <a:prstGeom prst="ribb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54860" y="4804321"/>
            <a:ext cx="335777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বীণা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মিত্র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সিনিয়র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শিক্ষিকা</a:t>
            </a:r>
            <a:endParaRPr lang="en-US" sz="32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0330" y="1832402"/>
            <a:ext cx="80440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নলিনীদাস</a:t>
            </a:r>
            <a:r>
              <a:rPr lang="en-US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মাধ্যমিক</a:t>
            </a:r>
            <a:r>
              <a:rPr lang="en-US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বালিকা</a:t>
            </a:r>
            <a:r>
              <a:rPr lang="en-US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বিদ্যালয়,ভোলা</a:t>
            </a:r>
            <a:endParaRPr lang="en-US" sz="5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3839" y="4648200"/>
            <a:ext cx="35052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শ্রেণী</a:t>
            </a:r>
            <a:r>
              <a:rPr lang="en-US" sz="28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- </a:t>
            </a:r>
            <a:r>
              <a:rPr lang="en-US" sz="2800" b="1" cap="none" spc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নবম-দশম</a:t>
            </a:r>
            <a:r>
              <a:rPr lang="en-US" sz="28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                      </a:t>
            </a:r>
            <a:r>
              <a:rPr lang="en-US" sz="28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বিষয়-বাংলা</a:t>
            </a:r>
            <a:r>
              <a:rPr lang="en-US" sz="28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১ম </a:t>
            </a:r>
            <a:r>
              <a:rPr lang="en-US" sz="28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পত্র</a:t>
            </a:r>
            <a:r>
              <a:rPr lang="en-US" sz="28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(</a:t>
            </a:r>
            <a:r>
              <a:rPr lang="en-US" sz="28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পদ্যাংশ</a:t>
            </a:r>
            <a:r>
              <a:rPr lang="en-US" sz="28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)             সময়-৫০মিনিট</a:t>
            </a:r>
            <a:endParaRPr lang="en-US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845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30">
        <p15:prstTrans prst="curtains"/>
      </p:transition>
    </mc:Choice>
    <mc:Fallback xmlns="">
      <p:transition spd="slow" advTm="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19050"/>
            <a:ext cx="311495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ছবি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দেখ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89" y="932855"/>
            <a:ext cx="5715000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9" y="932855"/>
            <a:ext cx="5562600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55"/>
            <a:ext cx="6115050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72" y="913805"/>
            <a:ext cx="6041803" cy="4944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8769" y="5857875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গাছ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লাগানোর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আস্তে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আস্তে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বড়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হয়,গাছে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ফুল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ফল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কারণ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গাছের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প্রাণ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আছে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61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633">
        <p15:prstTrans prst="pageCurlDouble"/>
      </p:transition>
    </mc:Choice>
    <mc:Fallback xmlns="">
      <p:transition spd="slow" advTm="8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Sound 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5270481" y="6248400"/>
            <a:ext cx="45719" cy="45719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381000"/>
            <a:ext cx="6397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প্রাণ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3888" y="1304330"/>
            <a:ext cx="3526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রবীন্দ্রনাথ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ঠাকুর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50661"/>
            <a:ext cx="5867400" cy="4678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50661"/>
            <a:ext cx="5486400" cy="4526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029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992">
        <p15:prstTrans prst="peelOff"/>
      </p:transition>
    </mc:Choice>
    <mc:Fallback xmlns="">
      <p:transition spd="slow" advTm="49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609600"/>
            <a:ext cx="359585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শিখন</a:t>
            </a:r>
            <a:r>
              <a:rPr lang="en-US" sz="54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ফল</a:t>
            </a:r>
            <a:r>
              <a:rPr lang="en-US" sz="54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828800"/>
            <a:ext cx="876300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১/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কবি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পরিচিতি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ব্যাখ্যা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পাবে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                                                       ২/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শুদ্ধ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উচ্চারন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কবিতা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আবৃত্তি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                                                                              ৩/  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শব্দের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অর্থ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অনুচ্ছেদ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তৈরি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                                                  ৪/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কবিতার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মূলভাব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বর্ণনা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1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866">
        <p14:prism isInverted="1"/>
      </p:transition>
    </mc:Choice>
    <mc:Fallback xmlns="">
      <p:transition spd="slow" advTm="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457200"/>
            <a:ext cx="4451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কবি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15" y="1380530"/>
            <a:ext cx="3733800" cy="3724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Hexagon 2"/>
          <p:cNvSpPr/>
          <p:nvPr/>
        </p:nvSpPr>
        <p:spPr>
          <a:xfrm>
            <a:off x="743575" y="918865"/>
            <a:ext cx="3581400" cy="27432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743020" y="3796352"/>
            <a:ext cx="3581400" cy="27432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8020815" y="3914775"/>
            <a:ext cx="3581400" cy="27432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8040005" y="1044095"/>
            <a:ext cx="3581400" cy="27432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6795" y="5306704"/>
            <a:ext cx="3526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রবীন্দ্রনাথ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ঠাকুর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0555" y="1409700"/>
            <a:ext cx="2991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১/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কবি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রবীন্দ্রনাথ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ঠাকুর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কত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সনে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জন্ম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গ্রহন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করেন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47285" y="1238815"/>
            <a:ext cx="3769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২৫শে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বৈশাখ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১২৬৮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সনে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কলকাতায়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জোঁড়াসাকোয়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ঠাকুর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পরিবারে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জন্ম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গ্রহন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করেন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।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3093" y="4496692"/>
            <a:ext cx="304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২/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তিনি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কত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সালে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নোবেল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পুরস্কার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পান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?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395" y="4197459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১৯১৩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সালে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গীতাঞ্জলী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কাব্যের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জন্য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এশীয়দের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মধ্যে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প্রথম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সাহিত্যে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নোবেল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পুরস্কার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পান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4030" y="1551166"/>
            <a:ext cx="2890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কাব্য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ছোটগল্প,উপন্যাস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নাটক,প্রবন্ধ,গান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ইত্যাদি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।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2303" y="1723197"/>
            <a:ext cx="304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৩/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কোন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কোন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বিষয়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তাঁর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অবদান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রয়েছে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?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0815" y="4623026"/>
            <a:ext cx="3713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২২শে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শ্রবন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১৩৩৮সনে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কলকাতায়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শেষ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নিঃশ্বাস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ত্যাগ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করেন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1235" y="4712135"/>
            <a:ext cx="304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৪/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কত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সনে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তিঁনি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মৃত্যুবরন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করেন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4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064">
        <p14:doors dir="vert"/>
      </p:transition>
    </mc:Choice>
    <mc:Fallback xmlns="">
      <p:transition spd="slow" advTm="130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228600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একক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267200"/>
            <a:ext cx="1013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১/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কবি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রবীন্দ্র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নাথ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ঠাকুর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কত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সনে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কেথায়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জন্ম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গ্রহন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করেন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638800"/>
            <a:ext cx="9448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২/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কেন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বিষয়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তাঁর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অবদান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রয়েছে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50" y="1137166"/>
            <a:ext cx="4724400" cy="2943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2521575" cy="2751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3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755">
        <p15:prstTrans prst="airplane"/>
      </p:transition>
    </mc:Choice>
    <mc:Fallback xmlns="">
      <p:transition spd="slow" advTm="6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533400" y="47626"/>
            <a:ext cx="3550919" cy="2133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4960" y="304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আদর্শ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endParaRPr lang="en-US" sz="4000" dirty="0"/>
          </a:p>
        </p:txBody>
      </p:sp>
      <p:sp>
        <p:nvSpPr>
          <p:cNvPr id="6" name="Down Arrow 5"/>
          <p:cNvSpPr/>
          <p:nvPr/>
        </p:nvSpPr>
        <p:spPr>
          <a:xfrm>
            <a:off x="7696200" y="152401"/>
            <a:ext cx="3550919" cy="2133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15400" y="381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সরব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5707378" cy="464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2"/>
            <a:ext cx="5562600" cy="4571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56" y="609600"/>
            <a:ext cx="390525" cy="624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97" y="609600"/>
            <a:ext cx="390525" cy="624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5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914">
        <p14:gallery dir="l"/>
      </p:transition>
    </mc:Choice>
    <mc:Fallback xmlns="">
      <p:transition spd="slow" advTm="69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295400"/>
            <a:ext cx="2385589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সূর্য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করে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152400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শব্দার্থ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8583" y="1524000"/>
            <a:ext cx="360868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সূর্যের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কিরনে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48" y="990600"/>
            <a:ext cx="3918551" cy="20217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719" y="3200400"/>
            <a:ext cx="316945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চিরতরঙ্গিত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4750" y="3005207"/>
            <a:ext cx="4667250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সর্বদা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কল্লোলিত,বহমান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48" y="4990475"/>
            <a:ext cx="3505200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জীবন্ত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হৃদয়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মাঝে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4651921"/>
            <a:ext cx="4572000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বেঁচে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থাকার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আকাঙ্খা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প্রকাশ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করেছেন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48" y="4913649"/>
            <a:ext cx="3994752" cy="1861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48" y="3100970"/>
            <a:ext cx="3918551" cy="1724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41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574">
        <p14:prism isInverted="1"/>
      </p:transition>
    </mc:Choice>
    <mc:Fallback xmlns="">
      <p:transition spd="slow" advTm="10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1.2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2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6|2.1|2.2|0.9|0.8|0.8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1|1|0.9|1.2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0.9|1.1|1.1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1.6|2.2|1.1|3|2.3|1.1|1.8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3|1.3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3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.1|2.2|1|1|1.3|1|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1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2|1|1.1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|1|1|1|1|1|1.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1|1.2|1.1|1.2|0.9|1.5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569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73</cp:revision>
  <dcterms:created xsi:type="dcterms:W3CDTF">2020-04-22T13:54:05Z</dcterms:created>
  <dcterms:modified xsi:type="dcterms:W3CDTF">2020-04-24T08:51:36Z</dcterms:modified>
</cp:coreProperties>
</file>