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58" r:id="rId4"/>
    <p:sldId id="259" r:id="rId5"/>
    <p:sldId id="260" r:id="rId6"/>
    <p:sldId id="261" r:id="rId7"/>
    <p:sldId id="294" r:id="rId8"/>
    <p:sldId id="264" r:id="rId9"/>
    <p:sldId id="297" r:id="rId10"/>
    <p:sldId id="301" r:id="rId11"/>
    <p:sldId id="299" r:id="rId12"/>
    <p:sldId id="298" r:id="rId13"/>
    <p:sldId id="300" r:id="rId14"/>
    <p:sldId id="283" r:id="rId15"/>
    <p:sldId id="295" r:id="rId16"/>
    <p:sldId id="296" r:id="rId17"/>
    <p:sldId id="270" r:id="rId18"/>
    <p:sldId id="271" r:id="rId19"/>
    <p:sldId id="272" r:id="rId20"/>
    <p:sldId id="273" r:id="rId21"/>
    <p:sldId id="274" r:id="rId22"/>
    <p:sldId id="275" r:id="rId23"/>
    <p:sldId id="276" r:id="rId24"/>
    <p:sldId id="277" r:id="rId25"/>
    <p:sldId id="293" r:id="rId26"/>
    <p:sldId id="292" r:id="rId27"/>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3" autoAdjust="0"/>
    <p:restoredTop sz="94608" autoAdjust="0"/>
  </p:normalViewPr>
  <p:slideViewPr>
    <p:cSldViewPr>
      <p:cViewPr varScale="1">
        <p:scale>
          <a:sx n="64" d="100"/>
          <a:sy n="64" d="100"/>
        </p:scale>
        <p:origin x="-606" y="-108"/>
      </p:cViewPr>
      <p:guideLst>
        <p:guide orient="horz" pos="2160"/>
        <p:guide pos="3120"/>
      </p:guideLst>
    </p:cSldViewPr>
  </p:slideViewPr>
  <p:outlineViewPr>
    <p:cViewPr>
      <p:scale>
        <a:sx n="33" d="100"/>
        <a:sy n="33" d="100"/>
      </p:scale>
      <p:origin x="48" y="1111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C482C9-5810-4EE8-AD40-D076D6A985B9}" type="datetimeFigureOut">
              <a:rPr lang="en-US" smtClean="0"/>
              <a:t>23-Apr-20</a:t>
            </a:fld>
            <a:endParaRPr lang="en-US"/>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FB0571-DBFE-4967-8EE6-FBFB7C40B588}" type="slidenum">
              <a:rPr lang="en-US" smtClean="0"/>
              <a:t>‹#›</a:t>
            </a:fld>
            <a:endParaRPr lang="en-US"/>
          </a:p>
        </p:txBody>
      </p:sp>
    </p:spTree>
    <p:extLst>
      <p:ext uri="{BB962C8B-B14F-4D97-AF65-F5344CB8AC3E}">
        <p14:creationId xmlns:p14="http://schemas.microsoft.com/office/powerpoint/2010/main" val="3281266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1219D2-D9E8-4A8B-8EF4-8140AA9CC31B}" type="slidenum">
              <a:rPr lang="en-US" smtClean="0"/>
              <a:pPr/>
              <a:t>1</a:t>
            </a:fld>
            <a:endParaRPr lang="en-US"/>
          </a:p>
        </p:txBody>
      </p:sp>
    </p:spTree>
    <p:extLst>
      <p:ext uri="{BB962C8B-B14F-4D97-AF65-F5344CB8AC3E}">
        <p14:creationId xmlns:p14="http://schemas.microsoft.com/office/powerpoint/2010/main" val="1580248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FB0571-DBFE-4967-8EE6-FBFB7C40B588}" type="slidenum">
              <a:rPr lang="en-US" smtClean="0"/>
              <a:t>9</a:t>
            </a:fld>
            <a:endParaRPr lang="en-US"/>
          </a:p>
        </p:txBody>
      </p:sp>
    </p:spTree>
    <p:extLst>
      <p:ext uri="{BB962C8B-B14F-4D97-AF65-F5344CB8AC3E}">
        <p14:creationId xmlns:p14="http://schemas.microsoft.com/office/powerpoint/2010/main" val="4217100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FB0571-DBFE-4967-8EE6-FBFB7C40B588}" type="slidenum">
              <a:rPr lang="en-US" smtClean="0"/>
              <a:t>10</a:t>
            </a:fld>
            <a:endParaRPr lang="en-US"/>
          </a:p>
        </p:txBody>
      </p:sp>
    </p:spTree>
    <p:extLst>
      <p:ext uri="{BB962C8B-B14F-4D97-AF65-F5344CB8AC3E}">
        <p14:creationId xmlns:p14="http://schemas.microsoft.com/office/powerpoint/2010/main" val="4217100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FB0571-DBFE-4967-8EE6-FBFB7C40B588}" type="slidenum">
              <a:rPr lang="en-US" smtClean="0"/>
              <a:t>11</a:t>
            </a:fld>
            <a:endParaRPr lang="en-US"/>
          </a:p>
        </p:txBody>
      </p:sp>
    </p:spTree>
    <p:extLst>
      <p:ext uri="{BB962C8B-B14F-4D97-AF65-F5344CB8AC3E}">
        <p14:creationId xmlns:p14="http://schemas.microsoft.com/office/powerpoint/2010/main" val="4217100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FB0571-DBFE-4967-8EE6-FBFB7C40B588}" type="slidenum">
              <a:rPr lang="en-US" smtClean="0"/>
              <a:t>12</a:t>
            </a:fld>
            <a:endParaRPr lang="en-US"/>
          </a:p>
        </p:txBody>
      </p:sp>
    </p:spTree>
    <p:extLst>
      <p:ext uri="{BB962C8B-B14F-4D97-AF65-F5344CB8AC3E}">
        <p14:creationId xmlns:p14="http://schemas.microsoft.com/office/powerpoint/2010/main" val="4217100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FB0571-DBFE-4967-8EE6-FBFB7C40B588}" type="slidenum">
              <a:rPr lang="en-US" smtClean="0"/>
              <a:t>13</a:t>
            </a:fld>
            <a:endParaRPr lang="en-US"/>
          </a:p>
        </p:txBody>
      </p:sp>
    </p:spTree>
    <p:extLst>
      <p:ext uri="{BB962C8B-B14F-4D97-AF65-F5344CB8AC3E}">
        <p14:creationId xmlns:p14="http://schemas.microsoft.com/office/powerpoint/2010/main" val="4217100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FB0571-DBFE-4967-8EE6-FBFB7C40B588}" type="slidenum">
              <a:rPr lang="en-US" smtClean="0"/>
              <a:t>14</a:t>
            </a:fld>
            <a:endParaRPr lang="en-US"/>
          </a:p>
        </p:txBody>
      </p:sp>
    </p:spTree>
    <p:extLst>
      <p:ext uri="{BB962C8B-B14F-4D97-AF65-F5344CB8AC3E}">
        <p14:creationId xmlns:p14="http://schemas.microsoft.com/office/powerpoint/2010/main" val="4217100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FB0571-DBFE-4967-8EE6-FBFB7C40B588}" type="slidenum">
              <a:rPr lang="en-US" smtClean="0"/>
              <a:t>15</a:t>
            </a:fld>
            <a:endParaRPr lang="en-US"/>
          </a:p>
        </p:txBody>
      </p:sp>
    </p:spTree>
    <p:extLst>
      <p:ext uri="{BB962C8B-B14F-4D97-AF65-F5344CB8AC3E}">
        <p14:creationId xmlns:p14="http://schemas.microsoft.com/office/powerpoint/2010/main" val="4217100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FB0571-DBFE-4967-8EE6-FBFB7C40B588}" type="slidenum">
              <a:rPr lang="en-US" smtClean="0"/>
              <a:t>16</a:t>
            </a:fld>
            <a:endParaRPr lang="en-US"/>
          </a:p>
        </p:txBody>
      </p:sp>
    </p:spTree>
    <p:extLst>
      <p:ext uri="{BB962C8B-B14F-4D97-AF65-F5344CB8AC3E}">
        <p14:creationId xmlns:p14="http://schemas.microsoft.com/office/powerpoint/2010/main" val="4217100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23-Apr-20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23-Apr-20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23-Apr-20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23-Apr-20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23-Apr-20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23-Apr-20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23-Apr-20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23-Apr-20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23-Apr-20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23-Apr-20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23-Apr-20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23-Apr-20</a:t>
            </a:fld>
            <a:endParaRPr lang="en-US"/>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audio" Target="../media/audio1.wav"/><Relationship Id="rId7"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gif"/><Relationship Id="rId5" Type="http://schemas.openxmlformats.org/officeDocument/2006/relationships/image" Target="../media/image1.gif"/><Relationship Id="rId4" Type="http://schemas.openxmlformats.org/officeDocument/2006/relationships/audio" Target="../media/audio2.wav"/></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5.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2.wav"/><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501172177.gif"/>
          <p:cNvPicPr>
            <a:picLocks noChangeAspect="1"/>
          </p:cNvPicPr>
          <p:nvPr/>
        </p:nvPicPr>
        <p:blipFill>
          <a:blip r:embed="rId5"/>
          <a:stretch>
            <a:fillRect/>
          </a:stretch>
        </p:blipFill>
        <p:spPr>
          <a:xfrm>
            <a:off x="4375154" y="5334006"/>
            <a:ext cx="939006" cy="1247775"/>
          </a:xfrm>
          <a:prstGeom prst="rect">
            <a:avLst/>
          </a:prstGeom>
        </p:spPr>
      </p:pic>
      <p:pic>
        <p:nvPicPr>
          <p:cNvPr id="3" name="Picture 2" descr="@.10.Flownr.gif"/>
          <p:cNvPicPr>
            <a:picLocks noChangeAspect="1"/>
          </p:cNvPicPr>
          <p:nvPr/>
        </p:nvPicPr>
        <p:blipFill>
          <a:blip r:embed="rId6"/>
          <a:stretch>
            <a:fillRect/>
          </a:stretch>
        </p:blipFill>
        <p:spPr>
          <a:xfrm>
            <a:off x="4044950" y="1371605"/>
            <a:ext cx="2641600" cy="3335283"/>
          </a:xfrm>
          <a:prstGeom prst="rect">
            <a:avLst/>
          </a:prstGeom>
        </p:spPr>
      </p:pic>
      <p:pic>
        <p:nvPicPr>
          <p:cNvPr id="4" name="Picture 3" descr="‏(‏0501172177.gif"/>
          <p:cNvPicPr>
            <a:picLocks noChangeAspect="1"/>
          </p:cNvPicPr>
          <p:nvPr/>
        </p:nvPicPr>
        <p:blipFill>
          <a:blip r:embed="rId5"/>
          <a:stretch>
            <a:fillRect/>
          </a:stretch>
        </p:blipFill>
        <p:spPr>
          <a:xfrm>
            <a:off x="3549654" y="5334006"/>
            <a:ext cx="939006" cy="1247775"/>
          </a:xfrm>
          <a:prstGeom prst="rect">
            <a:avLst/>
          </a:prstGeom>
        </p:spPr>
      </p:pic>
      <p:pic>
        <p:nvPicPr>
          <p:cNvPr id="5" name="Picture 4" descr="‏(‏0501172177.gif"/>
          <p:cNvPicPr>
            <a:picLocks noChangeAspect="1"/>
          </p:cNvPicPr>
          <p:nvPr/>
        </p:nvPicPr>
        <p:blipFill>
          <a:blip r:embed="rId5"/>
          <a:stretch>
            <a:fillRect/>
          </a:stretch>
        </p:blipFill>
        <p:spPr>
          <a:xfrm>
            <a:off x="2641604" y="5257806"/>
            <a:ext cx="939006" cy="1247775"/>
          </a:xfrm>
          <a:prstGeom prst="rect">
            <a:avLst/>
          </a:prstGeom>
        </p:spPr>
      </p:pic>
      <p:pic>
        <p:nvPicPr>
          <p:cNvPr id="6" name="Picture 5" descr="‏(‏0501172177.gif"/>
          <p:cNvPicPr>
            <a:picLocks noChangeAspect="1"/>
          </p:cNvPicPr>
          <p:nvPr/>
        </p:nvPicPr>
        <p:blipFill>
          <a:blip r:embed="rId5"/>
          <a:stretch>
            <a:fillRect/>
          </a:stretch>
        </p:blipFill>
        <p:spPr>
          <a:xfrm>
            <a:off x="1816104" y="5257806"/>
            <a:ext cx="939006" cy="1247775"/>
          </a:xfrm>
          <a:prstGeom prst="rect">
            <a:avLst/>
          </a:prstGeom>
        </p:spPr>
      </p:pic>
      <p:pic>
        <p:nvPicPr>
          <p:cNvPr id="7" name="Picture 6" descr="‏(‏0501172177.gif"/>
          <p:cNvPicPr>
            <a:picLocks noChangeAspect="1"/>
          </p:cNvPicPr>
          <p:nvPr/>
        </p:nvPicPr>
        <p:blipFill>
          <a:blip r:embed="rId5"/>
          <a:stretch>
            <a:fillRect/>
          </a:stretch>
        </p:blipFill>
        <p:spPr>
          <a:xfrm>
            <a:off x="908054" y="5181605"/>
            <a:ext cx="939006" cy="1247775"/>
          </a:xfrm>
          <a:prstGeom prst="rect">
            <a:avLst/>
          </a:prstGeom>
        </p:spPr>
      </p:pic>
      <p:pic>
        <p:nvPicPr>
          <p:cNvPr id="8" name="Picture 7" descr="‏(‏0501172177.gif"/>
          <p:cNvPicPr>
            <a:picLocks noChangeAspect="1"/>
          </p:cNvPicPr>
          <p:nvPr/>
        </p:nvPicPr>
        <p:blipFill>
          <a:blip r:embed="rId5"/>
          <a:stretch>
            <a:fillRect/>
          </a:stretch>
        </p:blipFill>
        <p:spPr>
          <a:xfrm>
            <a:off x="4" y="5181605"/>
            <a:ext cx="939006" cy="1247775"/>
          </a:xfrm>
          <a:prstGeom prst="rect">
            <a:avLst/>
          </a:prstGeom>
        </p:spPr>
      </p:pic>
      <p:pic>
        <p:nvPicPr>
          <p:cNvPr id="9" name="Picture 8" descr="‏(‏0501172177.gif"/>
          <p:cNvPicPr>
            <a:picLocks noChangeAspect="1"/>
          </p:cNvPicPr>
          <p:nvPr/>
        </p:nvPicPr>
        <p:blipFill>
          <a:blip r:embed="rId5"/>
          <a:stretch>
            <a:fillRect/>
          </a:stretch>
        </p:blipFill>
        <p:spPr>
          <a:xfrm>
            <a:off x="1320804" y="6"/>
            <a:ext cx="939006" cy="1247775"/>
          </a:xfrm>
          <a:prstGeom prst="rect">
            <a:avLst/>
          </a:prstGeom>
        </p:spPr>
      </p:pic>
      <p:pic>
        <p:nvPicPr>
          <p:cNvPr id="10" name="Picture 9" descr="‏(‏0501172177.gif"/>
          <p:cNvPicPr>
            <a:picLocks noChangeAspect="1"/>
          </p:cNvPicPr>
          <p:nvPr/>
        </p:nvPicPr>
        <p:blipFill>
          <a:blip r:embed="rId5"/>
          <a:stretch>
            <a:fillRect/>
          </a:stretch>
        </p:blipFill>
        <p:spPr>
          <a:xfrm>
            <a:off x="1981204" y="6"/>
            <a:ext cx="939006" cy="1247775"/>
          </a:xfrm>
          <a:prstGeom prst="rect">
            <a:avLst/>
          </a:prstGeom>
        </p:spPr>
      </p:pic>
      <p:pic>
        <p:nvPicPr>
          <p:cNvPr id="11" name="Picture 10" descr="‏(‏0501172177.gif"/>
          <p:cNvPicPr>
            <a:picLocks noChangeAspect="1"/>
          </p:cNvPicPr>
          <p:nvPr/>
        </p:nvPicPr>
        <p:blipFill>
          <a:blip r:embed="rId5"/>
          <a:stretch>
            <a:fillRect/>
          </a:stretch>
        </p:blipFill>
        <p:spPr>
          <a:xfrm>
            <a:off x="2641604" y="6"/>
            <a:ext cx="939006" cy="1247775"/>
          </a:xfrm>
          <a:prstGeom prst="rect">
            <a:avLst/>
          </a:prstGeom>
        </p:spPr>
      </p:pic>
      <p:pic>
        <p:nvPicPr>
          <p:cNvPr id="12" name="Picture 11" descr="‏(‏0501172177.gif"/>
          <p:cNvPicPr>
            <a:picLocks noChangeAspect="1"/>
          </p:cNvPicPr>
          <p:nvPr/>
        </p:nvPicPr>
        <p:blipFill>
          <a:blip r:embed="rId5"/>
          <a:stretch>
            <a:fillRect/>
          </a:stretch>
        </p:blipFill>
        <p:spPr>
          <a:xfrm>
            <a:off x="3219454" y="6"/>
            <a:ext cx="939006" cy="1247775"/>
          </a:xfrm>
          <a:prstGeom prst="rect">
            <a:avLst/>
          </a:prstGeom>
        </p:spPr>
      </p:pic>
      <p:pic>
        <p:nvPicPr>
          <p:cNvPr id="13" name="Picture 12" descr="‏(‏0501172177.gif"/>
          <p:cNvPicPr>
            <a:picLocks noChangeAspect="1"/>
          </p:cNvPicPr>
          <p:nvPr/>
        </p:nvPicPr>
        <p:blipFill>
          <a:blip r:embed="rId5"/>
          <a:stretch>
            <a:fillRect/>
          </a:stretch>
        </p:blipFill>
        <p:spPr>
          <a:xfrm>
            <a:off x="4540254" y="6"/>
            <a:ext cx="939006" cy="1247775"/>
          </a:xfrm>
          <a:prstGeom prst="rect">
            <a:avLst/>
          </a:prstGeom>
        </p:spPr>
      </p:pic>
      <p:pic>
        <p:nvPicPr>
          <p:cNvPr id="14" name="Picture 13" descr="‏(‏0501172177.gif"/>
          <p:cNvPicPr>
            <a:picLocks noChangeAspect="1"/>
          </p:cNvPicPr>
          <p:nvPr/>
        </p:nvPicPr>
        <p:blipFill>
          <a:blip r:embed="rId5"/>
          <a:stretch>
            <a:fillRect/>
          </a:stretch>
        </p:blipFill>
        <p:spPr>
          <a:xfrm>
            <a:off x="4" y="228606"/>
            <a:ext cx="939006" cy="1247775"/>
          </a:xfrm>
          <a:prstGeom prst="rect">
            <a:avLst/>
          </a:prstGeom>
        </p:spPr>
      </p:pic>
      <p:pic>
        <p:nvPicPr>
          <p:cNvPr id="15" name="Picture 14" descr="‏(‏0501172177.gif"/>
          <p:cNvPicPr>
            <a:picLocks noChangeAspect="1"/>
          </p:cNvPicPr>
          <p:nvPr/>
        </p:nvPicPr>
        <p:blipFill>
          <a:blip r:embed="rId5"/>
          <a:stretch>
            <a:fillRect/>
          </a:stretch>
        </p:blipFill>
        <p:spPr>
          <a:xfrm>
            <a:off x="3962404" y="6"/>
            <a:ext cx="939006" cy="1247775"/>
          </a:xfrm>
          <a:prstGeom prst="rect">
            <a:avLst/>
          </a:prstGeom>
        </p:spPr>
      </p:pic>
      <p:pic>
        <p:nvPicPr>
          <p:cNvPr id="16" name="Picture 15" descr="‏(‏0501172177.gif"/>
          <p:cNvPicPr>
            <a:picLocks noChangeAspect="1"/>
          </p:cNvPicPr>
          <p:nvPr/>
        </p:nvPicPr>
        <p:blipFill>
          <a:blip r:embed="rId5"/>
          <a:stretch>
            <a:fillRect/>
          </a:stretch>
        </p:blipFill>
        <p:spPr>
          <a:xfrm>
            <a:off x="165104" y="381001"/>
            <a:ext cx="939006" cy="1247775"/>
          </a:xfrm>
          <a:prstGeom prst="rect">
            <a:avLst/>
          </a:prstGeom>
        </p:spPr>
      </p:pic>
      <p:pic>
        <p:nvPicPr>
          <p:cNvPr id="17" name="Picture 16" descr="‏(‏0501172177.gif"/>
          <p:cNvPicPr>
            <a:picLocks noChangeAspect="1"/>
          </p:cNvPicPr>
          <p:nvPr/>
        </p:nvPicPr>
        <p:blipFill>
          <a:blip r:embed="rId5"/>
          <a:stretch>
            <a:fillRect/>
          </a:stretch>
        </p:blipFill>
        <p:spPr>
          <a:xfrm>
            <a:off x="330204" y="533406"/>
            <a:ext cx="939006" cy="1247775"/>
          </a:xfrm>
          <a:prstGeom prst="rect">
            <a:avLst/>
          </a:prstGeom>
        </p:spPr>
      </p:pic>
      <p:pic>
        <p:nvPicPr>
          <p:cNvPr id="18" name="Picture 17" descr="‏(‏0501172177.gif"/>
          <p:cNvPicPr>
            <a:picLocks noChangeAspect="1"/>
          </p:cNvPicPr>
          <p:nvPr/>
        </p:nvPicPr>
        <p:blipFill>
          <a:blip r:embed="rId5"/>
          <a:stretch>
            <a:fillRect/>
          </a:stretch>
        </p:blipFill>
        <p:spPr>
          <a:xfrm>
            <a:off x="495304" y="685806"/>
            <a:ext cx="939006" cy="1247775"/>
          </a:xfrm>
          <a:prstGeom prst="rect">
            <a:avLst/>
          </a:prstGeom>
        </p:spPr>
      </p:pic>
      <p:pic>
        <p:nvPicPr>
          <p:cNvPr id="19" name="Picture 18" descr="‏(‏0501172177.gif"/>
          <p:cNvPicPr>
            <a:picLocks noChangeAspect="1"/>
          </p:cNvPicPr>
          <p:nvPr/>
        </p:nvPicPr>
        <p:blipFill>
          <a:blip r:embed="rId5"/>
          <a:stretch>
            <a:fillRect/>
          </a:stretch>
        </p:blipFill>
        <p:spPr>
          <a:xfrm>
            <a:off x="660404" y="838205"/>
            <a:ext cx="939006" cy="1247775"/>
          </a:xfrm>
          <a:prstGeom prst="rect">
            <a:avLst/>
          </a:prstGeom>
        </p:spPr>
      </p:pic>
      <p:pic>
        <p:nvPicPr>
          <p:cNvPr id="20" name="Picture 19" descr="‏(‏0501172177.gif"/>
          <p:cNvPicPr>
            <a:picLocks noChangeAspect="1"/>
          </p:cNvPicPr>
          <p:nvPr/>
        </p:nvPicPr>
        <p:blipFill>
          <a:blip r:embed="rId5"/>
          <a:stretch>
            <a:fillRect/>
          </a:stretch>
        </p:blipFill>
        <p:spPr>
          <a:xfrm>
            <a:off x="825504" y="990606"/>
            <a:ext cx="939006" cy="1247775"/>
          </a:xfrm>
          <a:prstGeom prst="rect">
            <a:avLst/>
          </a:prstGeom>
        </p:spPr>
      </p:pic>
      <p:pic>
        <p:nvPicPr>
          <p:cNvPr id="21" name="Picture 20" descr="‏(‏0501172177.gif"/>
          <p:cNvPicPr>
            <a:picLocks noChangeAspect="1"/>
          </p:cNvPicPr>
          <p:nvPr/>
        </p:nvPicPr>
        <p:blipFill>
          <a:blip r:embed="rId5"/>
          <a:stretch>
            <a:fillRect/>
          </a:stretch>
        </p:blipFill>
        <p:spPr>
          <a:xfrm>
            <a:off x="990604" y="1143004"/>
            <a:ext cx="939006" cy="1247775"/>
          </a:xfrm>
          <a:prstGeom prst="rect">
            <a:avLst/>
          </a:prstGeom>
        </p:spPr>
      </p:pic>
      <p:pic>
        <p:nvPicPr>
          <p:cNvPr id="22" name="Picture 21" descr="‏(‏0501172177.gif"/>
          <p:cNvPicPr>
            <a:picLocks noChangeAspect="1"/>
          </p:cNvPicPr>
          <p:nvPr/>
        </p:nvPicPr>
        <p:blipFill>
          <a:blip r:embed="rId5"/>
          <a:stretch>
            <a:fillRect/>
          </a:stretch>
        </p:blipFill>
        <p:spPr>
          <a:xfrm>
            <a:off x="1155704" y="1295402"/>
            <a:ext cx="939006" cy="1247775"/>
          </a:xfrm>
          <a:prstGeom prst="rect">
            <a:avLst/>
          </a:prstGeom>
        </p:spPr>
      </p:pic>
      <p:pic>
        <p:nvPicPr>
          <p:cNvPr id="23" name="Picture 22" descr="‏(‏0501172177.gif"/>
          <p:cNvPicPr>
            <a:picLocks noChangeAspect="1"/>
          </p:cNvPicPr>
          <p:nvPr/>
        </p:nvPicPr>
        <p:blipFill>
          <a:blip r:embed="rId5"/>
          <a:stretch>
            <a:fillRect/>
          </a:stretch>
        </p:blipFill>
        <p:spPr>
          <a:xfrm>
            <a:off x="1320804" y="1447800"/>
            <a:ext cx="939006" cy="1247775"/>
          </a:xfrm>
          <a:prstGeom prst="rect">
            <a:avLst/>
          </a:prstGeom>
        </p:spPr>
      </p:pic>
      <p:pic>
        <p:nvPicPr>
          <p:cNvPr id="24" name="Picture 23" descr="‏(‏0501172177.gif"/>
          <p:cNvPicPr>
            <a:picLocks noChangeAspect="1"/>
          </p:cNvPicPr>
          <p:nvPr/>
        </p:nvPicPr>
        <p:blipFill>
          <a:blip r:embed="rId5"/>
          <a:stretch>
            <a:fillRect/>
          </a:stretch>
        </p:blipFill>
        <p:spPr>
          <a:xfrm>
            <a:off x="1485904" y="1600206"/>
            <a:ext cx="939006" cy="1247775"/>
          </a:xfrm>
          <a:prstGeom prst="rect">
            <a:avLst/>
          </a:prstGeom>
        </p:spPr>
      </p:pic>
      <p:pic>
        <p:nvPicPr>
          <p:cNvPr id="25" name="Picture 24" descr="‏(‏0501172177.gif"/>
          <p:cNvPicPr>
            <a:picLocks noChangeAspect="1"/>
          </p:cNvPicPr>
          <p:nvPr/>
        </p:nvPicPr>
        <p:blipFill>
          <a:blip r:embed="rId5"/>
          <a:stretch>
            <a:fillRect/>
          </a:stretch>
        </p:blipFill>
        <p:spPr>
          <a:xfrm>
            <a:off x="1651004" y="1752605"/>
            <a:ext cx="939006" cy="1247775"/>
          </a:xfrm>
          <a:prstGeom prst="rect">
            <a:avLst/>
          </a:prstGeom>
        </p:spPr>
      </p:pic>
      <p:pic>
        <p:nvPicPr>
          <p:cNvPr id="26" name="Picture 25" descr="‏(‏0501172177.gif"/>
          <p:cNvPicPr>
            <a:picLocks noChangeAspect="1"/>
          </p:cNvPicPr>
          <p:nvPr/>
        </p:nvPicPr>
        <p:blipFill>
          <a:blip r:embed="rId5"/>
          <a:stretch>
            <a:fillRect/>
          </a:stretch>
        </p:blipFill>
        <p:spPr>
          <a:xfrm>
            <a:off x="1816104" y="1905006"/>
            <a:ext cx="939006" cy="1247775"/>
          </a:xfrm>
          <a:prstGeom prst="rect">
            <a:avLst/>
          </a:prstGeom>
        </p:spPr>
      </p:pic>
      <p:pic>
        <p:nvPicPr>
          <p:cNvPr id="27" name="Picture 26" descr="‏(‏0501172177.gif"/>
          <p:cNvPicPr>
            <a:picLocks noChangeAspect="1"/>
          </p:cNvPicPr>
          <p:nvPr/>
        </p:nvPicPr>
        <p:blipFill>
          <a:blip r:embed="rId5"/>
          <a:stretch>
            <a:fillRect/>
          </a:stretch>
        </p:blipFill>
        <p:spPr>
          <a:xfrm>
            <a:off x="1981204" y="2057406"/>
            <a:ext cx="939006" cy="1247775"/>
          </a:xfrm>
          <a:prstGeom prst="rect">
            <a:avLst/>
          </a:prstGeom>
        </p:spPr>
      </p:pic>
      <p:pic>
        <p:nvPicPr>
          <p:cNvPr id="28" name="Picture 27" descr="‏(‏0501172177.gif"/>
          <p:cNvPicPr>
            <a:picLocks noChangeAspect="1"/>
          </p:cNvPicPr>
          <p:nvPr/>
        </p:nvPicPr>
        <p:blipFill>
          <a:blip r:embed="rId5"/>
          <a:stretch>
            <a:fillRect/>
          </a:stretch>
        </p:blipFill>
        <p:spPr>
          <a:xfrm>
            <a:off x="2146304" y="2209805"/>
            <a:ext cx="939006" cy="1247775"/>
          </a:xfrm>
          <a:prstGeom prst="rect">
            <a:avLst/>
          </a:prstGeom>
        </p:spPr>
      </p:pic>
      <p:pic>
        <p:nvPicPr>
          <p:cNvPr id="29" name="Picture 28" descr="‏(‏0501172177.gif"/>
          <p:cNvPicPr>
            <a:picLocks noChangeAspect="1"/>
          </p:cNvPicPr>
          <p:nvPr/>
        </p:nvPicPr>
        <p:blipFill>
          <a:blip r:embed="rId5"/>
          <a:stretch>
            <a:fillRect/>
          </a:stretch>
        </p:blipFill>
        <p:spPr>
          <a:xfrm>
            <a:off x="2311404" y="2362206"/>
            <a:ext cx="939006" cy="1247775"/>
          </a:xfrm>
          <a:prstGeom prst="rect">
            <a:avLst/>
          </a:prstGeom>
        </p:spPr>
      </p:pic>
      <p:pic>
        <p:nvPicPr>
          <p:cNvPr id="30" name="Picture 29" descr="‏(‏0501172177.gif"/>
          <p:cNvPicPr>
            <a:picLocks noChangeAspect="1"/>
          </p:cNvPicPr>
          <p:nvPr/>
        </p:nvPicPr>
        <p:blipFill>
          <a:blip r:embed="rId5"/>
          <a:stretch>
            <a:fillRect/>
          </a:stretch>
        </p:blipFill>
        <p:spPr>
          <a:xfrm>
            <a:off x="2476504" y="2514606"/>
            <a:ext cx="939006" cy="1247775"/>
          </a:xfrm>
          <a:prstGeom prst="rect">
            <a:avLst/>
          </a:prstGeom>
        </p:spPr>
      </p:pic>
      <p:pic>
        <p:nvPicPr>
          <p:cNvPr id="31" name="Picture 30" descr="‏(‏0501172177.gif"/>
          <p:cNvPicPr>
            <a:picLocks noChangeAspect="1"/>
          </p:cNvPicPr>
          <p:nvPr/>
        </p:nvPicPr>
        <p:blipFill>
          <a:blip r:embed="rId5"/>
          <a:stretch>
            <a:fillRect/>
          </a:stretch>
        </p:blipFill>
        <p:spPr>
          <a:xfrm>
            <a:off x="2641604" y="2667005"/>
            <a:ext cx="939006" cy="1247775"/>
          </a:xfrm>
          <a:prstGeom prst="rect">
            <a:avLst/>
          </a:prstGeom>
        </p:spPr>
      </p:pic>
      <p:pic>
        <p:nvPicPr>
          <p:cNvPr id="32" name="Picture 31" descr="‏(‏0501172177.gif"/>
          <p:cNvPicPr>
            <a:picLocks noChangeAspect="1"/>
          </p:cNvPicPr>
          <p:nvPr/>
        </p:nvPicPr>
        <p:blipFill>
          <a:blip r:embed="rId5"/>
          <a:stretch>
            <a:fillRect/>
          </a:stretch>
        </p:blipFill>
        <p:spPr>
          <a:xfrm>
            <a:off x="2806704" y="2819402"/>
            <a:ext cx="939006" cy="1247775"/>
          </a:xfrm>
          <a:prstGeom prst="rect">
            <a:avLst/>
          </a:prstGeom>
        </p:spPr>
      </p:pic>
      <p:pic>
        <p:nvPicPr>
          <p:cNvPr id="33" name="Picture 32" descr="‏(‏0501172177.gif"/>
          <p:cNvPicPr>
            <a:picLocks noChangeAspect="1"/>
          </p:cNvPicPr>
          <p:nvPr/>
        </p:nvPicPr>
        <p:blipFill>
          <a:blip r:embed="rId5"/>
          <a:stretch>
            <a:fillRect/>
          </a:stretch>
        </p:blipFill>
        <p:spPr>
          <a:xfrm>
            <a:off x="2971804" y="2971805"/>
            <a:ext cx="939006" cy="1247775"/>
          </a:xfrm>
          <a:prstGeom prst="rect">
            <a:avLst/>
          </a:prstGeom>
        </p:spPr>
      </p:pic>
      <p:pic>
        <p:nvPicPr>
          <p:cNvPr id="34" name="Picture 33" descr="‏(‏0501172177.gif"/>
          <p:cNvPicPr>
            <a:picLocks noChangeAspect="1"/>
          </p:cNvPicPr>
          <p:nvPr/>
        </p:nvPicPr>
        <p:blipFill>
          <a:blip r:embed="rId5"/>
          <a:stretch>
            <a:fillRect/>
          </a:stretch>
        </p:blipFill>
        <p:spPr>
          <a:xfrm>
            <a:off x="3136904" y="3124205"/>
            <a:ext cx="939006" cy="1247775"/>
          </a:xfrm>
          <a:prstGeom prst="rect">
            <a:avLst/>
          </a:prstGeom>
        </p:spPr>
      </p:pic>
      <p:pic>
        <p:nvPicPr>
          <p:cNvPr id="35" name="Picture 34" descr="‏(‏0501172177.gif"/>
          <p:cNvPicPr>
            <a:picLocks noChangeAspect="1"/>
          </p:cNvPicPr>
          <p:nvPr/>
        </p:nvPicPr>
        <p:blipFill>
          <a:blip r:embed="rId5"/>
          <a:stretch>
            <a:fillRect/>
          </a:stretch>
        </p:blipFill>
        <p:spPr>
          <a:xfrm>
            <a:off x="3302004" y="3276602"/>
            <a:ext cx="939006" cy="1247775"/>
          </a:xfrm>
          <a:prstGeom prst="rect">
            <a:avLst/>
          </a:prstGeom>
        </p:spPr>
      </p:pic>
      <p:pic>
        <p:nvPicPr>
          <p:cNvPr id="36" name="Picture 35" descr="‏(‏0501172177.gif"/>
          <p:cNvPicPr>
            <a:picLocks noChangeAspect="1"/>
          </p:cNvPicPr>
          <p:nvPr/>
        </p:nvPicPr>
        <p:blipFill>
          <a:blip r:embed="rId5"/>
          <a:stretch>
            <a:fillRect/>
          </a:stretch>
        </p:blipFill>
        <p:spPr>
          <a:xfrm>
            <a:off x="3467104" y="3429004"/>
            <a:ext cx="939006" cy="1247775"/>
          </a:xfrm>
          <a:prstGeom prst="rect">
            <a:avLst/>
          </a:prstGeom>
        </p:spPr>
      </p:pic>
      <p:pic>
        <p:nvPicPr>
          <p:cNvPr id="37" name="Picture 36" descr="‏(‏0501172177.gif"/>
          <p:cNvPicPr>
            <a:picLocks noChangeAspect="1"/>
          </p:cNvPicPr>
          <p:nvPr/>
        </p:nvPicPr>
        <p:blipFill>
          <a:blip r:embed="rId5"/>
          <a:stretch>
            <a:fillRect/>
          </a:stretch>
        </p:blipFill>
        <p:spPr>
          <a:xfrm>
            <a:off x="3632204" y="3581405"/>
            <a:ext cx="939006" cy="1247775"/>
          </a:xfrm>
          <a:prstGeom prst="rect">
            <a:avLst/>
          </a:prstGeom>
        </p:spPr>
      </p:pic>
      <p:pic>
        <p:nvPicPr>
          <p:cNvPr id="38" name="Picture 37" descr="‏(‏0501172177.gif"/>
          <p:cNvPicPr>
            <a:picLocks noChangeAspect="1"/>
          </p:cNvPicPr>
          <p:nvPr/>
        </p:nvPicPr>
        <p:blipFill>
          <a:blip r:embed="rId5"/>
          <a:stretch>
            <a:fillRect/>
          </a:stretch>
        </p:blipFill>
        <p:spPr>
          <a:xfrm>
            <a:off x="3797304" y="3733806"/>
            <a:ext cx="939006" cy="1247775"/>
          </a:xfrm>
          <a:prstGeom prst="rect">
            <a:avLst/>
          </a:prstGeom>
        </p:spPr>
      </p:pic>
      <p:pic>
        <p:nvPicPr>
          <p:cNvPr id="39" name="Picture 38" descr="‏(‏0501172177.gif"/>
          <p:cNvPicPr>
            <a:picLocks noChangeAspect="1"/>
          </p:cNvPicPr>
          <p:nvPr/>
        </p:nvPicPr>
        <p:blipFill>
          <a:blip r:embed="rId5"/>
          <a:stretch>
            <a:fillRect/>
          </a:stretch>
        </p:blipFill>
        <p:spPr>
          <a:xfrm>
            <a:off x="3962404" y="3886206"/>
            <a:ext cx="939006" cy="1247775"/>
          </a:xfrm>
          <a:prstGeom prst="rect">
            <a:avLst/>
          </a:prstGeom>
        </p:spPr>
      </p:pic>
      <p:pic>
        <p:nvPicPr>
          <p:cNvPr id="40" name="Picture 39" descr="‏(‏0501172177.gif"/>
          <p:cNvPicPr>
            <a:picLocks noChangeAspect="1"/>
          </p:cNvPicPr>
          <p:nvPr/>
        </p:nvPicPr>
        <p:blipFill>
          <a:blip r:embed="rId5"/>
          <a:stretch>
            <a:fillRect/>
          </a:stretch>
        </p:blipFill>
        <p:spPr>
          <a:xfrm>
            <a:off x="4127504" y="4038605"/>
            <a:ext cx="939006" cy="1247775"/>
          </a:xfrm>
          <a:prstGeom prst="rect">
            <a:avLst/>
          </a:prstGeom>
        </p:spPr>
      </p:pic>
      <p:pic>
        <p:nvPicPr>
          <p:cNvPr id="41" name="Picture 40" descr="‏(‏0501172177.gif"/>
          <p:cNvPicPr>
            <a:picLocks noChangeAspect="1"/>
          </p:cNvPicPr>
          <p:nvPr/>
        </p:nvPicPr>
        <p:blipFill>
          <a:blip r:embed="rId5"/>
          <a:stretch>
            <a:fillRect/>
          </a:stretch>
        </p:blipFill>
        <p:spPr>
          <a:xfrm>
            <a:off x="4292604" y="4191006"/>
            <a:ext cx="939006" cy="1247775"/>
          </a:xfrm>
          <a:prstGeom prst="rect">
            <a:avLst/>
          </a:prstGeom>
        </p:spPr>
      </p:pic>
      <p:pic>
        <p:nvPicPr>
          <p:cNvPr id="42" name="Picture 41" descr="‏(‏0501172177.gif"/>
          <p:cNvPicPr>
            <a:picLocks noChangeAspect="1"/>
          </p:cNvPicPr>
          <p:nvPr/>
        </p:nvPicPr>
        <p:blipFill>
          <a:blip r:embed="rId5"/>
          <a:stretch>
            <a:fillRect/>
          </a:stretch>
        </p:blipFill>
        <p:spPr>
          <a:xfrm>
            <a:off x="4457704" y="4343406"/>
            <a:ext cx="939006" cy="1247775"/>
          </a:xfrm>
          <a:prstGeom prst="rect">
            <a:avLst/>
          </a:prstGeom>
        </p:spPr>
      </p:pic>
      <p:pic>
        <p:nvPicPr>
          <p:cNvPr id="43" name="Picture 42" descr="‏(‏0501172177.gif"/>
          <p:cNvPicPr>
            <a:picLocks noChangeAspect="1"/>
          </p:cNvPicPr>
          <p:nvPr/>
        </p:nvPicPr>
        <p:blipFill>
          <a:blip r:embed="rId5"/>
          <a:stretch>
            <a:fillRect/>
          </a:stretch>
        </p:blipFill>
        <p:spPr>
          <a:xfrm>
            <a:off x="4622804" y="4495805"/>
            <a:ext cx="939006" cy="1247775"/>
          </a:xfrm>
          <a:prstGeom prst="rect">
            <a:avLst/>
          </a:prstGeom>
        </p:spPr>
      </p:pic>
      <p:pic>
        <p:nvPicPr>
          <p:cNvPr id="44" name="Picture 43" descr="‏(‏0501172177.gif"/>
          <p:cNvPicPr>
            <a:picLocks noChangeAspect="1"/>
          </p:cNvPicPr>
          <p:nvPr/>
        </p:nvPicPr>
        <p:blipFill>
          <a:blip r:embed="rId5"/>
          <a:stretch>
            <a:fillRect/>
          </a:stretch>
        </p:blipFill>
        <p:spPr>
          <a:xfrm>
            <a:off x="4787904" y="4648206"/>
            <a:ext cx="939006" cy="1247775"/>
          </a:xfrm>
          <a:prstGeom prst="rect">
            <a:avLst/>
          </a:prstGeom>
        </p:spPr>
      </p:pic>
      <p:pic>
        <p:nvPicPr>
          <p:cNvPr id="46" name="Picture 45" descr="‏(‏0501172177.gif"/>
          <p:cNvPicPr>
            <a:picLocks noChangeAspect="1"/>
          </p:cNvPicPr>
          <p:nvPr/>
        </p:nvPicPr>
        <p:blipFill>
          <a:blip r:embed="rId5"/>
          <a:stretch>
            <a:fillRect/>
          </a:stretch>
        </p:blipFill>
        <p:spPr>
          <a:xfrm>
            <a:off x="5118104" y="5334006"/>
            <a:ext cx="939006" cy="1247775"/>
          </a:xfrm>
          <a:prstGeom prst="rect">
            <a:avLst/>
          </a:prstGeom>
        </p:spPr>
      </p:pic>
      <p:pic>
        <p:nvPicPr>
          <p:cNvPr id="47" name="Picture 46" descr="‏(‏0501172177.gif"/>
          <p:cNvPicPr>
            <a:picLocks noChangeAspect="1"/>
          </p:cNvPicPr>
          <p:nvPr/>
        </p:nvPicPr>
        <p:blipFill>
          <a:blip r:embed="rId5"/>
          <a:stretch>
            <a:fillRect/>
          </a:stretch>
        </p:blipFill>
        <p:spPr>
          <a:xfrm>
            <a:off x="8966997" y="5334006"/>
            <a:ext cx="939006" cy="1247775"/>
          </a:xfrm>
          <a:prstGeom prst="rect">
            <a:avLst/>
          </a:prstGeom>
        </p:spPr>
      </p:pic>
      <p:pic>
        <p:nvPicPr>
          <p:cNvPr id="48" name="Picture 47" descr="‏(‏0501172177.gif"/>
          <p:cNvPicPr>
            <a:picLocks noChangeAspect="1"/>
          </p:cNvPicPr>
          <p:nvPr/>
        </p:nvPicPr>
        <p:blipFill>
          <a:blip r:embed="rId5"/>
          <a:stretch>
            <a:fillRect/>
          </a:stretch>
        </p:blipFill>
        <p:spPr>
          <a:xfrm>
            <a:off x="4705354" y="152405"/>
            <a:ext cx="939006" cy="1247775"/>
          </a:xfrm>
          <a:prstGeom prst="rect">
            <a:avLst/>
          </a:prstGeom>
        </p:spPr>
      </p:pic>
      <p:pic>
        <p:nvPicPr>
          <p:cNvPr id="49" name="Picture 48" descr="‏(‏0501172177.gif"/>
          <p:cNvPicPr>
            <a:picLocks noChangeAspect="1"/>
          </p:cNvPicPr>
          <p:nvPr/>
        </p:nvPicPr>
        <p:blipFill>
          <a:blip r:embed="rId5"/>
          <a:stretch>
            <a:fillRect/>
          </a:stretch>
        </p:blipFill>
        <p:spPr>
          <a:xfrm>
            <a:off x="4870454" y="304802"/>
            <a:ext cx="939006" cy="1247775"/>
          </a:xfrm>
          <a:prstGeom prst="rect">
            <a:avLst/>
          </a:prstGeom>
        </p:spPr>
      </p:pic>
      <p:pic>
        <p:nvPicPr>
          <p:cNvPr id="50" name="Picture 49" descr="‏(‏0501172177.gif"/>
          <p:cNvPicPr>
            <a:picLocks noChangeAspect="1"/>
          </p:cNvPicPr>
          <p:nvPr/>
        </p:nvPicPr>
        <p:blipFill>
          <a:blip r:embed="rId5"/>
          <a:stretch>
            <a:fillRect/>
          </a:stretch>
        </p:blipFill>
        <p:spPr>
          <a:xfrm>
            <a:off x="5035554" y="457206"/>
            <a:ext cx="939006" cy="1247775"/>
          </a:xfrm>
          <a:prstGeom prst="rect">
            <a:avLst/>
          </a:prstGeom>
        </p:spPr>
      </p:pic>
      <p:pic>
        <p:nvPicPr>
          <p:cNvPr id="51" name="Picture 50" descr="‏(‏0501172177.gif"/>
          <p:cNvPicPr>
            <a:picLocks noChangeAspect="1"/>
          </p:cNvPicPr>
          <p:nvPr/>
        </p:nvPicPr>
        <p:blipFill>
          <a:blip r:embed="rId5"/>
          <a:stretch>
            <a:fillRect/>
          </a:stretch>
        </p:blipFill>
        <p:spPr>
          <a:xfrm>
            <a:off x="5200654" y="609605"/>
            <a:ext cx="939006" cy="1247775"/>
          </a:xfrm>
          <a:prstGeom prst="rect">
            <a:avLst/>
          </a:prstGeom>
        </p:spPr>
      </p:pic>
      <p:pic>
        <p:nvPicPr>
          <p:cNvPr id="52" name="Picture 51" descr="‏(‏0501172177.gif"/>
          <p:cNvPicPr>
            <a:picLocks noChangeAspect="1"/>
          </p:cNvPicPr>
          <p:nvPr/>
        </p:nvPicPr>
        <p:blipFill>
          <a:blip r:embed="rId5"/>
          <a:stretch>
            <a:fillRect/>
          </a:stretch>
        </p:blipFill>
        <p:spPr>
          <a:xfrm>
            <a:off x="5365754" y="762006"/>
            <a:ext cx="939006" cy="1247775"/>
          </a:xfrm>
          <a:prstGeom prst="rect">
            <a:avLst/>
          </a:prstGeom>
        </p:spPr>
      </p:pic>
      <p:pic>
        <p:nvPicPr>
          <p:cNvPr id="53" name="Picture 52" descr="‏(‏0501172177.gif"/>
          <p:cNvPicPr>
            <a:picLocks noChangeAspect="1"/>
          </p:cNvPicPr>
          <p:nvPr/>
        </p:nvPicPr>
        <p:blipFill>
          <a:blip r:embed="rId5"/>
          <a:stretch>
            <a:fillRect/>
          </a:stretch>
        </p:blipFill>
        <p:spPr>
          <a:xfrm>
            <a:off x="5530854" y="914406"/>
            <a:ext cx="939006" cy="1247775"/>
          </a:xfrm>
          <a:prstGeom prst="rect">
            <a:avLst/>
          </a:prstGeom>
        </p:spPr>
      </p:pic>
      <p:pic>
        <p:nvPicPr>
          <p:cNvPr id="54" name="Picture 53" descr="‏(‏0501172177.gif"/>
          <p:cNvPicPr>
            <a:picLocks noChangeAspect="1"/>
          </p:cNvPicPr>
          <p:nvPr/>
        </p:nvPicPr>
        <p:blipFill>
          <a:blip r:embed="rId5"/>
          <a:stretch>
            <a:fillRect/>
          </a:stretch>
        </p:blipFill>
        <p:spPr>
          <a:xfrm>
            <a:off x="5695954" y="1066805"/>
            <a:ext cx="939006" cy="1247775"/>
          </a:xfrm>
          <a:prstGeom prst="rect">
            <a:avLst/>
          </a:prstGeom>
        </p:spPr>
      </p:pic>
      <p:pic>
        <p:nvPicPr>
          <p:cNvPr id="55" name="Picture 54" descr="‏(‏0501172177.gif"/>
          <p:cNvPicPr>
            <a:picLocks noChangeAspect="1"/>
          </p:cNvPicPr>
          <p:nvPr/>
        </p:nvPicPr>
        <p:blipFill>
          <a:blip r:embed="rId5"/>
          <a:stretch>
            <a:fillRect/>
          </a:stretch>
        </p:blipFill>
        <p:spPr>
          <a:xfrm>
            <a:off x="5861054" y="1219205"/>
            <a:ext cx="939006" cy="1247775"/>
          </a:xfrm>
          <a:prstGeom prst="rect">
            <a:avLst/>
          </a:prstGeom>
        </p:spPr>
      </p:pic>
      <p:pic>
        <p:nvPicPr>
          <p:cNvPr id="56" name="Picture 55" descr="‏(‏0501172177.gif"/>
          <p:cNvPicPr>
            <a:picLocks noChangeAspect="1"/>
          </p:cNvPicPr>
          <p:nvPr/>
        </p:nvPicPr>
        <p:blipFill>
          <a:blip r:embed="rId5"/>
          <a:stretch>
            <a:fillRect/>
          </a:stretch>
        </p:blipFill>
        <p:spPr>
          <a:xfrm>
            <a:off x="6026154" y="1371603"/>
            <a:ext cx="939006" cy="1247775"/>
          </a:xfrm>
          <a:prstGeom prst="rect">
            <a:avLst/>
          </a:prstGeom>
        </p:spPr>
      </p:pic>
      <p:pic>
        <p:nvPicPr>
          <p:cNvPr id="57" name="Picture 56" descr="‏(‏0501172177.gif"/>
          <p:cNvPicPr>
            <a:picLocks noChangeAspect="1"/>
          </p:cNvPicPr>
          <p:nvPr/>
        </p:nvPicPr>
        <p:blipFill>
          <a:blip r:embed="rId5"/>
          <a:stretch>
            <a:fillRect/>
          </a:stretch>
        </p:blipFill>
        <p:spPr>
          <a:xfrm>
            <a:off x="6191254" y="1524005"/>
            <a:ext cx="939006" cy="1247775"/>
          </a:xfrm>
          <a:prstGeom prst="rect">
            <a:avLst/>
          </a:prstGeom>
        </p:spPr>
      </p:pic>
      <p:pic>
        <p:nvPicPr>
          <p:cNvPr id="58" name="Picture 57" descr="‏(‏0501172177.gif"/>
          <p:cNvPicPr>
            <a:picLocks noChangeAspect="1"/>
          </p:cNvPicPr>
          <p:nvPr/>
        </p:nvPicPr>
        <p:blipFill>
          <a:blip r:embed="rId5"/>
          <a:stretch>
            <a:fillRect/>
          </a:stretch>
        </p:blipFill>
        <p:spPr>
          <a:xfrm>
            <a:off x="6356354" y="1676406"/>
            <a:ext cx="939006" cy="1247775"/>
          </a:xfrm>
          <a:prstGeom prst="rect">
            <a:avLst/>
          </a:prstGeom>
        </p:spPr>
      </p:pic>
      <p:pic>
        <p:nvPicPr>
          <p:cNvPr id="59" name="Picture 58" descr="‏(‏0501172177.gif"/>
          <p:cNvPicPr>
            <a:picLocks noChangeAspect="1"/>
          </p:cNvPicPr>
          <p:nvPr/>
        </p:nvPicPr>
        <p:blipFill>
          <a:blip r:embed="rId5"/>
          <a:stretch>
            <a:fillRect/>
          </a:stretch>
        </p:blipFill>
        <p:spPr>
          <a:xfrm>
            <a:off x="6521454" y="1828806"/>
            <a:ext cx="939006" cy="1247775"/>
          </a:xfrm>
          <a:prstGeom prst="rect">
            <a:avLst/>
          </a:prstGeom>
        </p:spPr>
      </p:pic>
      <p:pic>
        <p:nvPicPr>
          <p:cNvPr id="60" name="Picture 59" descr="‏(‏0501172177.gif"/>
          <p:cNvPicPr>
            <a:picLocks noChangeAspect="1"/>
          </p:cNvPicPr>
          <p:nvPr/>
        </p:nvPicPr>
        <p:blipFill>
          <a:blip r:embed="rId5"/>
          <a:stretch>
            <a:fillRect/>
          </a:stretch>
        </p:blipFill>
        <p:spPr>
          <a:xfrm>
            <a:off x="6686554" y="1981205"/>
            <a:ext cx="939006" cy="1247775"/>
          </a:xfrm>
          <a:prstGeom prst="rect">
            <a:avLst/>
          </a:prstGeom>
        </p:spPr>
      </p:pic>
      <p:pic>
        <p:nvPicPr>
          <p:cNvPr id="61" name="Picture 60" descr="‏(‏0501172177.gif"/>
          <p:cNvPicPr>
            <a:picLocks noChangeAspect="1"/>
          </p:cNvPicPr>
          <p:nvPr/>
        </p:nvPicPr>
        <p:blipFill>
          <a:blip r:embed="rId5"/>
          <a:stretch>
            <a:fillRect/>
          </a:stretch>
        </p:blipFill>
        <p:spPr>
          <a:xfrm>
            <a:off x="6851654" y="2133606"/>
            <a:ext cx="939006" cy="1247775"/>
          </a:xfrm>
          <a:prstGeom prst="rect">
            <a:avLst/>
          </a:prstGeom>
        </p:spPr>
      </p:pic>
      <p:pic>
        <p:nvPicPr>
          <p:cNvPr id="62" name="Picture 61" descr="‏(‏0501172177.gif"/>
          <p:cNvPicPr>
            <a:picLocks noChangeAspect="1"/>
          </p:cNvPicPr>
          <p:nvPr/>
        </p:nvPicPr>
        <p:blipFill>
          <a:blip r:embed="rId5"/>
          <a:stretch>
            <a:fillRect/>
          </a:stretch>
        </p:blipFill>
        <p:spPr>
          <a:xfrm>
            <a:off x="7016754" y="2286006"/>
            <a:ext cx="939006" cy="1247775"/>
          </a:xfrm>
          <a:prstGeom prst="rect">
            <a:avLst/>
          </a:prstGeom>
        </p:spPr>
      </p:pic>
      <p:pic>
        <p:nvPicPr>
          <p:cNvPr id="63" name="Picture 62" descr="‏(‏0501172177.gif"/>
          <p:cNvPicPr>
            <a:picLocks noChangeAspect="1"/>
          </p:cNvPicPr>
          <p:nvPr/>
        </p:nvPicPr>
        <p:blipFill>
          <a:blip r:embed="rId5"/>
          <a:stretch>
            <a:fillRect/>
          </a:stretch>
        </p:blipFill>
        <p:spPr>
          <a:xfrm>
            <a:off x="7181854" y="2438405"/>
            <a:ext cx="939006" cy="1247775"/>
          </a:xfrm>
          <a:prstGeom prst="rect">
            <a:avLst/>
          </a:prstGeom>
        </p:spPr>
      </p:pic>
      <p:pic>
        <p:nvPicPr>
          <p:cNvPr id="64" name="Picture 63" descr="‏(‏0501172177.gif"/>
          <p:cNvPicPr>
            <a:picLocks noChangeAspect="1"/>
          </p:cNvPicPr>
          <p:nvPr/>
        </p:nvPicPr>
        <p:blipFill>
          <a:blip r:embed="rId5"/>
          <a:stretch>
            <a:fillRect/>
          </a:stretch>
        </p:blipFill>
        <p:spPr>
          <a:xfrm>
            <a:off x="7346954" y="2590806"/>
            <a:ext cx="939006" cy="1247775"/>
          </a:xfrm>
          <a:prstGeom prst="rect">
            <a:avLst/>
          </a:prstGeom>
        </p:spPr>
      </p:pic>
      <p:pic>
        <p:nvPicPr>
          <p:cNvPr id="65" name="Picture 64" descr="‏(‏0501172177.gif"/>
          <p:cNvPicPr>
            <a:picLocks noChangeAspect="1"/>
          </p:cNvPicPr>
          <p:nvPr/>
        </p:nvPicPr>
        <p:blipFill>
          <a:blip r:embed="rId5"/>
          <a:stretch>
            <a:fillRect/>
          </a:stretch>
        </p:blipFill>
        <p:spPr>
          <a:xfrm>
            <a:off x="7512054" y="2743206"/>
            <a:ext cx="939006" cy="1247775"/>
          </a:xfrm>
          <a:prstGeom prst="rect">
            <a:avLst/>
          </a:prstGeom>
        </p:spPr>
      </p:pic>
      <p:pic>
        <p:nvPicPr>
          <p:cNvPr id="66" name="Picture 65" descr="‏(‏0501172177.gif"/>
          <p:cNvPicPr>
            <a:picLocks noChangeAspect="1"/>
          </p:cNvPicPr>
          <p:nvPr/>
        </p:nvPicPr>
        <p:blipFill>
          <a:blip r:embed="rId5"/>
          <a:stretch>
            <a:fillRect/>
          </a:stretch>
        </p:blipFill>
        <p:spPr>
          <a:xfrm>
            <a:off x="8966997" y="838200"/>
            <a:ext cx="939006" cy="1600200"/>
          </a:xfrm>
          <a:prstGeom prst="rect">
            <a:avLst/>
          </a:prstGeom>
        </p:spPr>
      </p:pic>
      <p:pic>
        <p:nvPicPr>
          <p:cNvPr id="68" name="Picture 67" descr="‏(‏0501172177.gif"/>
          <p:cNvPicPr>
            <a:picLocks noChangeAspect="1"/>
          </p:cNvPicPr>
          <p:nvPr/>
        </p:nvPicPr>
        <p:blipFill>
          <a:blip r:embed="rId5"/>
          <a:stretch>
            <a:fillRect/>
          </a:stretch>
        </p:blipFill>
        <p:spPr>
          <a:xfrm>
            <a:off x="5778504" y="5334006"/>
            <a:ext cx="939006" cy="1247775"/>
          </a:xfrm>
          <a:prstGeom prst="rect">
            <a:avLst/>
          </a:prstGeom>
        </p:spPr>
      </p:pic>
      <p:pic>
        <p:nvPicPr>
          <p:cNvPr id="69" name="Picture 68" descr="‏(‏0501172177.gif"/>
          <p:cNvPicPr>
            <a:picLocks noChangeAspect="1"/>
          </p:cNvPicPr>
          <p:nvPr/>
        </p:nvPicPr>
        <p:blipFill>
          <a:blip r:embed="rId5"/>
          <a:stretch>
            <a:fillRect/>
          </a:stretch>
        </p:blipFill>
        <p:spPr>
          <a:xfrm>
            <a:off x="6273804" y="5334006"/>
            <a:ext cx="939006" cy="1247775"/>
          </a:xfrm>
          <a:prstGeom prst="rect">
            <a:avLst/>
          </a:prstGeom>
        </p:spPr>
      </p:pic>
      <p:pic>
        <p:nvPicPr>
          <p:cNvPr id="70" name="Picture 69" descr="‏(‏0501172177.gif"/>
          <p:cNvPicPr>
            <a:picLocks noChangeAspect="1"/>
          </p:cNvPicPr>
          <p:nvPr/>
        </p:nvPicPr>
        <p:blipFill>
          <a:blip r:embed="rId5"/>
          <a:stretch>
            <a:fillRect/>
          </a:stretch>
        </p:blipFill>
        <p:spPr>
          <a:xfrm>
            <a:off x="6769104" y="5257806"/>
            <a:ext cx="939006" cy="1247775"/>
          </a:xfrm>
          <a:prstGeom prst="rect">
            <a:avLst/>
          </a:prstGeom>
        </p:spPr>
      </p:pic>
      <p:pic>
        <p:nvPicPr>
          <p:cNvPr id="71" name="Picture 70" descr="‏(‏0501172177.gif"/>
          <p:cNvPicPr>
            <a:picLocks noChangeAspect="1"/>
          </p:cNvPicPr>
          <p:nvPr/>
        </p:nvPicPr>
        <p:blipFill>
          <a:blip r:embed="rId5"/>
          <a:stretch>
            <a:fillRect/>
          </a:stretch>
        </p:blipFill>
        <p:spPr>
          <a:xfrm>
            <a:off x="7429504" y="5257806"/>
            <a:ext cx="939006" cy="1247775"/>
          </a:xfrm>
          <a:prstGeom prst="rect">
            <a:avLst/>
          </a:prstGeom>
        </p:spPr>
      </p:pic>
      <p:pic>
        <p:nvPicPr>
          <p:cNvPr id="72" name="Picture 71" descr="‏(‏0501172177.gif"/>
          <p:cNvPicPr>
            <a:picLocks noChangeAspect="1"/>
          </p:cNvPicPr>
          <p:nvPr/>
        </p:nvPicPr>
        <p:blipFill>
          <a:blip r:embed="rId5"/>
          <a:stretch>
            <a:fillRect/>
          </a:stretch>
        </p:blipFill>
        <p:spPr>
          <a:xfrm>
            <a:off x="8172454" y="5334006"/>
            <a:ext cx="939006" cy="1247775"/>
          </a:xfrm>
          <a:prstGeom prst="rect">
            <a:avLst/>
          </a:prstGeom>
        </p:spPr>
      </p:pic>
      <p:pic>
        <p:nvPicPr>
          <p:cNvPr id="73" name="Picture 72" descr="‏(‏0501172177.gif"/>
          <p:cNvPicPr>
            <a:picLocks noChangeAspect="1"/>
          </p:cNvPicPr>
          <p:nvPr/>
        </p:nvPicPr>
        <p:blipFill>
          <a:blip r:embed="rId5"/>
          <a:stretch>
            <a:fillRect/>
          </a:stretch>
        </p:blipFill>
        <p:spPr>
          <a:xfrm>
            <a:off x="7677154" y="2895605"/>
            <a:ext cx="939006" cy="1247775"/>
          </a:xfrm>
          <a:prstGeom prst="rect">
            <a:avLst/>
          </a:prstGeom>
        </p:spPr>
      </p:pic>
      <p:pic>
        <p:nvPicPr>
          <p:cNvPr id="74" name="Picture 73" descr="‏(‏0501172177.gif"/>
          <p:cNvPicPr>
            <a:picLocks noChangeAspect="1"/>
          </p:cNvPicPr>
          <p:nvPr/>
        </p:nvPicPr>
        <p:blipFill>
          <a:blip r:embed="rId5"/>
          <a:stretch>
            <a:fillRect/>
          </a:stretch>
        </p:blipFill>
        <p:spPr>
          <a:xfrm>
            <a:off x="7842254" y="3048002"/>
            <a:ext cx="939006" cy="1247775"/>
          </a:xfrm>
          <a:prstGeom prst="rect">
            <a:avLst/>
          </a:prstGeom>
        </p:spPr>
      </p:pic>
      <p:pic>
        <p:nvPicPr>
          <p:cNvPr id="75" name="Picture 74" descr="‏(‏0501172177.gif"/>
          <p:cNvPicPr>
            <a:picLocks noChangeAspect="1"/>
          </p:cNvPicPr>
          <p:nvPr/>
        </p:nvPicPr>
        <p:blipFill>
          <a:blip r:embed="rId5"/>
          <a:stretch>
            <a:fillRect/>
          </a:stretch>
        </p:blipFill>
        <p:spPr>
          <a:xfrm>
            <a:off x="8007354" y="3200405"/>
            <a:ext cx="939006" cy="1247775"/>
          </a:xfrm>
          <a:prstGeom prst="rect">
            <a:avLst/>
          </a:prstGeom>
        </p:spPr>
      </p:pic>
      <p:pic>
        <p:nvPicPr>
          <p:cNvPr id="76" name="Picture 75" descr="‏(‏0501172177.gif"/>
          <p:cNvPicPr>
            <a:picLocks noChangeAspect="1"/>
          </p:cNvPicPr>
          <p:nvPr/>
        </p:nvPicPr>
        <p:blipFill>
          <a:blip r:embed="rId5"/>
          <a:stretch>
            <a:fillRect/>
          </a:stretch>
        </p:blipFill>
        <p:spPr>
          <a:xfrm>
            <a:off x="8172454" y="3352805"/>
            <a:ext cx="939006" cy="1247775"/>
          </a:xfrm>
          <a:prstGeom prst="rect">
            <a:avLst/>
          </a:prstGeom>
        </p:spPr>
      </p:pic>
      <p:pic>
        <p:nvPicPr>
          <p:cNvPr id="77" name="Picture 76" descr="‏(‏0501172177.gif"/>
          <p:cNvPicPr>
            <a:picLocks noChangeAspect="1"/>
          </p:cNvPicPr>
          <p:nvPr/>
        </p:nvPicPr>
        <p:blipFill>
          <a:blip r:embed="rId5"/>
          <a:stretch>
            <a:fillRect/>
          </a:stretch>
        </p:blipFill>
        <p:spPr>
          <a:xfrm>
            <a:off x="8337554" y="3505200"/>
            <a:ext cx="939006" cy="1247775"/>
          </a:xfrm>
          <a:prstGeom prst="rect">
            <a:avLst/>
          </a:prstGeom>
        </p:spPr>
      </p:pic>
      <p:pic>
        <p:nvPicPr>
          <p:cNvPr id="78" name="Picture 77" descr="‏(‏0501172177.gif"/>
          <p:cNvPicPr>
            <a:picLocks noChangeAspect="1"/>
          </p:cNvPicPr>
          <p:nvPr/>
        </p:nvPicPr>
        <p:blipFill>
          <a:blip r:embed="rId5"/>
          <a:stretch>
            <a:fillRect/>
          </a:stretch>
        </p:blipFill>
        <p:spPr>
          <a:xfrm>
            <a:off x="8502654" y="3657606"/>
            <a:ext cx="939006" cy="1247775"/>
          </a:xfrm>
          <a:prstGeom prst="rect">
            <a:avLst/>
          </a:prstGeom>
        </p:spPr>
      </p:pic>
      <p:pic>
        <p:nvPicPr>
          <p:cNvPr id="79" name="Picture 78" descr="‏(‏0501172177.gif"/>
          <p:cNvPicPr>
            <a:picLocks noChangeAspect="1"/>
          </p:cNvPicPr>
          <p:nvPr/>
        </p:nvPicPr>
        <p:blipFill>
          <a:blip r:embed="rId5"/>
          <a:stretch>
            <a:fillRect/>
          </a:stretch>
        </p:blipFill>
        <p:spPr>
          <a:xfrm>
            <a:off x="8667754" y="3810005"/>
            <a:ext cx="939006" cy="1247775"/>
          </a:xfrm>
          <a:prstGeom prst="rect">
            <a:avLst/>
          </a:prstGeom>
        </p:spPr>
      </p:pic>
      <p:pic>
        <p:nvPicPr>
          <p:cNvPr id="80" name="Picture 79" descr="‏(‏0501172177.gif"/>
          <p:cNvPicPr>
            <a:picLocks noChangeAspect="1"/>
          </p:cNvPicPr>
          <p:nvPr/>
        </p:nvPicPr>
        <p:blipFill>
          <a:blip r:embed="rId5"/>
          <a:stretch>
            <a:fillRect/>
          </a:stretch>
        </p:blipFill>
        <p:spPr>
          <a:xfrm>
            <a:off x="8832854" y="3962406"/>
            <a:ext cx="939006" cy="1247775"/>
          </a:xfrm>
          <a:prstGeom prst="rect">
            <a:avLst/>
          </a:prstGeom>
        </p:spPr>
      </p:pic>
      <p:pic>
        <p:nvPicPr>
          <p:cNvPr id="81" name="Picture 80" descr="‏(‏0501172177.gif"/>
          <p:cNvPicPr>
            <a:picLocks noChangeAspect="1"/>
          </p:cNvPicPr>
          <p:nvPr/>
        </p:nvPicPr>
        <p:blipFill>
          <a:blip r:embed="rId5"/>
          <a:stretch>
            <a:fillRect/>
          </a:stretch>
        </p:blipFill>
        <p:spPr>
          <a:xfrm>
            <a:off x="8997954" y="4114806"/>
            <a:ext cx="939006" cy="1247775"/>
          </a:xfrm>
          <a:prstGeom prst="rect">
            <a:avLst/>
          </a:prstGeom>
        </p:spPr>
      </p:pic>
      <p:sp>
        <p:nvSpPr>
          <p:cNvPr id="82" name="TextBox 81"/>
          <p:cNvSpPr txBox="1"/>
          <p:nvPr/>
        </p:nvSpPr>
        <p:spPr>
          <a:xfrm>
            <a:off x="990600" y="914400"/>
            <a:ext cx="7924800" cy="5410200"/>
          </a:xfrm>
          <a:prstGeom prst="rect">
            <a:avLst/>
          </a:prstGeom>
          <a:noFill/>
        </p:spPr>
        <p:txBody>
          <a:bodyPr wrap="square" rtlCol="0">
            <a:prstTxWarp prst="textSto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IN" sz="9600" b="1" i="1" dirty="0" smtClean="0">
                <a:ln w="11430"/>
                <a:solidFill>
                  <a:srgbClr val="FF0000"/>
                </a:solidFill>
                <a:latin typeface="NikoshBAN" pitchFamily="2" charset="0"/>
                <a:cs typeface="NikoshBAN" pitchFamily="2" charset="0"/>
              </a:rPr>
              <a:t>ফু</a:t>
            </a:r>
            <a:r>
              <a:rPr lang="bn-IN" sz="9600" b="1" i="1" dirty="0" smtClean="0">
                <a:ln w="11430"/>
                <a:solidFill>
                  <a:srgbClr val="002060"/>
                </a:solidFill>
                <a:latin typeface="NikoshBAN" pitchFamily="2" charset="0"/>
                <a:cs typeface="NikoshBAN" pitchFamily="2" charset="0"/>
              </a:rPr>
              <a:t>লে </a:t>
            </a:r>
            <a:r>
              <a:rPr lang="bn-IN" sz="9600" b="1" i="1" dirty="0" smtClean="0">
                <a:ln w="11430"/>
                <a:solidFill>
                  <a:srgbClr val="FFFF00"/>
                </a:solidFill>
                <a:latin typeface="NikoshBAN" pitchFamily="2" charset="0"/>
                <a:cs typeface="NikoshBAN" pitchFamily="2" charset="0"/>
              </a:rPr>
              <a:t>ফু</a:t>
            </a:r>
            <a:r>
              <a:rPr lang="bn-IN" sz="9600" b="1" i="1" dirty="0" smtClean="0">
                <a:ln w="11430"/>
                <a:solidFill>
                  <a:schemeClr val="accent3"/>
                </a:solidFill>
                <a:latin typeface="NikoshBAN" pitchFamily="2" charset="0"/>
                <a:cs typeface="NikoshBAN" pitchFamily="2" charset="0"/>
              </a:rPr>
              <a:t>লে</a:t>
            </a:r>
            <a:r>
              <a:rPr lang="bn-IN" sz="9600" b="1" i="1" dirty="0" smtClean="0">
                <a:ln w="11430"/>
                <a:solidFill>
                  <a:srgbClr val="002060"/>
                </a:solidFill>
                <a:latin typeface="NikoshBAN" pitchFamily="2" charset="0"/>
                <a:cs typeface="NikoshBAN" pitchFamily="2" charset="0"/>
              </a:rPr>
              <a:t> </a:t>
            </a:r>
            <a:r>
              <a:rPr lang="bn-IN" sz="9600" b="1" i="1" dirty="0" smtClean="0">
                <a:ln w="11430"/>
                <a:solidFill>
                  <a:srgbClr val="00B0F0"/>
                </a:solidFill>
                <a:latin typeface="NikoshBAN" pitchFamily="2" charset="0"/>
                <a:cs typeface="NikoshBAN" pitchFamily="2" charset="0"/>
              </a:rPr>
              <a:t>স্বা</a:t>
            </a:r>
            <a:r>
              <a:rPr lang="bn-IN" sz="9600" b="1" i="1" dirty="0" smtClean="0">
                <a:ln w="11430"/>
                <a:solidFill>
                  <a:srgbClr val="FFFF00"/>
                </a:solidFill>
                <a:latin typeface="NikoshBAN" pitchFamily="2" charset="0"/>
                <a:cs typeface="NikoshBAN" pitchFamily="2" charset="0"/>
              </a:rPr>
              <a:t>গ</a:t>
            </a:r>
            <a:r>
              <a:rPr lang="bn-IN" sz="9600" b="1" i="1" dirty="0" smtClean="0">
                <a:ln w="11430"/>
                <a:solidFill>
                  <a:srgbClr val="002060"/>
                </a:solidFill>
                <a:latin typeface="NikoshBAN" pitchFamily="2" charset="0"/>
                <a:cs typeface="NikoshBAN" pitchFamily="2" charset="0"/>
              </a:rPr>
              <a:t>ত</a:t>
            </a:r>
            <a:r>
              <a:rPr lang="bn-IN" sz="9600" b="1" i="1" dirty="0" smtClean="0">
                <a:ln w="11430"/>
                <a:solidFill>
                  <a:srgbClr val="FF0000"/>
                </a:solidFill>
                <a:latin typeface="NikoshBAN" pitchFamily="2" charset="0"/>
                <a:cs typeface="NikoshBAN" pitchFamily="2" charset="0"/>
              </a:rPr>
              <a:t>ম</a:t>
            </a:r>
          </a:p>
          <a:p>
            <a:r>
              <a:rPr lang="en-US" sz="9600" b="1" i="1" dirty="0" err="1" smtClean="0">
                <a:ln w="11430"/>
                <a:solidFill>
                  <a:srgbClr val="FF0000"/>
                </a:solidFill>
                <a:latin typeface="NikoshBAN" pitchFamily="2" charset="0"/>
                <a:cs typeface="NikoshBAN" pitchFamily="2" charset="0"/>
              </a:rPr>
              <a:t>মু</a:t>
            </a:r>
            <a:r>
              <a:rPr lang="en-US" sz="9600" b="1" i="1" dirty="0" err="1" smtClean="0">
                <a:ln w="11430"/>
                <a:solidFill>
                  <a:srgbClr val="002060"/>
                </a:solidFill>
                <a:latin typeface="NikoshBAN" pitchFamily="2" charset="0"/>
                <a:cs typeface="NikoshBAN" pitchFamily="2" charset="0"/>
              </a:rPr>
              <a:t>জি</a:t>
            </a:r>
            <a:r>
              <a:rPr lang="en-US" sz="9600" b="1" i="1" dirty="0" err="1" smtClean="0">
                <a:ln w="11430"/>
                <a:solidFill>
                  <a:srgbClr val="FFFF00"/>
                </a:solidFill>
                <a:latin typeface="NikoshBAN" pitchFamily="2" charset="0"/>
                <a:cs typeface="NikoshBAN" pitchFamily="2" charset="0"/>
              </a:rPr>
              <a:t>ব</a:t>
            </a:r>
            <a:r>
              <a:rPr lang="en-US" sz="9600" b="1" i="1" dirty="0" smtClean="0">
                <a:ln w="11430"/>
                <a:solidFill>
                  <a:srgbClr val="FFFF00"/>
                </a:solidFill>
                <a:latin typeface="NikoshBAN" pitchFamily="2" charset="0"/>
                <a:cs typeface="NikoshBAN" pitchFamily="2" charset="0"/>
              </a:rPr>
              <a:t> </a:t>
            </a:r>
            <a:r>
              <a:rPr lang="en-US" sz="9600" b="1" i="1" dirty="0" err="1" smtClean="0">
                <a:ln w="11430"/>
                <a:solidFill>
                  <a:srgbClr val="002060"/>
                </a:solidFill>
                <a:latin typeface="NikoshBAN" pitchFamily="2" charset="0"/>
                <a:cs typeface="NikoshBAN" pitchFamily="2" charset="0"/>
              </a:rPr>
              <a:t>ব</a:t>
            </a:r>
            <a:r>
              <a:rPr lang="en-US" sz="9600" b="1" i="1" dirty="0" err="1" smtClean="0">
                <a:ln w="11430"/>
                <a:solidFill>
                  <a:srgbClr val="FFFF00"/>
                </a:solidFill>
                <a:latin typeface="NikoshBAN" pitchFamily="2" charset="0"/>
                <a:cs typeface="NikoshBAN" pitchFamily="2" charset="0"/>
              </a:rPr>
              <a:t>র্ষে</a:t>
            </a:r>
            <a:r>
              <a:rPr lang="en-US" sz="9600" b="1" i="1" dirty="0" err="1" smtClean="0">
                <a:ln w="11430"/>
                <a:solidFill>
                  <a:srgbClr val="002060"/>
                </a:solidFill>
                <a:latin typeface="NikoshBAN" pitchFamily="2" charset="0"/>
                <a:cs typeface="NikoshBAN" pitchFamily="2" charset="0"/>
              </a:rPr>
              <a:t>র</a:t>
            </a:r>
            <a:r>
              <a:rPr lang="bn-IN" sz="9600" b="1" i="1" dirty="0" smtClean="0">
                <a:ln w="11430"/>
                <a:solidFill>
                  <a:srgbClr val="002060"/>
                </a:solidFill>
                <a:latin typeface="NikoshBAN" pitchFamily="2" charset="0"/>
                <a:cs typeface="NikoshBAN" pitchFamily="2" charset="0"/>
              </a:rPr>
              <a:t> ক্লা</a:t>
            </a:r>
            <a:r>
              <a:rPr lang="bn-IN" sz="9600" b="1" i="1" dirty="0" smtClean="0">
                <a:ln w="11430"/>
                <a:solidFill>
                  <a:srgbClr val="FF0000"/>
                </a:solidFill>
                <a:latin typeface="NikoshBAN" pitchFamily="2" charset="0"/>
                <a:cs typeface="NikoshBAN" pitchFamily="2" charset="0"/>
              </a:rPr>
              <a:t>সে</a:t>
            </a:r>
            <a:endParaRPr lang="en-US" sz="9600" b="1" i="1" dirty="0">
              <a:ln w="11430"/>
              <a:solidFill>
                <a:srgbClr val="FF0000"/>
              </a:solidFill>
              <a:latin typeface="NikoshBAN" pitchFamily="2" charset="0"/>
              <a:cs typeface="NikoshBAN" pitchFamily="2" charset="0"/>
            </a:endParaRPr>
          </a:p>
        </p:txBody>
      </p:sp>
      <p:pic>
        <p:nvPicPr>
          <p:cNvPr id="84" name="Picture 83" descr="_k.gif"/>
          <p:cNvPicPr>
            <a:picLocks noChangeAspect="1"/>
          </p:cNvPicPr>
          <p:nvPr/>
        </p:nvPicPr>
        <p:blipFill>
          <a:blip r:embed="rId7"/>
          <a:stretch>
            <a:fillRect/>
          </a:stretch>
        </p:blipFill>
        <p:spPr>
          <a:xfrm>
            <a:off x="7166371" y="228600"/>
            <a:ext cx="2476500" cy="1970690"/>
          </a:xfrm>
          <a:prstGeom prst="rect">
            <a:avLst/>
          </a:prstGeom>
        </p:spPr>
      </p:pic>
      <p:pic>
        <p:nvPicPr>
          <p:cNvPr id="45" name="Picture 4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20276" y="3128962"/>
            <a:ext cx="1867333" cy="951202"/>
          </a:xfrm>
          <a:prstGeom prst="rect">
            <a:avLst/>
          </a:prstGeom>
        </p:spPr>
      </p:pic>
      <p:pic>
        <p:nvPicPr>
          <p:cNvPr id="83" name="Picture 8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800000" flipH="1" flipV="1">
            <a:off x="8172454" y="2782598"/>
            <a:ext cx="1764506" cy="951202"/>
          </a:xfrm>
          <a:prstGeom prst="rect">
            <a:avLst/>
          </a:prstGeom>
        </p:spPr>
      </p:pic>
    </p:spTree>
    <p:extLst>
      <p:ext uri="{BB962C8B-B14F-4D97-AF65-F5344CB8AC3E}">
        <p14:creationId xmlns:p14="http://schemas.microsoft.com/office/powerpoint/2010/main" val="2381488307"/>
      </p:ext>
    </p:extLst>
  </p:cSld>
  <p:clrMapOvr>
    <a:masterClrMapping/>
  </p:clrMapOvr>
  <p:transition>
    <p:checker/>
    <p:sndAc>
      <p:stSnd>
        <p:snd r:embed="rId3" name="drumroll.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grpId="0" nodeType="clickEffect">
                                  <p:stCondLst>
                                    <p:cond delay="0"/>
                                  </p:stCondLst>
                                  <p:childTnLst>
                                    <p:set>
                                      <p:cBhvr>
                                        <p:cTn id="6" dur="1" fill="hold">
                                          <p:stCondLst>
                                            <p:cond delay="0"/>
                                          </p:stCondLst>
                                        </p:cTn>
                                        <p:tgtEl>
                                          <p:spTgt spid="82">
                                            <p:txEl>
                                              <p:pRg st="0" end="0"/>
                                            </p:txEl>
                                          </p:spTgt>
                                        </p:tgtEl>
                                        <p:attrNameLst>
                                          <p:attrName>style.visibility</p:attrName>
                                        </p:attrNameLst>
                                      </p:cBhvr>
                                      <p:to>
                                        <p:strVal val="visible"/>
                                      </p:to>
                                    </p:set>
                                    <p:animEffect transition="in" filter="diamond(out)">
                                      <p:cBhvr>
                                        <p:cTn id="7" dur="2000"/>
                                        <p:tgtEl>
                                          <p:spTgt spid="82">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4" name="applause.wav"/>
                                        </p:tgtEl>
                                      </p:cMediaNode>
                                    </p:audio>
                                  </p:subTnLst>
                                </p:cTn>
                              </p:par>
                            </p:childTnLst>
                          </p:cTn>
                        </p:par>
                      </p:childTnLst>
                    </p:cTn>
                  </p:par>
                  <p:par>
                    <p:cTn id="8" fill="hold">
                      <p:stCondLst>
                        <p:cond delay="indefinite"/>
                      </p:stCondLst>
                      <p:childTnLst>
                        <p:par>
                          <p:cTn id="9" fill="hold">
                            <p:stCondLst>
                              <p:cond delay="0"/>
                            </p:stCondLst>
                            <p:childTnLst>
                              <p:par>
                                <p:cTn id="10" presetID="8" presetClass="entr" presetSubtype="32" fill="hold" grpId="0" nodeType="clickEffect">
                                  <p:stCondLst>
                                    <p:cond delay="0"/>
                                  </p:stCondLst>
                                  <p:childTnLst>
                                    <p:set>
                                      <p:cBhvr>
                                        <p:cTn id="11" dur="1" fill="hold">
                                          <p:stCondLst>
                                            <p:cond delay="0"/>
                                          </p:stCondLst>
                                        </p:cTn>
                                        <p:tgtEl>
                                          <p:spTgt spid="82">
                                            <p:txEl>
                                              <p:pRg st="1" end="1"/>
                                            </p:txEl>
                                          </p:spTgt>
                                        </p:tgtEl>
                                        <p:attrNameLst>
                                          <p:attrName>style.visibility</p:attrName>
                                        </p:attrNameLst>
                                      </p:cBhvr>
                                      <p:to>
                                        <p:strVal val="visible"/>
                                      </p:to>
                                    </p:set>
                                    <p:animEffect transition="in" filter="diamond(out)">
                                      <p:cBhvr>
                                        <p:cTn id="12" dur="2000"/>
                                        <p:tgtEl>
                                          <p:spTgt spid="82">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build="p" bldLvl="2"/>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6141" y="2389525"/>
            <a:ext cx="9525000" cy="1446550"/>
          </a:xfrm>
          <a:prstGeom prst="rect">
            <a:avLst/>
          </a:prstGeom>
          <a:solidFill>
            <a:schemeClr val="tx1"/>
          </a:solidFill>
          <a:ln w="76200">
            <a:solidFill>
              <a:srgbClr val="0070C0"/>
            </a:solidFill>
          </a:ln>
        </p:spPr>
        <p:txBody>
          <a:bodyPr wrap="square" numCol="1" rtlCol="0">
            <a:spAutoFit/>
          </a:bodyPr>
          <a:lstStyle/>
          <a:p>
            <a:pPr marL="571500" indent="-571500" algn="just">
              <a:buFont typeface="Wingdings" pitchFamily="2" charset="2"/>
              <a:buChar char="v"/>
            </a:pPr>
            <a:r>
              <a:rPr lang="bn-IN" sz="4400" dirty="0" smtClean="0">
                <a:solidFill>
                  <a:srgbClr val="FFFF00"/>
                </a:solidFill>
                <a:latin typeface="NikoshBAN" panose="02000000000000000000" pitchFamily="2" charset="0"/>
                <a:cs typeface="NikoshBAN" panose="02000000000000000000" pitchFamily="2" charset="0"/>
              </a:rPr>
              <a:t>সামরিক সাহায্য। </a:t>
            </a:r>
          </a:p>
          <a:p>
            <a:pPr marL="571500" indent="-571500" algn="just">
              <a:buFont typeface="Wingdings" pitchFamily="2" charset="2"/>
              <a:buChar char="v"/>
            </a:pPr>
            <a:r>
              <a:rPr lang="bn-IN" sz="4400" dirty="0" smtClean="0">
                <a:solidFill>
                  <a:srgbClr val="FFFF00"/>
                </a:solidFill>
                <a:latin typeface="NikoshBAN" panose="02000000000000000000" pitchFamily="2" charset="0"/>
                <a:cs typeface="NikoshBAN" panose="02000000000000000000" pitchFamily="2" charset="0"/>
              </a:rPr>
              <a:t>প্রত্যক্ষ বৈদেশিক নিনিয়োগ। </a:t>
            </a:r>
          </a:p>
        </p:txBody>
      </p:sp>
      <p:sp>
        <p:nvSpPr>
          <p:cNvPr id="5" name="TextBox 4"/>
          <p:cNvSpPr txBox="1"/>
          <p:nvPr/>
        </p:nvSpPr>
        <p:spPr>
          <a:xfrm>
            <a:off x="152400" y="602159"/>
            <a:ext cx="9525000" cy="1446550"/>
          </a:xfrm>
          <a:prstGeom prst="rect">
            <a:avLst/>
          </a:prstGeom>
          <a:solidFill>
            <a:schemeClr val="tx1"/>
          </a:solidFill>
          <a:ln w="76200">
            <a:solidFill>
              <a:srgbClr val="0070C0"/>
            </a:solidFill>
          </a:ln>
        </p:spPr>
        <p:txBody>
          <a:bodyPr wrap="square" rtlCol="0">
            <a:spAutoFit/>
          </a:bodyPr>
          <a:lstStyle/>
          <a:p>
            <a:pPr algn="ctr"/>
            <a:r>
              <a:rPr lang="bn-IN" sz="4400" dirty="0" smtClean="0">
                <a:solidFill>
                  <a:srgbClr val="FFFF00"/>
                </a:solidFill>
                <a:latin typeface="NikoshBAN" pitchFamily="2" charset="0"/>
                <a:cs typeface="NikoshBAN" pitchFamily="2" charset="0"/>
              </a:rPr>
              <a:t>এছাড়া ও আর ও দুই ধরণের বৈদেশিক সাহায্য লক্ষ্য করা যায়- </a:t>
            </a:r>
            <a:endParaRPr lang="en-US" sz="4400" dirty="0">
              <a:solidFill>
                <a:srgbClr val="FFFF00"/>
              </a:solidFill>
              <a:latin typeface="NikoshBAN" pitchFamily="2" charset="0"/>
              <a:cs typeface="NikoshBAN" pitchFamily="2" charset="0"/>
            </a:endParaRPr>
          </a:p>
        </p:txBody>
      </p:sp>
    </p:spTree>
    <p:extLst>
      <p:ext uri="{BB962C8B-B14F-4D97-AF65-F5344CB8AC3E}">
        <p14:creationId xmlns:p14="http://schemas.microsoft.com/office/powerpoint/2010/main" val="200122914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ircle(in)">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circle(in)">
                                      <p:cBhvr>
                                        <p:cTn id="22" dur="20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circle(in)">
                                      <p:cBhvr>
                                        <p:cTn id="27"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6141" y="1182980"/>
            <a:ext cx="9525000" cy="1938992"/>
          </a:xfrm>
          <a:prstGeom prst="rect">
            <a:avLst/>
          </a:prstGeom>
          <a:solidFill>
            <a:schemeClr val="tx1"/>
          </a:solidFill>
          <a:ln w="76200">
            <a:solidFill>
              <a:srgbClr val="0070C0"/>
            </a:solidFill>
          </a:ln>
        </p:spPr>
        <p:txBody>
          <a:bodyPr wrap="square" numCol="1" rtlCol="0">
            <a:spAutoFit/>
          </a:bodyPr>
          <a:lstStyle/>
          <a:p>
            <a:pPr algn="just"/>
            <a:r>
              <a:rPr lang="bn-IN" sz="4000" dirty="0" smtClean="0">
                <a:solidFill>
                  <a:srgbClr val="FFFF00"/>
                </a:solidFill>
                <a:latin typeface="NikoshBAN" panose="02000000000000000000" pitchFamily="2" charset="0"/>
                <a:cs typeface="NikoshBAN" panose="02000000000000000000" pitchFamily="2" charset="0"/>
              </a:rPr>
              <a:t>কোনো দেশ ওপর কোনো দেশ হতে সামরিক ও প্রতিরক্ষা খাতে যে সাহায্য গ্রহণ করে থাকে তাকে সামরিক সাহায্য বলে।</a:t>
            </a:r>
          </a:p>
        </p:txBody>
      </p:sp>
      <p:sp>
        <p:nvSpPr>
          <p:cNvPr id="5" name="TextBox 4"/>
          <p:cNvSpPr txBox="1"/>
          <p:nvPr/>
        </p:nvSpPr>
        <p:spPr>
          <a:xfrm>
            <a:off x="152400" y="182439"/>
            <a:ext cx="9525000" cy="769441"/>
          </a:xfrm>
          <a:prstGeom prst="rect">
            <a:avLst/>
          </a:prstGeom>
          <a:solidFill>
            <a:schemeClr val="tx1"/>
          </a:solidFill>
          <a:ln w="76200">
            <a:solidFill>
              <a:srgbClr val="0070C0"/>
            </a:solidFill>
          </a:ln>
        </p:spPr>
        <p:txBody>
          <a:bodyPr wrap="square" rtlCol="0">
            <a:spAutoFit/>
          </a:bodyPr>
          <a:lstStyle/>
          <a:p>
            <a:pPr algn="ctr"/>
            <a:r>
              <a:rPr lang="bn-IN" sz="4400" dirty="0" smtClean="0">
                <a:solidFill>
                  <a:srgbClr val="FFFF00"/>
                </a:solidFill>
                <a:latin typeface="NikoshBAN" pitchFamily="2" charset="0"/>
                <a:cs typeface="NikoshBAN" pitchFamily="2" charset="0"/>
              </a:rPr>
              <a:t>সামরিক সাহায্যঃ </a:t>
            </a:r>
            <a:endParaRPr lang="en-US" sz="4400" dirty="0">
              <a:solidFill>
                <a:srgbClr val="FFFF00"/>
              </a:solidFill>
              <a:latin typeface="NikoshBAN" pitchFamily="2" charset="0"/>
              <a:cs typeface="NikoshBAN" pitchFamily="2" charset="0"/>
            </a:endParaRPr>
          </a:p>
        </p:txBody>
      </p:sp>
      <p:sp>
        <p:nvSpPr>
          <p:cNvPr id="6" name="TextBox 5"/>
          <p:cNvSpPr txBox="1"/>
          <p:nvPr/>
        </p:nvSpPr>
        <p:spPr>
          <a:xfrm>
            <a:off x="318541" y="4191000"/>
            <a:ext cx="9525000" cy="2554545"/>
          </a:xfrm>
          <a:prstGeom prst="rect">
            <a:avLst/>
          </a:prstGeom>
          <a:solidFill>
            <a:schemeClr val="tx1"/>
          </a:solidFill>
          <a:ln w="76200">
            <a:solidFill>
              <a:srgbClr val="0070C0"/>
            </a:solidFill>
          </a:ln>
        </p:spPr>
        <p:txBody>
          <a:bodyPr wrap="square" numCol="1" rtlCol="0">
            <a:spAutoFit/>
          </a:bodyPr>
          <a:lstStyle/>
          <a:p>
            <a:pPr algn="just"/>
            <a:r>
              <a:rPr lang="bn-IN" sz="4000" dirty="0" smtClean="0">
                <a:solidFill>
                  <a:srgbClr val="FFFF00"/>
                </a:solidFill>
                <a:latin typeface="NikoshBAN" pitchFamily="2" charset="0"/>
                <a:cs typeface="NikoshBAN" pitchFamily="2" charset="0"/>
              </a:rPr>
              <a:t>বিশেষ করে বিভিন্ন ধনী দেশের পুঁজিপতিরা বেসরকারিভাবে বিভিন্ন দেশে প্রত্যক্ষভাবে বিনিয়োগ করে থাকে। এটি একটি আকর্ষনীয় প্রাপ্তি এবং বর্তমানে এ ধরণের পুঁজি বিনিয়োগ বা আমদানিকে প্রত্যক্ষ বৈদেশিক </a:t>
            </a:r>
            <a:r>
              <a:rPr lang="bn-IN" sz="4000" dirty="0" smtClean="0">
                <a:solidFill>
                  <a:srgbClr val="FFFF00"/>
                </a:solidFill>
                <a:latin typeface="NikoshBAN" panose="02000000000000000000" pitchFamily="2" charset="0"/>
                <a:cs typeface="NikoshBAN" panose="02000000000000000000" pitchFamily="2" charset="0"/>
              </a:rPr>
              <a:t>সাহায্য বলে।</a:t>
            </a:r>
          </a:p>
        </p:txBody>
      </p:sp>
      <p:sp>
        <p:nvSpPr>
          <p:cNvPr id="7" name="TextBox 6"/>
          <p:cNvSpPr txBox="1"/>
          <p:nvPr/>
        </p:nvSpPr>
        <p:spPr>
          <a:xfrm>
            <a:off x="229850" y="3302859"/>
            <a:ext cx="9525000" cy="769441"/>
          </a:xfrm>
          <a:prstGeom prst="rect">
            <a:avLst/>
          </a:prstGeom>
          <a:solidFill>
            <a:schemeClr val="tx1"/>
          </a:solidFill>
          <a:ln w="76200">
            <a:solidFill>
              <a:srgbClr val="0070C0"/>
            </a:solidFill>
          </a:ln>
        </p:spPr>
        <p:txBody>
          <a:bodyPr wrap="square" rtlCol="0">
            <a:spAutoFit/>
          </a:bodyPr>
          <a:lstStyle/>
          <a:p>
            <a:pPr algn="ctr"/>
            <a:r>
              <a:rPr lang="bn-IN" sz="4400" dirty="0" smtClean="0">
                <a:solidFill>
                  <a:srgbClr val="FFFF00"/>
                </a:solidFill>
                <a:latin typeface="NikoshBAN" pitchFamily="2" charset="0"/>
                <a:cs typeface="NikoshBAN" pitchFamily="2" charset="0"/>
              </a:rPr>
              <a:t>প্রত্যক্ষ বৈদেশিক সাহায্যঃ </a:t>
            </a:r>
            <a:endParaRPr lang="en-US" sz="4400" dirty="0">
              <a:solidFill>
                <a:srgbClr val="FFFF00"/>
              </a:solidFill>
              <a:latin typeface="NikoshBAN" pitchFamily="2" charset="0"/>
              <a:cs typeface="NikoshBAN" pitchFamily="2" charset="0"/>
            </a:endParaRPr>
          </a:p>
        </p:txBody>
      </p:sp>
    </p:spTree>
    <p:extLst>
      <p:ext uri="{BB962C8B-B14F-4D97-AF65-F5344CB8AC3E}">
        <p14:creationId xmlns:p14="http://schemas.microsoft.com/office/powerpoint/2010/main" val="261543546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ircle(in)">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circle(in)">
                                      <p:cBhvr>
                                        <p:cTn id="22" dur="20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circle(in)">
                                      <p:cBhvr>
                                        <p:cTn id="32" dur="20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circle(in)">
                                      <p:cBhvr>
                                        <p:cTn id="37" dur="20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6">
                                            <p:txEl>
                                              <p:pRg st="0" end="0"/>
                                            </p:txEl>
                                          </p:spTgt>
                                        </p:tgtEl>
                                        <p:attrNameLst>
                                          <p:attrName>style.visibility</p:attrName>
                                        </p:attrNameLst>
                                      </p:cBhvr>
                                      <p:to>
                                        <p:strVal val="visible"/>
                                      </p:to>
                                    </p:set>
                                    <p:animEffect transition="in" filter="circle(in)">
                                      <p:cBhvr>
                                        <p:cTn id="42"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6141" y="1752600"/>
            <a:ext cx="9525000" cy="2123658"/>
          </a:xfrm>
          <a:prstGeom prst="rect">
            <a:avLst/>
          </a:prstGeom>
          <a:solidFill>
            <a:schemeClr val="tx1"/>
          </a:solidFill>
          <a:ln w="76200">
            <a:solidFill>
              <a:srgbClr val="0070C0"/>
            </a:solidFill>
          </a:ln>
        </p:spPr>
        <p:txBody>
          <a:bodyPr wrap="square" numCol="1" rtlCol="0">
            <a:spAutoFit/>
          </a:bodyPr>
          <a:lstStyle/>
          <a:p>
            <a:pPr algn="just">
              <a:buFont typeface="Wingdings" pitchFamily="2" charset="2"/>
              <a:buChar char="v"/>
            </a:pPr>
            <a:r>
              <a:rPr lang="bn-IN" sz="4400" dirty="0" smtClean="0">
                <a:solidFill>
                  <a:srgbClr val="FFFF00"/>
                </a:solidFill>
                <a:latin typeface="NikoshBAN" panose="02000000000000000000" pitchFamily="2" charset="0"/>
                <a:cs typeface="NikoshBAN" panose="02000000000000000000" pitchFamily="2" charset="0"/>
              </a:rPr>
              <a:t>দান, অনুদান ও ঋণ। </a:t>
            </a:r>
          </a:p>
          <a:p>
            <a:pPr algn="just">
              <a:buFont typeface="Wingdings" pitchFamily="2" charset="2"/>
              <a:buChar char="v"/>
            </a:pPr>
            <a:r>
              <a:rPr lang="bn-IN" sz="4400" dirty="0" smtClean="0">
                <a:solidFill>
                  <a:srgbClr val="FFFF00"/>
                </a:solidFill>
                <a:latin typeface="NikoshBAN" panose="02000000000000000000" pitchFamily="2" charset="0"/>
                <a:cs typeface="NikoshBAN" panose="02000000000000000000" pitchFamily="2" charset="0"/>
              </a:rPr>
              <a:t>নগদ সাহায্য ও দ্রব্য সাহায্য। </a:t>
            </a:r>
          </a:p>
          <a:p>
            <a:pPr algn="just">
              <a:buFont typeface="Wingdings" pitchFamily="2" charset="2"/>
              <a:buChar char="v"/>
            </a:pPr>
            <a:r>
              <a:rPr lang="bn-IN" sz="4400" dirty="0" smtClean="0">
                <a:solidFill>
                  <a:srgbClr val="FFFF00"/>
                </a:solidFill>
                <a:latin typeface="NikoshBAN" panose="02000000000000000000" pitchFamily="2" charset="0"/>
                <a:cs typeface="NikoshBAN" panose="02000000000000000000" pitchFamily="2" charset="0"/>
              </a:rPr>
              <a:t>শর্তযুক্ত ও শর্তহীন সাহায্য। </a:t>
            </a:r>
          </a:p>
        </p:txBody>
      </p:sp>
      <p:sp>
        <p:nvSpPr>
          <p:cNvPr id="5" name="TextBox 4"/>
          <p:cNvSpPr txBox="1"/>
          <p:nvPr/>
        </p:nvSpPr>
        <p:spPr>
          <a:xfrm>
            <a:off x="152400" y="602159"/>
            <a:ext cx="9525000" cy="646331"/>
          </a:xfrm>
          <a:prstGeom prst="rect">
            <a:avLst/>
          </a:prstGeom>
          <a:solidFill>
            <a:schemeClr val="tx1"/>
          </a:solidFill>
          <a:ln w="76200">
            <a:solidFill>
              <a:srgbClr val="0070C0"/>
            </a:solidFill>
          </a:ln>
        </p:spPr>
        <p:txBody>
          <a:bodyPr wrap="square" rtlCol="0">
            <a:spAutoFit/>
          </a:bodyPr>
          <a:lstStyle/>
          <a:p>
            <a:pPr algn="ctr"/>
            <a:r>
              <a:rPr lang="bn-IN" sz="3600" dirty="0" smtClean="0">
                <a:solidFill>
                  <a:srgbClr val="FFFF00"/>
                </a:solidFill>
                <a:latin typeface="NikoshBAN" pitchFamily="2" charset="0"/>
                <a:cs typeface="NikoshBAN" pitchFamily="2" charset="0"/>
              </a:rPr>
              <a:t>প্রত্যক্ষ বৈদেশিক সাহায্য তিন ধরণেরঃ </a:t>
            </a:r>
            <a:endParaRPr lang="en-US" sz="3600" dirty="0">
              <a:solidFill>
                <a:srgbClr val="FFFF00"/>
              </a:solidFill>
              <a:latin typeface="NikoshBAN" pitchFamily="2" charset="0"/>
              <a:cs typeface="NikoshBAN" pitchFamily="2" charset="0"/>
            </a:endParaRPr>
          </a:p>
        </p:txBody>
      </p:sp>
    </p:spTree>
    <p:extLst>
      <p:ext uri="{BB962C8B-B14F-4D97-AF65-F5344CB8AC3E}">
        <p14:creationId xmlns:p14="http://schemas.microsoft.com/office/powerpoint/2010/main" val="407265193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ircle(in)">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circle(in)">
                                      <p:cBhvr>
                                        <p:cTn id="22" dur="20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circle(in)">
                                      <p:cBhvr>
                                        <p:cTn id="27" dur="20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circle(in)">
                                      <p:cBhvr>
                                        <p:cTn id="32"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6141" y="1752600"/>
            <a:ext cx="9525000" cy="2123658"/>
          </a:xfrm>
          <a:prstGeom prst="rect">
            <a:avLst/>
          </a:prstGeom>
          <a:solidFill>
            <a:schemeClr val="tx1"/>
          </a:solidFill>
          <a:ln w="76200">
            <a:solidFill>
              <a:srgbClr val="0070C0"/>
            </a:solidFill>
          </a:ln>
        </p:spPr>
        <p:txBody>
          <a:bodyPr wrap="square" numCol="1" rtlCol="0">
            <a:spAutoFit/>
          </a:bodyPr>
          <a:lstStyle/>
          <a:p>
            <a:pPr algn="just">
              <a:buFont typeface="Wingdings" pitchFamily="2" charset="2"/>
              <a:buChar char="v"/>
            </a:pPr>
            <a:r>
              <a:rPr lang="bn-IN" sz="4400" dirty="0" smtClean="0">
                <a:solidFill>
                  <a:srgbClr val="FFFF00"/>
                </a:solidFill>
                <a:latin typeface="NikoshBAN" panose="02000000000000000000" pitchFamily="2" charset="0"/>
                <a:cs typeface="NikoshBAN" panose="02000000000000000000" pitchFamily="2" charset="0"/>
              </a:rPr>
              <a:t>স্বল্প সঞ্চয় ও বিনিয়োগ। </a:t>
            </a:r>
          </a:p>
          <a:p>
            <a:pPr algn="just">
              <a:buFont typeface="Wingdings" pitchFamily="2" charset="2"/>
              <a:buChar char="v"/>
            </a:pPr>
            <a:r>
              <a:rPr lang="bn-IN" sz="4400" dirty="0" smtClean="0">
                <a:solidFill>
                  <a:srgbClr val="FFFF00"/>
                </a:solidFill>
                <a:latin typeface="NikoshBAN" panose="02000000000000000000" pitchFamily="2" charset="0"/>
                <a:cs typeface="NikoshBAN" panose="02000000000000000000" pitchFamily="2" charset="0"/>
              </a:rPr>
              <a:t>আমদানি-রপ্তানি বাণিজ্যের ব্যবধান।</a:t>
            </a:r>
          </a:p>
          <a:p>
            <a:pPr algn="just">
              <a:buFont typeface="Wingdings" pitchFamily="2" charset="2"/>
              <a:buChar char="v"/>
            </a:pPr>
            <a:r>
              <a:rPr lang="bn-IN" sz="4400" dirty="0" smtClean="0">
                <a:solidFill>
                  <a:srgbClr val="FFFF00"/>
                </a:solidFill>
                <a:latin typeface="NikoshBAN" panose="02000000000000000000" pitchFamily="2" charset="0"/>
                <a:cs typeface="NikoshBAN" panose="02000000000000000000" pitchFamily="2" charset="0"/>
              </a:rPr>
              <a:t>খাদ্য ঘাটতি। </a:t>
            </a:r>
          </a:p>
        </p:txBody>
      </p:sp>
      <p:sp>
        <p:nvSpPr>
          <p:cNvPr id="5" name="TextBox 4"/>
          <p:cNvSpPr txBox="1"/>
          <p:nvPr/>
        </p:nvSpPr>
        <p:spPr>
          <a:xfrm>
            <a:off x="152400" y="602159"/>
            <a:ext cx="9525000" cy="646331"/>
          </a:xfrm>
          <a:prstGeom prst="rect">
            <a:avLst/>
          </a:prstGeom>
          <a:solidFill>
            <a:schemeClr val="tx1"/>
          </a:solidFill>
          <a:ln w="76200">
            <a:solidFill>
              <a:srgbClr val="0070C0"/>
            </a:solidFill>
          </a:ln>
        </p:spPr>
        <p:txBody>
          <a:bodyPr wrap="square" rtlCol="0">
            <a:spAutoFit/>
          </a:bodyPr>
          <a:lstStyle/>
          <a:p>
            <a:pPr algn="ctr"/>
            <a:r>
              <a:rPr lang="bn-IN" sz="3600" dirty="0">
                <a:solidFill>
                  <a:srgbClr val="FFFF00"/>
                </a:solidFill>
                <a:latin typeface="NikoshBAN" pitchFamily="2" charset="0"/>
                <a:cs typeface="NikoshBAN" pitchFamily="2" charset="0"/>
              </a:rPr>
              <a:t>বাংলাদেশে অর্থনৈতিক উন্নয়নে </a:t>
            </a:r>
            <a:r>
              <a:rPr lang="en-US" sz="3600" dirty="0" err="1">
                <a:solidFill>
                  <a:srgbClr val="FFFF00"/>
                </a:solidFill>
                <a:latin typeface="NikoshBAN" pitchFamily="2" charset="0"/>
                <a:cs typeface="NikoshBAN" pitchFamily="2" charset="0"/>
              </a:rPr>
              <a:t>বৈদেশিক</a:t>
            </a:r>
            <a:r>
              <a:rPr lang="en-US" sz="3600" dirty="0">
                <a:solidFill>
                  <a:srgbClr val="FFFF00"/>
                </a:solidFill>
                <a:latin typeface="NikoshBAN" pitchFamily="2" charset="0"/>
                <a:cs typeface="NikoshBAN" pitchFamily="2" charset="0"/>
              </a:rPr>
              <a:t> </a:t>
            </a:r>
            <a:r>
              <a:rPr lang="en-US" sz="3600" dirty="0" err="1">
                <a:solidFill>
                  <a:srgbClr val="FFFF00"/>
                </a:solidFill>
                <a:latin typeface="NikoshBAN" pitchFamily="2" charset="0"/>
                <a:cs typeface="NikoshBAN" pitchFamily="2" charset="0"/>
              </a:rPr>
              <a:t>সাহায্যের</a:t>
            </a:r>
            <a:r>
              <a:rPr lang="en-US" sz="3600" dirty="0">
                <a:solidFill>
                  <a:srgbClr val="FFFF00"/>
                </a:solidFill>
                <a:latin typeface="NikoshBAN" pitchFamily="2" charset="0"/>
                <a:cs typeface="NikoshBAN" pitchFamily="2" charset="0"/>
              </a:rPr>
              <a:t> </a:t>
            </a:r>
            <a:r>
              <a:rPr lang="bn-IN" sz="3600" dirty="0" smtClean="0">
                <a:solidFill>
                  <a:srgbClr val="FFFF00"/>
                </a:solidFill>
                <a:latin typeface="NikoshBAN" pitchFamily="2" charset="0"/>
                <a:cs typeface="NikoshBAN" pitchFamily="2" charset="0"/>
              </a:rPr>
              <a:t>প্রয়োজনীয়তাঃ </a:t>
            </a:r>
            <a:endParaRPr lang="en-US" sz="3600" dirty="0">
              <a:solidFill>
                <a:srgbClr val="FFFF00"/>
              </a:solidFill>
              <a:latin typeface="NikoshBAN" pitchFamily="2" charset="0"/>
              <a:cs typeface="NikoshBAN" pitchFamily="2" charset="0"/>
            </a:endParaRPr>
          </a:p>
        </p:txBody>
      </p:sp>
    </p:spTree>
    <p:extLst>
      <p:ext uri="{BB962C8B-B14F-4D97-AF65-F5344CB8AC3E}">
        <p14:creationId xmlns:p14="http://schemas.microsoft.com/office/powerpoint/2010/main" val="280894987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ircle(in)">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circle(in)">
                                      <p:cBhvr>
                                        <p:cTn id="22" dur="20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circle(in)">
                                      <p:cBhvr>
                                        <p:cTn id="27" dur="20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circle(in)">
                                      <p:cBhvr>
                                        <p:cTn id="32"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2393" y="2514600"/>
            <a:ext cx="9525000" cy="1107996"/>
          </a:xfrm>
          <a:prstGeom prst="rect">
            <a:avLst/>
          </a:prstGeom>
          <a:solidFill>
            <a:schemeClr val="tx1"/>
          </a:solidFill>
          <a:ln w="76200">
            <a:solidFill>
              <a:srgbClr val="0070C0"/>
            </a:solidFill>
          </a:ln>
        </p:spPr>
        <p:txBody>
          <a:bodyPr wrap="square" rtlCol="0">
            <a:spAutoFit/>
          </a:bodyPr>
          <a:lstStyle/>
          <a:p>
            <a:pPr algn="ctr"/>
            <a:r>
              <a:rPr lang="bn-IN" sz="6600" dirty="0" smtClean="0">
                <a:solidFill>
                  <a:srgbClr val="FFFF00"/>
                </a:solidFill>
                <a:latin typeface="NikoshBAN" pitchFamily="2" charset="0"/>
                <a:cs typeface="NikoshBAN" pitchFamily="2" charset="0"/>
              </a:rPr>
              <a:t>বাণিজ্য বনাম বৈদেশিক সাহায্যঃ</a:t>
            </a:r>
            <a:endParaRPr lang="en-US" sz="6600" dirty="0">
              <a:solidFill>
                <a:srgbClr val="FFFF00"/>
              </a:solidFill>
              <a:latin typeface="NikoshBAN" pitchFamily="2" charset="0"/>
              <a:cs typeface="NikoshBAN" pitchFamily="2" charset="0"/>
            </a:endParaRPr>
          </a:p>
        </p:txBody>
      </p:sp>
    </p:spTree>
    <p:extLst>
      <p:ext uri="{BB962C8B-B14F-4D97-AF65-F5344CB8AC3E}">
        <p14:creationId xmlns:p14="http://schemas.microsoft.com/office/powerpoint/2010/main" val="129007656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ircle(in)">
                                      <p:cBhvr>
                                        <p:cTn id="1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6141" y="1752600"/>
            <a:ext cx="9525000" cy="3170099"/>
          </a:xfrm>
          <a:prstGeom prst="rect">
            <a:avLst/>
          </a:prstGeom>
          <a:solidFill>
            <a:schemeClr val="tx1"/>
          </a:solidFill>
          <a:ln w="76200">
            <a:solidFill>
              <a:srgbClr val="0070C0"/>
            </a:solidFill>
          </a:ln>
        </p:spPr>
        <p:txBody>
          <a:bodyPr wrap="square" numCol="1" rtlCol="0">
            <a:spAutoFit/>
          </a:bodyPr>
          <a:lstStyle/>
          <a:p>
            <a:pPr algn="just">
              <a:buFont typeface="Wingdings" pitchFamily="2" charset="2"/>
              <a:buChar char="v"/>
            </a:pPr>
            <a:r>
              <a:rPr lang="bn-IN" sz="4000" dirty="0" smtClean="0">
                <a:solidFill>
                  <a:srgbClr val="FFFF00"/>
                </a:solidFill>
                <a:latin typeface="NikoshBAN" panose="02000000000000000000" pitchFamily="2" charset="0"/>
                <a:cs typeface="NikoshBAN" panose="02000000000000000000" pitchFamily="2" charset="0"/>
              </a:rPr>
              <a:t>পর্যাপ্ত মূলধনের যোগান। </a:t>
            </a:r>
          </a:p>
          <a:p>
            <a:pPr algn="just">
              <a:buFont typeface="Wingdings" pitchFamily="2" charset="2"/>
              <a:buChar char="v"/>
            </a:pPr>
            <a:r>
              <a:rPr lang="bn-IN" sz="4000" dirty="0" smtClean="0">
                <a:solidFill>
                  <a:srgbClr val="FFFF00"/>
                </a:solidFill>
                <a:latin typeface="NikoshBAN" panose="02000000000000000000" pitchFamily="2" charset="0"/>
                <a:cs typeface="NikoshBAN" panose="02000000000000000000" pitchFamily="2" charset="0"/>
              </a:rPr>
              <a:t>আধুনিক শিক্ষার প্রসার।  </a:t>
            </a:r>
          </a:p>
          <a:p>
            <a:pPr algn="just">
              <a:buFont typeface="Wingdings" pitchFamily="2" charset="2"/>
              <a:buChar char="v"/>
            </a:pPr>
            <a:r>
              <a:rPr lang="bn-IN" sz="4000" dirty="0" smtClean="0">
                <a:solidFill>
                  <a:srgbClr val="FFFF00"/>
                </a:solidFill>
                <a:latin typeface="NikoshBAN" panose="02000000000000000000" pitchFamily="2" charset="0"/>
                <a:cs typeface="NikoshBAN" panose="02000000000000000000" pitchFamily="2" charset="0"/>
              </a:rPr>
              <a:t>বৃহৎ অবকাঠামো বিনির্মাণে। </a:t>
            </a:r>
          </a:p>
          <a:p>
            <a:pPr algn="just">
              <a:buFont typeface="Wingdings" pitchFamily="2" charset="2"/>
              <a:buChar char="v"/>
            </a:pPr>
            <a:r>
              <a:rPr lang="bn-IN" sz="4000" dirty="0" smtClean="0">
                <a:solidFill>
                  <a:srgbClr val="FFFF00"/>
                </a:solidFill>
                <a:latin typeface="NikoshBAN" panose="02000000000000000000" pitchFamily="2" charset="0"/>
                <a:cs typeface="NikoshBAN" panose="02000000000000000000" pitchFamily="2" charset="0"/>
              </a:rPr>
              <a:t>প্রযুক্তি ও বিশেষজ্ঞ জ্ঞানের অভাব পূরণ। </a:t>
            </a:r>
          </a:p>
          <a:p>
            <a:pPr algn="just">
              <a:buFont typeface="Wingdings" pitchFamily="2" charset="2"/>
              <a:buChar char="v"/>
            </a:pPr>
            <a:r>
              <a:rPr lang="bn-IN" sz="4000" dirty="0" smtClean="0">
                <a:solidFill>
                  <a:srgbClr val="FFFF00"/>
                </a:solidFill>
                <a:latin typeface="NikoshBAN" panose="02000000000000000000" pitchFamily="2" charset="0"/>
                <a:cs typeface="NikoshBAN" panose="02000000000000000000" pitchFamily="2" charset="0"/>
              </a:rPr>
              <a:t>পারস্পারিক সম্পর্ক। </a:t>
            </a:r>
            <a:endParaRPr lang="bn-IN" sz="4000" dirty="0" smtClean="0">
              <a:solidFill>
                <a:srgbClr val="FFFF00"/>
              </a:solidFill>
              <a:latin typeface="NikoshBAN" panose="02000000000000000000" pitchFamily="2" charset="0"/>
              <a:cs typeface="NikoshBAN" panose="02000000000000000000" pitchFamily="2" charset="0"/>
            </a:endParaRPr>
          </a:p>
        </p:txBody>
      </p:sp>
      <p:sp>
        <p:nvSpPr>
          <p:cNvPr id="5" name="TextBox 4"/>
          <p:cNvSpPr txBox="1"/>
          <p:nvPr/>
        </p:nvSpPr>
        <p:spPr>
          <a:xfrm>
            <a:off x="152400" y="602159"/>
            <a:ext cx="9525000" cy="769441"/>
          </a:xfrm>
          <a:prstGeom prst="rect">
            <a:avLst/>
          </a:prstGeom>
          <a:solidFill>
            <a:schemeClr val="tx1"/>
          </a:solidFill>
          <a:ln w="76200">
            <a:solidFill>
              <a:srgbClr val="0070C0"/>
            </a:solidFill>
          </a:ln>
        </p:spPr>
        <p:txBody>
          <a:bodyPr wrap="square" rtlCol="0">
            <a:spAutoFit/>
          </a:bodyPr>
          <a:lstStyle/>
          <a:p>
            <a:pPr algn="ctr"/>
            <a:r>
              <a:rPr lang="bn-IN" sz="4400" dirty="0" smtClean="0">
                <a:solidFill>
                  <a:srgbClr val="FFFF00"/>
                </a:solidFill>
                <a:latin typeface="NikoshBAN" pitchFamily="2" charset="0"/>
                <a:cs typeface="NikoshBAN" pitchFamily="2" charset="0"/>
              </a:rPr>
              <a:t>বৈদেশিক সাহায্যের সুবিধাঃ</a:t>
            </a:r>
            <a:endParaRPr lang="en-US" sz="4400" dirty="0">
              <a:solidFill>
                <a:srgbClr val="FFFF00"/>
              </a:solidFill>
              <a:latin typeface="NikoshBAN" pitchFamily="2" charset="0"/>
              <a:cs typeface="NikoshBAN" pitchFamily="2" charset="0"/>
            </a:endParaRPr>
          </a:p>
        </p:txBody>
      </p:sp>
    </p:spTree>
    <p:extLst>
      <p:ext uri="{BB962C8B-B14F-4D97-AF65-F5344CB8AC3E}">
        <p14:creationId xmlns:p14="http://schemas.microsoft.com/office/powerpoint/2010/main" val="220539777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ircle(in)">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circle(in)">
                                      <p:cBhvr>
                                        <p:cTn id="22" dur="20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circle(in)">
                                      <p:cBhvr>
                                        <p:cTn id="27" dur="20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circle(in)">
                                      <p:cBhvr>
                                        <p:cTn id="32" dur="2000"/>
                                        <p:tgtEl>
                                          <p:spTgt spid="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circle(in)">
                                      <p:cBhvr>
                                        <p:cTn id="37" dur="2000"/>
                                        <p:tgtEl>
                                          <p:spTgt spid="4">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Effect transition="in" filter="circle(in)">
                                      <p:cBhvr>
                                        <p:cTn id="42"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371600"/>
            <a:ext cx="9525000" cy="5509200"/>
          </a:xfrm>
          <a:prstGeom prst="rect">
            <a:avLst/>
          </a:prstGeom>
          <a:solidFill>
            <a:schemeClr val="tx1"/>
          </a:solidFill>
          <a:ln w="76200">
            <a:solidFill>
              <a:srgbClr val="0070C0"/>
            </a:solidFill>
          </a:ln>
        </p:spPr>
        <p:txBody>
          <a:bodyPr wrap="square" numCol="1" rtlCol="0">
            <a:spAutoFit/>
          </a:bodyPr>
          <a:lstStyle/>
          <a:p>
            <a:pPr algn="just">
              <a:buFont typeface="Wingdings" pitchFamily="2" charset="2"/>
              <a:buChar char="v"/>
            </a:pPr>
            <a:r>
              <a:rPr lang="bn-IN" sz="3200" dirty="0" smtClean="0">
                <a:solidFill>
                  <a:srgbClr val="FFFF00"/>
                </a:solidFill>
                <a:latin typeface="NikoshBAN" panose="02000000000000000000" pitchFamily="2" charset="0"/>
                <a:cs typeface="NikoshBAN" panose="02000000000000000000" pitchFamily="2" charset="0"/>
              </a:rPr>
              <a:t>গৃহীত সাহায্য যেন কঠিন শর্তযুক্ত না হয়, সুদমুক্ত বা তুলনামূলকভাবে স্বল্প সুদযুক্ত ও পরিশোধকাল যেন দীর্ঘ হয়। </a:t>
            </a:r>
          </a:p>
          <a:p>
            <a:pPr algn="just">
              <a:buFont typeface="Wingdings" pitchFamily="2" charset="2"/>
              <a:buChar char="v"/>
            </a:pPr>
            <a:r>
              <a:rPr lang="bn-IN" sz="3200" dirty="0" smtClean="0">
                <a:solidFill>
                  <a:srgbClr val="FFFF00"/>
                </a:solidFill>
                <a:latin typeface="NikoshBAN" panose="02000000000000000000" pitchFamily="2" charset="0"/>
                <a:cs typeface="NikoshBAN" panose="02000000000000000000" pitchFamily="2" charset="0"/>
              </a:rPr>
              <a:t>গ্রহীত সাহায্য যেন দেশীয় উৎপাদন কাঠামোকে ক্ষতি না করে। </a:t>
            </a:r>
          </a:p>
          <a:p>
            <a:pPr algn="just">
              <a:buFont typeface="Wingdings" pitchFamily="2" charset="2"/>
              <a:buChar char="v"/>
            </a:pPr>
            <a:r>
              <a:rPr lang="bn-IN" sz="3200" dirty="0" smtClean="0">
                <a:solidFill>
                  <a:srgbClr val="FFFF00"/>
                </a:solidFill>
                <a:latin typeface="NikoshBAN" panose="02000000000000000000" pitchFamily="2" charset="0"/>
                <a:cs typeface="NikoshBAN" panose="02000000000000000000" pitchFamily="2" charset="0"/>
              </a:rPr>
              <a:t>রপ্তানি বাণিজ্য যেন কোনো ভাবে বাধাগ্রস্থ না হয়। </a:t>
            </a:r>
          </a:p>
          <a:p>
            <a:pPr algn="just">
              <a:buFont typeface="Wingdings" pitchFamily="2" charset="2"/>
              <a:buChar char="v"/>
            </a:pPr>
            <a:r>
              <a:rPr lang="bn-IN" sz="3200" dirty="0" smtClean="0">
                <a:solidFill>
                  <a:srgbClr val="FFFF00"/>
                </a:solidFill>
                <a:latin typeface="NikoshBAN" panose="02000000000000000000" pitchFamily="2" charset="0"/>
                <a:cs typeface="NikoshBAN" panose="02000000000000000000" pitchFamily="2" charset="0"/>
              </a:rPr>
              <a:t>সাহায্য যেন রাজনৈতিক প্রভাব মুক্ত হয়। </a:t>
            </a:r>
          </a:p>
          <a:p>
            <a:pPr algn="just">
              <a:buFont typeface="Wingdings" pitchFamily="2" charset="2"/>
              <a:buChar char="v"/>
            </a:pPr>
            <a:r>
              <a:rPr lang="bn-IN" sz="3200" dirty="0" smtClean="0">
                <a:solidFill>
                  <a:srgbClr val="FFFF00"/>
                </a:solidFill>
                <a:latin typeface="NikoshBAN" panose="02000000000000000000" pitchFamily="2" charset="0"/>
                <a:cs typeface="NikoshBAN" panose="02000000000000000000" pitchFamily="2" charset="0"/>
              </a:rPr>
              <a:t>সাহায্যদাতা দেশ হতে যেন কাঁচামাল আমদানি, বস্ত্র, যন্ত্রাংশ , শ্রম ও কারিগরি সাহায্য এবং পরিবহন সুবিধা গ্রহণ বা আমদানি করতে না হয় অথবা যথা সম্ভব কম আমদানি। </a:t>
            </a:r>
          </a:p>
          <a:p>
            <a:pPr algn="just">
              <a:buFont typeface="Wingdings" pitchFamily="2" charset="2"/>
              <a:buChar char="v"/>
            </a:pPr>
            <a:r>
              <a:rPr lang="bn-IN" sz="3200" dirty="0" smtClean="0">
                <a:solidFill>
                  <a:srgbClr val="FFFF00"/>
                </a:solidFill>
                <a:latin typeface="NikoshBAN" panose="02000000000000000000" pitchFamily="2" charset="0"/>
                <a:cs typeface="NikoshBAN" panose="02000000000000000000" pitchFamily="2" charset="0"/>
              </a:rPr>
              <a:t>সাহায্য যেন নির্দিষ্ট প্রকল্পে দ্রুত এবং দক্ষতার সাথে ব্যবহৃত হয়। </a:t>
            </a:r>
          </a:p>
          <a:p>
            <a:pPr algn="just">
              <a:buFont typeface="Wingdings" pitchFamily="2" charset="2"/>
              <a:buChar char="v"/>
            </a:pPr>
            <a:r>
              <a:rPr lang="bn-IN" sz="3200" dirty="0" smtClean="0">
                <a:solidFill>
                  <a:srgbClr val="FFFF00"/>
                </a:solidFill>
                <a:latin typeface="NikoshBAN" panose="02000000000000000000" pitchFamily="2" charset="0"/>
                <a:cs typeface="NikoshBAN" panose="02000000000000000000" pitchFamily="2" charset="0"/>
              </a:rPr>
              <a:t>সাহায্যগ্রহীতা, নিজ দেশের প্রয়োজনে সর্বাধিক প্রয়োজনীয় ক্ষেত্রে সাহায্যের অর্থ যেন বাধাহীনভাবে, স্বচ্ছতার সাথে ব্যবহার করতে হবে।</a:t>
            </a:r>
            <a:endParaRPr lang="bn-IN" sz="3200" dirty="0" smtClean="0">
              <a:solidFill>
                <a:srgbClr val="FFFF00"/>
              </a:solidFill>
              <a:latin typeface="NikoshBAN" panose="02000000000000000000" pitchFamily="2" charset="0"/>
              <a:cs typeface="NikoshBAN" panose="02000000000000000000" pitchFamily="2" charset="0"/>
            </a:endParaRPr>
          </a:p>
        </p:txBody>
      </p:sp>
      <p:sp>
        <p:nvSpPr>
          <p:cNvPr id="5" name="TextBox 4"/>
          <p:cNvSpPr txBox="1"/>
          <p:nvPr/>
        </p:nvSpPr>
        <p:spPr>
          <a:xfrm>
            <a:off x="152400" y="602159"/>
            <a:ext cx="9525000" cy="769441"/>
          </a:xfrm>
          <a:prstGeom prst="rect">
            <a:avLst/>
          </a:prstGeom>
          <a:solidFill>
            <a:schemeClr val="tx1"/>
          </a:solidFill>
          <a:ln w="76200">
            <a:solidFill>
              <a:srgbClr val="0070C0"/>
            </a:solidFill>
          </a:ln>
        </p:spPr>
        <p:txBody>
          <a:bodyPr wrap="square" rtlCol="0">
            <a:spAutoFit/>
          </a:bodyPr>
          <a:lstStyle/>
          <a:p>
            <a:pPr algn="ctr"/>
            <a:r>
              <a:rPr lang="bn-IN" sz="4400" dirty="0" smtClean="0">
                <a:solidFill>
                  <a:srgbClr val="FFFF00"/>
                </a:solidFill>
                <a:latin typeface="NikoshBAN" pitchFamily="2" charset="0"/>
                <a:cs typeface="NikoshBAN" pitchFamily="2" charset="0"/>
              </a:rPr>
              <a:t>বৈদেশিক সাহায্য গ্রহণের পূর্বে খেয়াল রাখতে হবে- </a:t>
            </a:r>
            <a:endParaRPr lang="en-US" sz="4400" dirty="0">
              <a:solidFill>
                <a:srgbClr val="FFFF00"/>
              </a:solidFill>
              <a:latin typeface="NikoshBAN" pitchFamily="2" charset="0"/>
              <a:cs typeface="NikoshBAN" pitchFamily="2" charset="0"/>
            </a:endParaRPr>
          </a:p>
        </p:txBody>
      </p:sp>
    </p:spTree>
    <p:extLst>
      <p:ext uri="{BB962C8B-B14F-4D97-AF65-F5344CB8AC3E}">
        <p14:creationId xmlns:p14="http://schemas.microsoft.com/office/powerpoint/2010/main" val="407982539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ircle(in)">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circle(in)">
                                      <p:cBhvr>
                                        <p:cTn id="22" dur="20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circle(in)">
                                      <p:cBhvr>
                                        <p:cTn id="27" dur="20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circle(in)">
                                      <p:cBhvr>
                                        <p:cTn id="32" dur="2000"/>
                                        <p:tgtEl>
                                          <p:spTgt spid="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circle(in)">
                                      <p:cBhvr>
                                        <p:cTn id="37" dur="2000"/>
                                        <p:tgtEl>
                                          <p:spTgt spid="4">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Effect transition="in" filter="circle(in)">
                                      <p:cBhvr>
                                        <p:cTn id="42" dur="2000"/>
                                        <p:tgtEl>
                                          <p:spTgt spid="4">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animEffect transition="in" filter="circle(in)">
                                      <p:cBhvr>
                                        <p:cTn id="47" dur="2000"/>
                                        <p:tgtEl>
                                          <p:spTgt spid="4">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4">
                                            <p:txEl>
                                              <p:pRg st="6" end="6"/>
                                            </p:txEl>
                                          </p:spTgt>
                                        </p:tgtEl>
                                        <p:attrNameLst>
                                          <p:attrName>style.visibility</p:attrName>
                                        </p:attrNameLst>
                                      </p:cBhvr>
                                      <p:to>
                                        <p:strVal val="visible"/>
                                      </p:to>
                                    </p:set>
                                    <p:animEffect transition="in" filter="circle(in)">
                                      <p:cBhvr>
                                        <p:cTn id="52" dur="2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5100" y="2590801"/>
            <a:ext cx="9575800" cy="1676400"/>
          </a:xfrm>
          <a:prstGeom prst="rect">
            <a:avLst/>
          </a:prstGeom>
          <a:solidFill>
            <a:schemeClr val="accent6">
              <a:lumMod val="75000"/>
            </a:schemeClr>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733550" y="2552701"/>
            <a:ext cx="6356350" cy="1752600"/>
          </a:xfrm>
          <a:prstGeom prst="ellipse">
            <a:avLst/>
          </a:prstGeom>
          <a:solidFill>
            <a:schemeClr val="accent2">
              <a:lumMod val="50000"/>
            </a:schemeClr>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3892550" algn="l"/>
              </a:tabLst>
            </a:pPr>
            <a:r>
              <a:rPr lang="bn-IN" sz="11500" dirty="0" smtClean="0">
                <a:solidFill>
                  <a:srgbClr val="FFFF00"/>
                </a:solidFill>
                <a:latin typeface="NikoshBAN" pitchFamily="2" charset="0"/>
                <a:cs typeface="NikoshBAN" pitchFamily="2" charset="0"/>
              </a:rPr>
              <a:t>মূল্যায়ন</a:t>
            </a:r>
            <a:endParaRPr lang="en-US" sz="28700" dirty="0">
              <a:solidFill>
                <a:srgbClr val="FFFF00"/>
              </a:solidFill>
              <a:latin typeface="NikoshBAN" pitchFamily="2" charset="0"/>
              <a:cs typeface="NikoshBAN" pitchFamily="2" charset="0"/>
            </a:endParaRPr>
          </a:p>
        </p:txBody>
      </p:sp>
    </p:spTree>
    <p:extLst>
      <p:ext uri="{BB962C8B-B14F-4D97-AF65-F5344CB8AC3E}">
        <p14:creationId xmlns:p14="http://schemas.microsoft.com/office/powerpoint/2010/main" val="38649107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circle(in)">
                                      <p:cBhvr>
                                        <p:cTn id="1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5100" y="2438400"/>
            <a:ext cx="9575800" cy="1676400"/>
          </a:xfrm>
          <a:prstGeom prst="rect">
            <a:avLst/>
          </a:prstGeom>
          <a:solidFill>
            <a:schemeClr val="accent6">
              <a:lumMod val="75000"/>
            </a:schemeClr>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65100" y="2400300"/>
            <a:ext cx="9575800" cy="1752600"/>
          </a:xfrm>
          <a:prstGeom prst="ellipse">
            <a:avLst/>
          </a:prstGeom>
          <a:solidFill>
            <a:schemeClr val="accent2">
              <a:lumMod val="50000"/>
            </a:schemeClr>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Wingdings" pitchFamily="2" charset="2"/>
              <a:buChar char="v"/>
            </a:pPr>
            <a:r>
              <a:rPr lang="bn-IN" sz="5400" dirty="0" smtClean="0">
                <a:solidFill>
                  <a:srgbClr val="FFFF00"/>
                </a:solidFill>
                <a:latin typeface="NikoshBAN" pitchFamily="2" charset="0"/>
                <a:cs typeface="NikoshBAN" pitchFamily="2" charset="0"/>
              </a:rPr>
              <a:t>বৈদেশিক সাহায্য</a:t>
            </a:r>
            <a:r>
              <a:rPr lang="bn-IN" sz="5400" dirty="0" smtClean="0">
                <a:solidFill>
                  <a:srgbClr val="FFFF00"/>
                </a:solidFill>
                <a:latin typeface="NikoshBAN" pitchFamily="2" charset="0"/>
                <a:cs typeface="NikoshBAN" pitchFamily="2" charset="0"/>
              </a:rPr>
              <a:t> </a:t>
            </a:r>
            <a:r>
              <a:rPr lang="bn-BD" sz="5400" dirty="0" smtClean="0">
                <a:solidFill>
                  <a:srgbClr val="FFFF00"/>
                </a:solidFill>
                <a:latin typeface="NikoshBAN" pitchFamily="2" charset="0"/>
                <a:cs typeface="NikoshBAN" pitchFamily="2" charset="0"/>
              </a:rPr>
              <a:t>কি ?</a:t>
            </a:r>
            <a:endParaRPr lang="bn-BD" sz="5400" dirty="0">
              <a:solidFill>
                <a:srgbClr val="FFFF00"/>
              </a:solidFill>
              <a:latin typeface="NikoshBAN" pitchFamily="2" charset="0"/>
              <a:cs typeface="NikoshBAN" pitchFamily="2" charset="0"/>
            </a:endParaRPr>
          </a:p>
        </p:txBody>
      </p:sp>
    </p:spTree>
    <p:extLst>
      <p:ext uri="{BB962C8B-B14F-4D97-AF65-F5344CB8AC3E}">
        <p14:creationId xmlns:p14="http://schemas.microsoft.com/office/powerpoint/2010/main" val="11228120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circle(in)">
                                      <p:cBhvr>
                                        <p:cTn id="1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550" y="2438400"/>
            <a:ext cx="9658350" cy="1676400"/>
          </a:xfrm>
          <a:prstGeom prst="rect">
            <a:avLst/>
          </a:prstGeom>
          <a:solidFill>
            <a:srgbClr val="002060"/>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2550" y="2400300"/>
            <a:ext cx="9658350" cy="1752600"/>
          </a:xfrm>
          <a:prstGeom prst="ellipse">
            <a:avLst/>
          </a:prstGeom>
          <a:solidFill>
            <a:srgbClr val="002060"/>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a:buFont typeface="Wingdings" pitchFamily="2" charset="2"/>
              <a:buChar char="v"/>
            </a:pPr>
            <a:r>
              <a:rPr lang="bn-IN" sz="6000" dirty="0" smtClean="0">
                <a:solidFill>
                  <a:srgbClr val="FFFF00"/>
                </a:solidFill>
                <a:latin typeface="NikoshBAN" pitchFamily="2" charset="0"/>
                <a:cs typeface="NikoshBAN" pitchFamily="2" charset="0"/>
              </a:rPr>
              <a:t>সামরিক সাহায্য </a:t>
            </a:r>
            <a:r>
              <a:rPr lang="bn-BD" sz="6000" dirty="0" smtClean="0">
                <a:solidFill>
                  <a:srgbClr val="FFFF00"/>
                </a:solidFill>
                <a:latin typeface="NikoshBAN" pitchFamily="2" charset="0"/>
                <a:cs typeface="NikoshBAN" pitchFamily="2" charset="0"/>
              </a:rPr>
              <a:t>কি?</a:t>
            </a:r>
            <a:endParaRPr lang="bn-BD" sz="6000" dirty="0">
              <a:solidFill>
                <a:srgbClr val="FFFF00"/>
              </a:solidFill>
              <a:latin typeface="NikoshBAN" pitchFamily="2" charset="0"/>
              <a:cs typeface="NikoshBAN" pitchFamily="2" charset="0"/>
            </a:endParaRPr>
          </a:p>
        </p:txBody>
      </p:sp>
    </p:spTree>
    <p:extLst>
      <p:ext uri="{BB962C8B-B14F-4D97-AF65-F5344CB8AC3E}">
        <p14:creationId xmlns:p14="http://schemas.microsoft.com/office/powerpoint/2010/main" val="28652061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circle(in)">
                                      <p:cBhvr>
                                        <p:cTn id="1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06000" cy="1879052"/>
          </a:xfrm>
          <a:solidFill>
            <a:srgbClr val="92D050"/>
          </a:solidFill>
        </p:spPr>
        <p:txBody>
          <a:bodyPr>
            <a:noAutofit/>
          </a:bodyPr>
          <a:lstStyle/>
          <a:p>
            <a:pPr algn="ctr"/>
            <a:r>
              <a:rPr lang="bn-BD" sz="11500" dirty="0" smtClean="0">
                <a:solidFill>
                  <a:srgbClr val="C00000"/>
                </a:solidFill>
                <a:latin typeface="NikoshBAN" panose="02000000000000000000" pitchFamily="2" charset="0"/>
                <a:cs typeface="NikoshBAN" panose="02000000000000000000" pitchFamily="2" charset="0"/>
              </a:rPr>
              <a:t>পরিচিতি</a:t>
            </a:r>
            <a:endParaRPr lang="en-AU" sz="11500" dirty="0">
              <a:solidFill>
                <a:srgbClr val="C00000"/>
              </a:solidFill>
              <a:latin typeface="NikoshBAN" panose="02000000000000000000" pitchFamily="2" charset="0"/>
              <a:cs typeface="NikoshBAN" panose="02000000000000000000" pitchFamily="2" charset="0"/>
            </a:endParaRPr>
          </a:p>
        </p:txBody>
      </p:sp>
      <p:sp>
        <p:nvSpPr>
          <p:cNvPr id="3" name="Text Placeholder 2"/>
          <p:cNvSpPr>
            <a:spLocks noGrp="1"/>
          </p:cNvSpPr>
          <p:nvPr>
            <p:ph type="body" idx="1"/>
          </p:nvPr>
        </p:nvSpPr>
        <p:spPr>
          <a:xfrm>
            <a:off x="5" y="1905000"/>
            <a:ext cx="4920367" cy="757022"/>
          </a:xfrm>
          <a:solidFill>
            <a:srgbClr val="002060"/>
          </a:solidFill>
        </p:spPr>
        <p:txBody>
          <a:bodyPr>
            <a:noAutofit/>
          </a:bodyPr>
          <a:lstStyle/>
          <a:p>
            <a:pPr algn="ctr"/>
            <a:r>
              <a:rPr lang="bn-BD" sz="5400" dirty="0" smtClean="0">
                <a:solidFill>
                  <a:srgbClr val="FFFF00"/>
                </a:solidFill>
                <a:latin typeface="NikoshBAN" panose="02000000000000000000" pitchFamily="2" charset="0"/>
                <a:cs typeface="NikoshBAN" panose="02000000000000000000" pitchFamily="2" charset="0"/>
              </a:rPr>
              <a:t>শিক্ষক</a:t>
            </a:r>
            <a:endParaRPr lang="en-AU" sz="5400" dirty="0">
              <a:solidFill>
                <a:srgbClr val="FFFF00"/>
              </a:solidFill>
              <a:latin typeface="NikoshBAN" panose="02000000000000000000" pitchFamily="2" charset="0"/>
              <a:cs typeface="NikoshBAN" panose="02000000000000000000" pitchFamily="2" charset="0"/>
            </a:endParaRPr>
          </a:p>
        </p:txBody>
      </p:sp>
      <p:sp>
        <p:nvSpPr>
          <p:cNvPr id="4" name="Content Placeholder 3"/>
          <p:cNvSpPr>
            <a:spLocks noGrp="1"/>
          </p:cNvSpPr>
          <p:nvPr>
            <p:ph sz="half" idx="2"/>
          </p:nvPr>
        </p:nvSpPr>
        <p:spPr>
          <a:xfrm>
            <a:off x="4" y="2667000"/>
            <a:ext cx="4911338" cy="4424576"/>
          </a:xfrm>
          <a:solidFill>
            <a:schemeClr val="accent5"/>
          </a:solidFill>
        </p:spPr>
        <p:txBody>
          <a:bodyPr>
            <a:noAutofit/>
          </a:bodyPr>
          <a:lstStyle/>
          <a:p>
            <a:pPr marL="0" indent="0" algn="ctr">
              <a:buNone/>
            </a:pPr>
            <a:r>
              <a:rPr lang="bn-IN" sz="6000" dirty="0" smtClean="0">
                <a:solidFill>
                  <a:srgbClr val="002060"/>
                </a:solidFill>
                <a:latin typeface="NikoshBAN" panose="02000000000000000000" pitchFamily="2" charset="0"/>
                <a:cs typeface="NikoshBAN" panose="02000000000000000000" pitchFamily="2" charset="0"/>
              </a:rPr>
              <a:t>মোঃওবাইদুল্লাহ</a:t>
            </a:r>
            <a:r>
              <a:rPr lang="bn-IN" sz="3600" dirty="0" smtClean="0">
                <a:solidFill>
                  <a:srgbClr val="002060"/>
                </a:solidFill>
                <a:latin typeface="NikoshBAN" panose="02000000000000000000" pitchFamily="2" charset="0"/>
                <a:cs typeface="NikoshBAN" panose="02000000000000000000" pitchFamily="2" charset="0"/>
              </a:rPr>
              <a:t> </a:t>
            </a:r>
          </a:p>
          <a:p>
            <a:pPr marL="0" indent="0" algn="ctr">
              <a:buNone/>
            </a:pPr>
            <a:r>
              <a:rPr lang="bn-IN" sz="3600" dirty="0" smtClean="0">
                <a:solidFill>
                  <a:srgbClr val="002060"/>
                </a:solidFill>
                <a:latin typeface="NikoshBAN" panose="02000000000000000000" pitchFamily="2" charset="0"/>
                <a:cs typeface="NikoshBAN" panose="02000000000000000000" pitchFamily="2" charset="0"/>
              </a:rPr>
              <a:t>প্রভাষকঃ </a:t>
            </a:r>
            <a:r>
              <a:rPr lang="bn-IN" sz="3600" dirty="0" smtClean="0">
                <a:ln>
                  <a:solidFill>
                    <a:srgbClr val="002060"/>
                  </a:solidFill>
                </a:ln>
                <a:solidFill>
                  <a:srgbClr val="002060"/>
                </a:solidFill>
                <a:latin typeface="NikoshBAN" panose="02000000000000000000" pitchFamily="2" charset="0"/>
                <a:cs typeface="NikoshBAN" panose="02000000000000000000" pitchFamily="2" charset="0"/>
              </a:rPr>
              <a:t>অর্থনীতি</a:t>
            </a:r>
            <a:r>
              <a:rPr lang="bn-IN" sz="3600" dirty="0" smtClean="0">
                <a:solidFill>
                  <a:srgbClr val="002060"/>
                </a:solidFill>
                <a:latin typeface="NikoshBAN" panose="02000000000000000000" pitchFamily="2" charset="0"/>
                <a:cs typeface="NikoshBAN" panose="02000000000000000000" pitchFamily="2" charset="0"/>
              </a:rPr>
              <a:t> বিভাগ</a:t>
            </a:r>
          </a:p>
          <a:p>
            <a:pPr marL="0" indent="0" algn="ctr">
              <a:buNone/>
            </a:pPr>
            <a:r>
              <a:rPr lang="bn-IN" sz="3600" dirty="0" smtClean="0">
                <a:solidFill>
                  <a:srgbClr val="002060"/>
                </a:solidFill>
                <a:latin typeface="NikoshBAN" panose="02000000000000000000" pitchFamily="2" charset="0"/>
                <a:cs typeface="NikoshBAN" panose="02000000000000000000" pitchFamily="2" charset="0"/>
              </a:rPr>
              <a:t>মুক্তিযোদ্ধা মেমোরিয়াল ডিগ্রি কলেজ</a:t>
            </a:r>
          </a:p>
          <a:p>
            <a:pPr marL="0" indent="0" algn="ctr">
              <a:buNone/>
            </a:pPr>
            <a:r>
              <a:rPr lang="bn-IN" sz="3600" dirty="0" smtClean="0">
                <a:solidFill>
                  <a:srgbClr val="002060"/>
                </a:solidFill>
                <a:latin typeface="NikoshBAN" panose="02000000000000000000" pitchFamily="2" charset="0"/>
                <a:cs typeface="NikoshBAN" panose="02000000000000000000" pitchFamily="2" charset="0"/>
              </a:rPr>
              <a:t>সদর থানা মহিপুর। </a:t>
            </a:r>
          </a:p>
          <a:p>
            <a:pPr marL="0" indent="0" algn="ctr">
              <a:buNone/>
            </a:pPr>
            <a:r>
              <a:rPr lang="bn-IN" sz="3600" dirty="0" smtClean="0">
                <a:solidFill>
                  <a:srgbClr val="002060"/>
                </a:solidFill>
                <a:latin typeface="NikoshBAN" panose="02000000000000000000" pitchFamily="2" charset="0"/>
                <a:cs typeface="NikoshBAN" panose="02000000000000000000" pitchFamily="2" charset="0"/>
              </a:rPr>
              <a:t>মোবাইল নং ০১৭১৪২৫০৬৭৯ </a:t>
            </a:r>
            <a:endParaRPr lang="bn-BD" sz="3600" dirty="0" smtClean="0">
              <a:solidFill>
                <a:srgbClr val="002060"/>
              </a:solidFill>
              <a:latin typeface="NikoshBAN" panose="02000000000000000000" pitchFamily="2" charset="0"/>
              <a:cs typeface="NikoshBAN" panose="02000000000000000000" pitchFamily="2" charset="0"/>
            </a:endParaRPr>
          </a:p>
        </p:txBody>
      </p:sp>
      <p:sp>
        <p:nvSpPr>
          <p:cNvPr id="5" name="Text Placeholder 4"/>
          <p:cNvSpPr>
            <a:spLocks noGrp="1"/>
          </p:cNvSpPr>
          <p:nvPr>
            <p:ph type="body" sz="quarter" idx="3"/>
          </p:nvPr>
        </p:nvSpPr>
        <p:spPr>
          <a:xfrm>
            <a:off x="4911342" y="1905000"/>
            <a:ext cx="4994662" cy="757022"/>
          </a:xfrm>
          <a:solidFill>
            <a:srgbClr val="002060"/>
          </a:solidFill>
          <a:ln>
            <a:solidFill>
              <a:schemeClr val="accent4">
                <a:lumMod val="75000"/>
              </a:schemeClr>
            </a:solidFill>
          </a:ln>
        </p:spPr>
        <p:txBody>
          <a:bodyPr>
            <a:noAutofit/>
          </a:bodyPr>
          <a:lstStyle/>
          <a:p>
            <a:pPr algn="ctr"/>
            <a:r>
              <a:rPr lang="bn-BD" sz="5400" dirty="0" smtClean="0">
                <a:solidFill>
                  <a:srgbClr val="FFFF00"/>
                </a:solidFill>
                <a:latin typeface="NikoshBAN" panose="02000000000000000000" pitchFamily="2" charset="0"/>
                <a:cs typeface="NikoshBAN" panose="02000000000000000000" pitchFamily="2" charset="0"/>
              </a:rPr>
              <a:t>পাঠ</a:t>
            </a:r>
            <a:endParaRPr lang="en-AU" sz="6600" dirty="0">
              <a:solidFill>
                <a:srgbClr val="FFFF00"/>
              </a:solidFill>
              <a:latin typeface="NikoshBAN" panose="02000000000000000000" pitchFamily="2" charset="0"/>
              <a:cs typeface="NikoshBAN" panose="02000000000000000000" pitchFamily="2" charset="0"/>
            </a:endParaRPr>
          </a:p>
        </p:txBody>
      </p:sp>
      <p:sp>
        <p:nvSpPr>
          <p:cNvPr id="6" name="Content Placeholder 5"/>
          <p:cNvSpPr>
            <a:spLocks noGrp="1"/>
          </p:cNvSpPr>
          <p:nvPr>
            <p:ph sz="quarter" idx="4"/>
          </p:nvPr>
        </p:nvSpPr>
        <p:spPr>
          <a:xfrm>
            <a:off x="4911342" y="2662024"/>
            <a:ext cx="4994662" cy="4424576"/>
          </a:xfrm>
          <a:solidFill>
            <a:schemeClr val="accent5"/>
          </a:solidFill>
        </p:spPr>
        <p:txBody>
          <a:bodyPr>
            <a:normAutofit fontScale="40000" lnSpcReduction="20000"/>
          </a:bodyPr>
          <a:lstStyle/>
          <a:p>
            <a:pPr marL="0" indent="0">
              <a:buNone/>
            </a:pPr>
            <a:endParaRPr lang="en-US" sz="4000" dirty="0" smtClean="0">
              <a:latin typeface="NikoshBAN" panose="02000000000000000000" pitchFamily="2" charset="0"/>
              <a:cs typeface="NikoshBAN" panose="02000000000000000000" pitchFamily="2" charset="0"/>
            </a:endParaRPr>
          </a:p>
          <a:p>
            <a:pPr marL="0" indent="0" algn="ctr">
              <a:buNone/>
            </a:pPr>
            <a:r>
              <a:rPr lang="bn-BD" sz="16500" dirty="0" smtClean="0">
                <a:solidFill>
                  <a:srgbClr val="002060"/>
                </a:solidFill>
                <a:latin typeface="NikoshBAN" panose="02000000000000000000" pitchFamily="2" charset="0"/>
                <a:cs typeface="NikoshBAN" panose="02000000000000000000" pitchFamily="2" charset="0"/>
              </a:rPr>
              <a:t>শ্রেনীঃ </a:t>
            </a:r>
            <a:r>
              <a:rPr lang="en-US" sz="16500" dirty="0" err="1" smtClean="0">
                <a:ln>
                  <a:solidFill>
                    <a:srgbClr val="002060"/>
                  </a:solidFill>
                </a:ln>
                <a:solidFill>
                  <a:srgbClr val="002060"/>
                </a:solidFill>
                <a:latin typeface="NikoshBAN" panose="02000000000000000000" pitchFamily="2" charset="0"/>
                <a:cs typeface="NikoshBAN" panose="02000000000000000000" pitchFamily="2" charset="0"/>
              </a:rPr>
              <a:t>দ্বাদশ</a:t>
            </a:r>
            <a:endParaRPr lang="bn-BD" sz="16500" dirty="0" smtClean="0">
              <a:ln>
                <a:solidFill>
                  <a:srgbClr val="002060"/>
                </a:solidFill>
              </a:ln>
              <a:solidFill>
                <a:srgbClr val="002060"/>
              </a:solidFill>
              <a:latin typeface="NikoshBAN" panose="02000000000000000000" pitchFamily="2" charset="0"/>
              <a:cs typeface="NikoshBAN" panose="02000000000000000000" pitchFamily="2" charset="0"/>
            </a:endParaRPr>
          </a:p>
          <a:p>
            <a:pPr marL="0" indent="0" algn="ctr">
              <a:buNone/>
            </a:pPr>
            <a:r>
              <a:rPr lang="bn-BD" sz="11400" dirty="0" smtClean="0">
                <a:latin typeface="NikoshBAN" panose="02000000000000000000" pitchFamily="2" charset="0"/>
                <a:cs typeface="NikoshBAN" panose="02000000000000000000" pitchFamily="2" charset="0"/>
              </a:rPr>
              <a:t>বিষয়ঃ</a:t>
            </a:r>
            <a:r>
              <a:rPr lang="en-US" sz="11400" dirty="0" err="1" smtClean="0">
                <a:latin typeface="NikoshBAN" panose="02000000000000000000" pitchFamily="2" charset="0"/>
                <a:cs typeface="NikoshBAN" panose="02000000000000000000" pitchFamily="2" charset="0"/>
              </a:rPr>
              <a:t>অর্থনীতি</a:t>
            </a:r>
            <a:endParaRPr lang="en-US" sz="11400" dirty="0" smtClean="0">
              <a:latin typeface="NikoshBAN" panose="02000000000000000000" pitchFamily="2" charset="0"/>
              <a:cs typeface="NikoshBAN" panose="02000000000000000000" pitchFamily="2" charset="0"/>
            </a:endParaRPr>
          </a:p>
          <a:p>
            <a:pPr marL="0" indent="0" algn="ctr">
              <a:buNone/>
            </a:pPr>
            <a:r>
              <a:rPr lang="en-US" sz="11400" dirty="0" err="1" smtClean="0">
                <a:latin typeface="NikoshBAN" panose="02000000000000000000" pitchFamily="2" charset="0"/>
                <a:cs typeface="NikoshBAN" panose="02000000000000000000" pitchFamily="2" charset="0"/>
              </a:rPr>
              <a:t>অধ্যায়</a:t>
            </a:r>
            <a:r>
              <a:rPr lang="en-US" sz="11400" dirty="0" smtClean="0">
                <a:latin typeface="NikoshBAN" panose="02000000000000000000" pitchFamily="2" charset="0"/>
                <a:cs typeface="NikoshBAN" panose="02000000000000000000" pitchFamily="2" charset="0"/>
              </a:rPr>
              <a:t> </a:t>
            </a:r>
            <a:r>
              <a:rPr lang="en-US" sz="11400" dirty="0" err="1" smtClean="0">
                <a:latin typeface="NikoshBAN" panose="02000000000000000000" pitchFamily="2" charset="0"/>
                <a:cs typeface="NikoshBAN" panose="02000000000000000000" pitchFamily="2" charset="0"/>
              </a:rPr>
              <a:t>অষ্টম</a:t>
            </a:r>
            <a:r>
              <a:rPr lang="en-US" sz="11400" dirty="0" smtClean="0">
                <a:latin typeface="NikoshBAN" panose="02000000000000000000" pitchFamily="2" charset="0"/>
                <a:cs typeface="NikoshBAN" panose="02000000000000000000" pitchFamily="2" charset="0"/>
              </a:rPr>
              <a:t> </a:t>
            </a:r>
            <a:endParaRPr lang="en-US" sz="11400" dirty="0">
              <a:latin typeface="NikoshBAN" panose="02000000000000000000" pitchFamily="2" charset="0"/>
              <a:cs typeface="NikoshBAN" panose="02000000000000000000" pitchFamily="2" charset="0"/>
            </a:endParaRPr>
          </a:p>
          <a:p>
            <a:pPr marL="0" indent="0" algn="ctr">
              <a:buNone/>
            </a:pPr>
            <a:r>
              <a:rPr lang="bn-IN" sz="11400" dirty="0" smtClean="0">
                <a:latin typeface="NikoshBAN" panose="02000000000000000000" pitchFamily="2" charset="0"/>
                <a:cs typeface="NikoshBAN" panose="02000000000000000000" pitchFamily="2" charset="0"/>
              </a:rPr>
              <a:t>চতুর্থ </a:t>
            </a:r>
            <a:r>
              <a:rPr lang="en-US" sz="11400" dirty="0" err="1" smtClean="0">
                <a:latin typeface="NikoshBAN" panose="02000000000000000000" pitchFamily="2" charset="0"/>
                <a:cs typeface="NikoshBAN" panose="02000000000000000000" pitchFamily="2" charset="0"/>
              </a:rPr>
              <a:t>ক্লাস</a:t>
            </a:r>
            <a:endParaRPr lang="bn-BD" sz="11400" dirty="0" smtClean="0">
              <a:latin typeface="NikoshBAN" panose="02000000000000000000" pitchFamily="2" charset="0"/>
              <a:cs typeface="NikoshBAN" panose="02000000000000000000" pitchFamily="2" charset="0"/>
            </a:endParaRPr>
          </a:p>
          <a:p>
            <a:pPr marL="0" indent="0" algn="ctr">
              <a:buNone/>
            </a:pPr>
            <a:r>
              <a:rPr lang="bn-BD" sz="11400" dirty="0" smtClean="0">
                <a:latin typeface="NikoshBAN" panose="02000000000000000000" pitchFamily="2" charset="0"/>
                <a:cs typeface="NikoshBAN" panose="02000000000000000000" pitchFamily="2" charset="0"/>
              </a:rPr>
              <a:t>সময়ঃ </a:t>
            </a:r>
            <a:r>
              <a:rPr lang="bn-IN" sz="11400" dirty="0" smtClean="0">
                <a:latin typeface="NikoshBAN" panose="02000000000000000000" pitchFamily="2" charset="0"/>
                <a:cs typeface="NikoshBAN" panose="02000000000000000000" pitchFamily="2" charset="0"/>
              </a:rPr>
              <a:t>৬০ </a:t>
            </a:r>
            <a:r>
              <a:rPr lang="bn-BD" sz="11400" dirty="0" smtClean="0">
                <a:latin typeface="NikoshBAN" panose="02000000000000000000" pitchFamily="2" charset="0"/>
                <a:cs typeface="NikoshBAN" panose="02000000000000000000" pitchFamily="2" charset="0"/>
              </a:rPr>
              <a:t>মিনিট</a:t>
            </a:r>
          </a:p>
          <a:p>
            <a:pPr marL="0" indent="0">
              <a:buNone/>
            </a:pPr>
            <a:r>
              <a:rPr lang="bn-BD" dirty="0" smtClean="0"/>
              <a:t> </a:t>
            </a:r>
            <a:endParaRPr lang="en-AU" dirty="0"/>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r="5185"/>
          <a:stretch/>
        </p:blipFill>
        <p:spPr>
          <a:xfrm>
            <a:off x="165100" y="152400"/>
            <a:ext cx="2146300" cy="1600200"/>
          </a:xfrm>
          <a:prstGeom prst="rect">
            <a:avLst/>
          </a:prstGeom>
          <a:ln>
            <a:solidFill>
              <a:srgbClr val="002060"/>
            </a:solidFill>
          </a:ln>
        </p:spPr>
      </p:pic>
    </p:spTree>
    <p:extLst>
      <p:ext uri="{BB962C8B-B14F-4D97-AF65-F5344CB8AC3E}">
        <p14:creationId xmlns:p14="http://schemas.microsoft.com/office/powerpoint/2010/main" val="378470839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repeatCount="1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down)">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bg/>
                                          </p:spTgt>
                                        </p:tgtEl>
                                        <p:attrNameLst>
                                          <p:attrName>style.visibility</p:attrName>
                                        </p:attrNameLst>
                                      </p:cBhvr>
                                      <p:to>
                                        <p:strVal val="visible"/>
                                      </p:to>
                                    </p:set>
                                    <p:animEffect transition="in" filter="wipe(down)">
                                      <p:cBhvr>
                                        <p:cTn id="22" dur="500"/>
                                        <p:tgtEl>
                                          <p:spTgt spid="4">
                                            <p:bg/>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wipe(down)">
                                      <p:cBhvr>
                                        <p:cTn id="27" dur="5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wipe(down)">
                                      <p:cBhvr>
                                        <p:cTn id="32" dur="500"/>
                                        <p:tgtEl>
                                          <p:spTgt spid="4">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Effect transition="in" filter="wipe(down)">
                                      <p:cBhvr>
                                        <p:cTn id="37" dur="500"/>
                                        <p:tgtEl>
                                          <p:spTgt spid="4">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Effect transition="in" filter="wipe(down)">
                                      <p:cBhvr>
                                        <p:cTn id="42" dur="500"/>
                                        <p:tgtEl>
                                          <p:spTgt spid="4">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animEffect transition="in" filter="wipe(down)">
                                      <p:cBhvr>
                                        <p:cTn id="47" dur="500"/>
                                        <p:tgtEl>
                                          <p:spTgt spid="4">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repeatCount="10000" fill="hold"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barn(inVertical)">
                                      <p:cBhvr>
                                        <p:cTn id="52" dur="500"/>
                                        <p:tgtEl>
                                          <p:spTgt spid="7"/>
                                        </p:tgtEl>
                                      </p:cBhvr>
                                    </p:animEffect>
                                  </p:childTnLst>
                                  <p:subTnLst>
                                    <p:audio>
                                      <p:cMediaNode>
                                        <p:cTn display="0" masterRel="sameClick">
                                          <p:stCondLst>
                                            <p:cond evt="begin" delay="0">
                                              <p:tn val="50"/>
                                            </p:cond>
                                          </p:stCondLst>
                                          <p:endCondLst>
                                            <p:cond evt="onStopAudio" delay="0">
                                              <p:tgtEl>
                                                <p:sldTgt/>
                                              </p:tgtEl>
                                            </p:cond>
                                          </p:endCondLst>
                                        </p:cTn>
                                        <p:tgtEl>
                                          <p:sndTgt r:embed="rId3" name="camera.wav"/>
                                        </p:tgtEl>
                                      </p:cMediaNode>
                                    </p:audio>
                                  </p:subTnLst>
                                </p:cTn>
                              </p:par>
                              <p:par>
                                <p:cTn id="53" presetID="22" presetClass="entr" presetSubtype="4" fill="hold" grpId="0" nodeType="withEffect">
                                  <p:stCondLst>
                                    <p:cond delay="0"/>
                                  </p:stCondLst>
                                  <p:childTnLst>
                                    <p:set>
                                      <p:cBhvr>
                                        <p:cTn id="54" dur="1" fill="hold">
                                          <p:stCondLst>
                                            <p:cond delay="0"/>
                                          </p:stCondLst>
                                        </p:cTn>
                                        <p:tgtEl>
                                          <p:spTgt spid="5">
                                            <p:bg/>
                                          </p:spTgt>
                                        </p:tgtEl>
                                        <p:attrNameLst>
                                          <p:attrName>style.visibility</p:attrName>
                                        </p:attrNameLst>
                                      </p:cBhvr>
                                      <p:to>
                                        <p:strVal val="visible"/>
                                      </p:to>
                                    </p:set>
                                    <p:animEffect transition="in" filter="wipe(down)">
                                      <p:cBhvr>
                                        <p:cTn id="55" dur="500"/>
                                        <p:tgtEl>
                                          <p:spTgt spid="5">
                                            <p:bg/>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5">
                                            <p:txEl>
                                              <p:pRg st="0" end="0"/>
                                            </p:txEl>
                                          </p:spTgt>
                                        </p:tgtEl>
                                        <p:attrNameLst>
                                          <p:attrName>style.visibility</p:attrName>
                                        </p:attrNameLst>
                                      </p:cBhvr>
                                      <p:to>
                                        <p:strVal val="visible"/>
                                      </p:to>
                                    </p:set>
                                    <p:animEffect transition="in" filter="wipe(down)">
                                      <p:cBhvr>
                                        <p:cTn id="60" dur="500"/>
                                        <p:tgtEl>
                                          <p:spTgt spid="5">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6">
                                            <p:bg/>
                                          </p:spTgt>
                                        </p:tgtEl>
                                        <p:attrNameLst>
                                          <p:attrName>style.visibility</p:attrName>
                                        </p:attrNameLst>
                                      </p:cBhvr>
                                      <p:to>
                                        <p:strVal val="visible"/>
                                      </p:to>
                                    </p:set>
                                    <p:animEffect transition="in" filter="barn(inVertical)">
                                      <p:cBhvr>
                                        <p:cTn id="65" dur="500"/>
                                        <p:tgtEl>
                                          <p:spTgt spid="6">
                                            <p:bg/>
                                          </p:spTgt>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6">
                                            <p:txEl>
                                              <p:pRg st="1" end="1"/>
                                            </p:txEl>
                                          </p:spTgt>
                                        </p:tgtEl>
                                        <p:attrNameLst>
                                          <p:attrName>style.visibility</p:attrName>
                                        </p:attrNameLst>
                                      </p:cBhvr>
                                      <p:to>
                                        <p:strVal val="visible"/>
                                      </p:to>
                                    </p:set>
                                    <p:animEffect transition="in" filter="barn(inVertical)">
                                      <p:cBhvr>
                                        <p:cTn id="70" dur="500"/>
                                        <p:tgtEl>
                                          <p:spTgt spid="6">
                                            <p:txEl>
                                              <p:pRg st="1" end="1"/>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6">
                                            <p:txEl>
                                              <p:pRg st="2" end="2"/>
                                            </p:txEl>
                                          </p:spTgt>
                                        </p:tgtEl>
                                        <p:attrNameLst>
                                          <p:attrName>style.visibility</p:attrName>
                                        </p:attrNameLst>
                                      </p:cBhvr>
                                      <p:to>
                                        <p:strVal val="visible"/>
                                      </p:to>
                                    </p:set>
                                    <p:animEffect transition="in" filter="barn(inVertical)">
                                      <p:cBhvr>
                                        <p:cTn id="75" dur="500"/>
                                        <p:tgtEl>
                                          <p:spTgt spid="6">
                                            <p:txEl>
                                              <p:pRg st="2" end="2"/>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grpId="0" nodeType="clickEffect">
                                  <p:stCondLst>
                                    <p:cond delay="0"/>
                                  </p:stCondLst>
                                  <p:childTnLst>
                                    <p:set>
                                      <p:cBhvr>
                                        <p:cTn id="79" dur="1" fill="hold">
                                          <p:stCondLst>
                                            <p:cond delay="0"/>
                                          </p:stCondLst>
                                        </p:cTn>
                                        <p:tgtEl>
                                          <p:spTgt spid="6">
                                            <p:txEl>
                                              <p:pRg st="3" end="3"/>
                                            </p:txEl>
                                          </p:spTgt>
                                        </p:tgtEl>
                                        <p:attrNameLst>
                                          <p:attrName>style.visibility</p:attrName>
                                        </p:attrNameLst>
                                      </p:cBhvr>
                                      <p:to>
                                        <p:strVal val="visible"/>
                                      </p:to>
                                    </p:set>
                                    <p:animEffect transition="in" filter="barn(inVertical)">
                                      <p:cBhvr>
                                        <p:cTn id="80" dur="500"/>
                                        <p:tgtEl>
                                          <p:spTgt spid="6">
                                            <p:txEl>
                                              <p:pRg st="3" end="3"/>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6" presetClass="entr" presetSubtype="21" fill="hold" grpId="0" nodeType="clickEffect">
                                  <p:stCondLst>
                                    <p:cond delay="0"/>
                                  </p:stCondLst>
                                  <p:childTnLst>
                                    <p:set>
                                      <p:cBhvr>
                                        <p:cTn id="84" dur="1" fill="hold">
                                          <p:stCondLst>
                                            <p:cond delay="0"/>
                                          </p:stCondLst>
                                        </p:cTn>
                                        <p:tgtEl>
                                          <p:spTgt spid="6">
                                            <p:txEl>
                                              <p:pRg st="4" end="4"/>
                                            </p:txEl>
                                          </p:spTgt>
                                        </p:tgtEl>
                                        <p:attrNameLst>
                                          <p:attrName>style.visibility</p:attrName>
                                        </p:attrNameLst>
                                      </p:cBhvr>
                                      <p:to>
                                        <p:strVal val="visible"/>
                                      </p:to>
                                    </p:set>
                                    <p:animEffect transition="in" filter="barn(inVertical)">
                                      <p:cBhvr>
                                        <p:cTn id="85" dur="500"/>
                                        <p:tgtEl>
                                          <p:spTgt spid="6">
                                            <p:txEl>
                                              <p:pRg st="4" end="4"/>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16" presetClass="entr" presetSubtype="21" fill="hold" grpId="0" nodeType="clickEffect">
                                  <p:stCondLst>
                                    <p:cond delay="0"/>
                                  </p:stCondLst>
                                  <p:childTnLst>
                                    <p:set>
                                      <p:cBhvr>
                                        <p:cTn id="89" dur="1" fill="hold">
                                          <p:stCondLst>
                                            <p:cond delay="0"/>
                                          </p:stCondLst>
                                        </p:cTn>
                                        <p:tgtEl>
                                          <p:spTgt spid="6">
                                            <p:txEl>
                                              <p:pRg st="5" end="5"/>
                                            </p:txEl>
                                          </p:spTgt>
                                        </p:tgtEl>
                                        <p:attrNameLst>
                                          <p:attrName>style.visibility</p:attrName>
                                        </p:attrNameLst>
                                      </p:cBhvr>
                                      <p:to>
                                        <p:strVal val="visible"/>
                                      </p:to>
                                    </p:set>
                                    <p:animEffect transition="in" filter="barn(inVertical)">
                                      <p:cBhvr>
                                        <p:cTn id="90" dur="500"/>
                                        <p:tgtEl>
                                          <p:spTgt spid="6">
                                            <p:txEl>
                                              <p:pRg st="5" end="5"/>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16" presetClass="entr" presetSubtype="21" fill="hold" grpId="0" nodeType="clickEffect">
                                  <p:stCondLst>
                                    <p:cond delay="0"/>
                                  </p:stCondLst>
                                  <p:childTnLst>
                                    <p:set>
                                      <p:cBhvr>
                                        <p:cTn id="94" dur="1" fill="hold">
                                          <p:stCondLst>
                                            <p:cond delay="0"/>
                                          </p:stCondLst>
                                        </p:cTn>
                                        <p:tgtEl>
                                          <p:spTgt spid="6">
                                            <p:txEl>
                                              <p:pRg st="6" end="6"/>
                                            </p:txEl>
                                          </p:spTgt>
                                        </p:tgtEl>
                                        <p:attrNameLst>
                                          <p:attrName>style.visibility</p:attrName>
                                        </p:attrNameLst>
                                      </p:cBhvr>
                                      <p:to>
                                        <p:strVal val="visible"/>
                                      </p:to>
                                    </p:set>
                                    <p:animEffect transition="in" filter="barn(inVertical)">
                                      <p:cBhvr>
                                        <p:cTn id="95"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4" grpId="0" build="p" animBg="1"/>
      <p:bldP spid="5" grpId="0" build="p" animBg="1"/>
      <p:bldP spid="6"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550" y="2438400"/>
            <a:ext cx="9658350" cy="1676400"/>
          </a:xfrm>
          <a:prstGeom prst="rect">
            <a:avLst/>
          </a:prstGeom>
          <a:solidFill>
            <a:srgbClr val="002060"/>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2550" y="2400300"/>
            <a:ext cx="9658350" cy="1752600"/>
          </a:xfrm>
          <a:prstGeom prst="ellipse">
            <a:avLst/>
          </a:prstGeom>
          <a:solidFill>
            <a:srgbClr val="002060"/>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a:buFont typeface="Wingdings" pitchFamily="2" charset="2"/>
              <a:buChar char="v"/>
            </a:pPr>
            <a:r>
              <a:rPr lang="bn-IN" sz="3600" dirty="0" smtClean="0">
                <a:solidFill>
                  <a:srgbClr val="FFFF00"/>
                </a:solidFill>
                <a:latin typeface="NikoshBAN" pitchFamily="2" charset="0"/>
                <a:cs typeface="NikoshBAN" pitchFamily="2" charset="0"/>
              </a:rPr>
              <a:t>প্রত্যক্ষ বৈদেশি সাহায্য কয় শ্রেণিতে বিভিক্ত করা যায় ও কি কি </a:t>
            </a:r>
            <a:r>
              <a:rPr lang="bn-BD" sz="3600" dirty="0" smtClean="0">
                <a:solidFill>
                  <a:srgbClr val="FFFF00"/>
                </a:solidFill>
                <a:latin typeface="NikoshBAN" pitchFamily="2" charset="0"/>
                <a:cs typeface="NikoshBAN" pitchFamily="2" charset="0"/>
              </a:rPr>
              <a:t>?</a:t>
            </a:r>
            <a:endParaRPr lang="bn-BD" sz="3600" dirty="0">
              <a:solidFill>
                <a:srgbClr val="FFFF00"/>
              </a:solidFill>
              <a:latin typeface="NikoshBAN" pitchFamily="2" charset="0"/>
              <a:cs typeface="NikoshBAN" pitchFamily="2" charset="0"/>
            </a:endParaRPr>
          </a:p>
        </p:txBody>
      </p:sp>
    </p:spTree>
    <p:extLst>
      <p:ext uri="{BB962C8B-B14F-4D97-AF65-F5344CB8AC3E}">
        <p14:creationId xmlns:p14="http://schemas.microsoft.com/office/powerpoint/2010/main" val="30714285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circle(in)">
                                      <p:cBhvr>
                                        <p:cTn id="1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438400"/>
            <a:ext cx="9906000" cy="1676400"/>
          </a:xfrm>
          <a:prstGeom prst="rect">
            <a:avLst/>
          </a:prstGeom>
          <a:solidFill>
            <a:srgbClr val="002060"/>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0" y="2400300"/>
            <a:ext cx="9906000" cy="1752600"/>
          </a:xfrm>
          <a:prstGeom prst="ellipse">
            <a:avLst/>
          </a:prstGeom>
          <a:solidFill>
            <a:srgbClr val="002060"/>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a:buFont typeface="Wingdings" pitchFamily="2" charset="2"/>
              <a:buChar char="v"/>
            </a:pPr>
            <a:r>
              <a:rPr lang="bn-IN" sz="4000" dirty="0" smtClean="0">
                <a:solidFill>
                  <a:srgbClr val="FFFF00"/>
                </a:solidFill>
                <a:latin typeface="NikoshBAN" pitchFamily="2" charset="0"/>
                <a:cs typeface="NikoshBAN" pitchFamily="2" charset="0"/>
              </a:rPr>
              <a:t>বৈদেশি সাহায্যের দুইটি </a:t>
            </a:r>
            <a:r>
              <a:rPr lang="bn-IN" sz="4000" dirty="0" smtClean="0">
                <a:solidFill>
                  <a:srgbClr val="FFFF00"/>
                </a:solidFill>
                <a:latin typeface="NikoshBAN" pitchFamily="2" charset="0"/>
                <a:cs typeface="NikoshBAN" pitchFamily="2" charset="0"/>
              </a:rPr>
              <a:t>সুবিধা </a:t>
            </a:r>
            <a:r>
              <a:rPr lang="bn-IN" sz="4000" dirty="0">
                <a:solidFill>
                  <a:srgbClr val="FFFF00"/>
                </a:solidFill>
                <a:latin typeface="NikoshBAN" pitchFamily="2" charset="0"/>
                <a:cs typeface="NikoshBAN" pitchFamily="2" charset="0"/>
              </a:rPr>
              <a:t>বল</a:t>
            </a:r>
            <a:r>
              <a:rPr lang="bn-BD" sz="4000" dirty="0">
                <a:solidFill>
                  <a:srgbClr val="FFFF00"/>
                </a:solidFill>
                <a:latin typeface="NikoshBAN" pitchFamily="2" charset="0"/>
                <a:cs typeface="NikoshBAN" pitchFamily="2" charset="0"/>
              </a:rPr>
              <a:t>?</a:t>
            </a:r>
          </a:p>
        </p:txBody>
      </p:sp>
    </p:spTree>
    <p:extLst>
      <p:ext uri="{BB962C8B-B14F-4D97-AF65-F5344CB8AC3E}">
        <p14:creationId xmlns:p14="http://schemas.microsoft.com/office/powerpoint/2010/main" val="6034199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circle(in)">
                                      <p:cBhvr>
                                        <p:cTn id="1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906000" cy="6858000"/>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1568450" y="228601"/>
            <a:ext cx="7016750" cy="990600"/>
          </a:xfrm>
          <a:prstGeom prst="ellipse">
            <a:avLst/>
          </a:prstGeom>
          <a:solidFill>
            <a:srgbClr val="7030A0"/>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7200" dirty="0" smtClean="0">
                <a:solidFill>
                  <a:srgbClr val="FFFF00"/>
                </a:solidFill>
                <a:latin typeface="NikoshBAN" pitchFamily="2" charset="0"/>
                <a:cs typeface="NikoshBAN" pitchFamily="2" charset="0"/>
              </a:rPr>
              <a:t>দলীয় কাজ</a:t>
            </a:r>
            <a:endParaRPr lang="en-US" sz="7200" dirty="0">
              <a:solidFill>
                <a:srgbClr val="FFFF00"/>
              </a:solidFill>
              <a:latin typeface="NikoshBAN" pitchFamily="2" charset="0"/>
              <a:cs typeface="NikoshBAN" pitchFamily="2" charset="0"/>
            </a:endParaRPr>
          </a:p>
        </p:txBody>
      </p:sp>
      <p:sp>
        <p:nvSpPr>
          <p:cNvPr id="4" name="Rounded Rectangle 3"/>
          <p:cNvSpPr/>
          <p:nvPr/>
        </p:nvSpPr>
        <p:spPr>
          <a:xfrm>
            <a:off x="495300" y="1447800"/>
            <a:ext cx="8915400" cy="5181600"/>
          </a:xfrm>
          <a:prstGeom prst="roundRect">
            <a:avLst/>
          </a:prstGeom>
          <a:solidFill>
            <a:srgbClr val="002060"/>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err="1" smtClean="0">
                <a:solidFill>
                  <a:srgbClr val="FFFF00"/>
                </a:solidFill>
                <a:latin typeface="NikoshBAN" panose="02000000000000000000" pitchFamily="2" charset="0"/>
                <a:cs typeface="NikoshBAN" panose="02000000000000000000" pitchFamily="2" charset="0"/>
              </a:rPr>
              <a:t>প্রশ্নঃ</a:t>
            </a:r>
            <a:r>
              <a:rPr lang="bn-IN" sz="3600" dirty="0">
                <a:solidFill>
                  <a:srgbClr val="FFFF00"/>
                </a:solidFill>
                <a:latin typeface="NikoshBAN" panose="02000000000000000000" pitchFamily="2" charset="0"/>
                <a:cs typeface="NikoshBAN" panose="02000000000000000000" pitchFamily="2" charset="0"/>
              </a:rPr>
              <a:t> </a:t>
            </a:r>
            <a:r>
              <a:rPr lang="bn-IN" sz="3600" dirty="0" smtClean="0">
                <a:solidFill>
                  <a:srgbClr val="FFFF00"/>
                </a:solidFill>
                <a:latin typeface="NikoshBAN" panose="02000000000000000000" pitchFamily="2" charset="0"/>
                <a:cs typeface="NikoshBAN" panose="02000000000000000000" pitchFamily="2" charset="0"/>
              </a:rPr>
              <a:t>বাংলাদেশের অর্থনৈতিক উন্নয়নে বৈদেশিক সাহায্য নাকি বাণিজ্য কোনটি অধিক প্রয়োজনীয়। </a:t>
            </a:r>
            <a:endParaRPr lang="bn-IN" sz="3600" dirty="0" smtClean="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321390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circle(in)">
                                      <p:cBhvr>
                                        <p:cTn id="2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906000" cy="6858000"/>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1551940" y="152401"/>
            <a:ext cx="7016750" cy="838200"/>
          </a:xfrm>
          <a:prstGeom prst="ellipse">
            <a:avLst/>
          </a:prstGeom>
          <a:solidFill>
            <a:srgbClr val="002060"/>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000" dirty="0" smtClean="0">
                <a:solidFill>
                  <a:srgbClr val="FFFF00"/>
                </a:solidFill>
                <a:latin typeface="NikoshBAN" pitchFamily="2" charset="0"/>
                <a:cs typeface="NikoshBAN" pitchFamily="2" charset="0"/>
              </a:rPr>
              <a:t>বাড়ির কাজ</a:t>
            </a:r>
            <a:endParaRPr lang="en-US" sz="6000" dirty="0">
              <a:solidFill>
                <a:srgbClr val="FFFF00"/>
              </a:solidFill>
              <a:latin typeface="NikoshBAN" pitchFamily="2" charset="0"/>
              <a:cs typeface="NikoshBAN" pitchFamily="2" charset="0"/>
            </a:endParaRPr>
          </a:p>
        </p:txBody>
      </p:sp>
      <p:sp>
        <p:nvSpPr>
          <p:cNvPr id="4" name="Rectangle 3"/>
          <p:cNvSpPr/>
          <p:nvPr/>
        </p:nvSpPr>
        <p:spPr>
          <a:xfrm>
            <a:off x="0" y="990600"/>
            <a:ext cx="9823450" cy="5867400"/>
          </a:xfrm>
          <a:prstGeom prst="rect">
            <a:avLst/>
          </a:prstGeom>
          <a:solidFill>
            <a:srgbClr val="002060"/>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IN" sz="4000" dirty="0" smtClean="0">
                <a:solidFill>
                  <a:srgbClr val="FFFF00"/>
                </a:solidFill>
                <a:latin typeface="NikoshBAN" pitchFamily="2" charset="0"/>
                <a:cs typeface="NikoshBAN" panose="02000000000000000000" pitchFamily="2" charset="0"/>
              </a:rPr>
              <a:t>রিয়াজ একজন সবজি বিক্রেতা। প্রথম দিকে তার উৎপাদিত শাক সবজি দেশের বাজারে বিক্রয় হতো। বিদেশে শাক সবজির চাহিদা থাকায় রিয়াজ এখন তার উৎপাদিত শাক সবজি ইংল্যান্ডের বাজারে রপ্তানি করে। রিয়াজের বন্ধু ইনুচ একটি সরকারি চাকরি করে। ইনুচের অফিসে একজন বিদেশি পরামর্শক কাজ করে। এ বিষয়ে রিয়াজ ইনুচের কাজে জানতে চাইলে ইনুচ জানায় সমযোগ্যতা সম্পন্ন দেশি পরামর্শক থাকা স্তত্বেও বিদেশি সাহায্যের শর্ত হিসেবে ঐ বিদেশিকে নিয়োগ দিতে হয়েছে। তাকে অনেক বেশি সম্মানি দিতে হয়।  </a:t>
            </a:r>
            <a:endParaRPr lang="bn-IN" sz="4000" dirty="0" smtClean="0">
              <a:solidFill>
                <a:srgbClr val="FFFF00"/>
              </a:solidFill>
              <a:latin typeface="NikoshBAN" pitchFamily="2" charset="0"/>
              <a:cs typeface="NikoshBAN" panose="02000000000000000000" pitchFamily="2" charset="0"/>
            </a:endParaRPr>
          </a:p>
        </p:txBody>
      </p:sp>
    </p:spTree>
    <p:extLst>
      <p:ext uri="{BB962C8B-B14F-4D97-AF65-F5344CB8AC3E}">
        <p14:creationId xmlns:p14="http://schemas.microsoft.com/office/powerpoint/2010/main" val="16024050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circle(in)">
                                      <p:cBhvr>
                                        <p:cTn id="2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906000" cy="6858000"/>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1551940" y="0"/>
            <a:ext cx="7016750" cy="1219200"/>
          </a:xfrm>
          <a:prstGeom prst="ellipse">
            <a:avLst/>
          </a:prstGeom>
          <a:solidFill>
            <a:srgbClr val="002060"/>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8800" dirty="0" smtClean="0">
                <a:solidFill>
                  <a:srgbClr val="FFFF00"/>
                </a:solidFill>
                <a:latin typeface="NikoshBAN" pitchFamily="2" charset="0"/>
                <a:cs typeface="NikoshBAN" pitchFamily="2" charset="0"/>
              </a:rPr>
              <a:t>প্রশ্ন</a:t>
            </a:r>
            <a:endParaRPr lang="en-US" sz="8800" dirty="0">
              <a:solidFill>
                <a:srgbClr val="FFFF00"/>
              </a:solidFill>
              <a:latin typeface="NikoshBAN" pitchFamily="2" charset="0"/>
              <a:cs typeface="NikoshBAN" pitchFamily="2" charset="0"/>
            </a:endParaRPr>
          </a:p>
        </p:txBody>
      </p:sp>
      <p:sp>
        <p:nvSpPr>
          <p:cNvPr id="4" name="Rectangle 3"/>
          <p:cNvSpPr/>
          <p:nvPr/>
        </p:nvSpPr>
        <p:spPr>
          <a:xfrm>
            <a:off x="0" y="1219200"/>
            <a:ext cx="9906000" cy="5638800"/>
          </a:xfrm>
          <a:prstGeom prst="rect">
            <a:avLst/>
          </a:prstGeom>
          <a:solidFill>
            <a:srgbClr val="002060"/>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IN" sz="4400" dirty="0" smtClean="0">
                <a:solidFill>
                  <a:srgbClr val="FFFF00"/>
                </a:solidFill>
                <a:latin typeface="NikoshBAN" panose="02000000000000000000" pitchFamily="2" charset="0"/>
                <a:cs typeface="NikoshBAN" panose="02000000000000000000" pitchFamily="2" charset="0"/>
              </a:rPr>
              <a:t>ক</a:t>
            </a:r>
            <a:r>
              <a:rPr lang="en-US" sz="4400" dirty="0" smtClean="0">
                <a:solidFill>
                  <a:srgbClr val="FFFF00"/>
                </a:solidFill>
                <a:latin typeface="NikoshBAN" panose="02000000000000000000" pitchFamily="2" charset="0"/>
                <a:cs typeface="NikoshBAN" panose="02000000000000000000" pitchFamily="2" charset="0"/>
              </a:rPr>
              <a:t>.</a:t>
            </a:r>
            <a:r>
              <a:rPr lang="bn-IN" sz="4400" dirty="0" smtClean="0">
                <a:solidFill>
                  <a:srgbClr val="FFFF00"/>
                </a:solidFill>
                <a:latin typeface="NikoshBAN" panose="02000000000000000000" pitchFamily="2" charset="0"/>
                <a:cs typeface="NikoshBAN" panose="02000000000000000000" pitchFamily="2" charset="0"/>
              </a:rPr>
              <a:t>প্রত্যক্ষ বৈদেশি সাহায্য</a:t>
            </a:r>
            <a:r>
              <a:rPr lang="en-US" sz="4400" dirty="0" smtClean="0">
                <a:solidFill>
                  <a:srgbClr val="FFFF00"/>
                </a:solidFill>
                <a:latin typeface="NikoshBAN" panose="02000000000000000000" pitchFamily="2" charset="0"/>
                <a:cs typeface="NikoshBAN" panose="02000000000000000000" pitchFamily="2" charset="0"/>
              </a:rPr>
              <a:t> </a:t>
            </a:r>
            <a:r>
              <a:rPr lang="en-US" sz="4400" dirty="0" err="1" smtClean="0">
                <a:solidFill>
                  <a:srgbClr val="FFFF00"/>
                </a:solidFill>
                <a:latin typeface="NikoshBAN" panose="02000000000000000000" pitchFamily="2" charset="0"/>
                <a:cs typeface="NikoshBAN" panose="02000000000000000000" pitchFamily="2" charset="0"/>
              </a:rPr>
              <a:t>কি</a:t>
            </a:r>
            <a:r>
              <a:rPr lang="bn-IN" sz="4400" dirty="0" smtClean="0">
                <a:solidFill>
                  <a:srgbClr val="FFFF00"/>
                </a:solidFill>
                <a:latin typeface="NikoshBAN" panose="02000000000000000000" pitchFamily="2" charset="0"/>
                <a:cs typeface="NikoshBAN" panose="02000000000000000000" pitchFamily="2" charset="0"/>
              </a:rPr>
              <a:t>? </a:t>
            </a:r>
          </a:p>
          <a:p>
            <a:pPr algn="just"/>
            <a:r>
              <a:rPr lang="bn-IN" sz="4400" dirty="0" smtClean="0">
                <a:solidFill>
                  <a:srgbClr val="FFFF00"/>
                </a:solidFill>
                <a:latin typeface="NikoshBAN" panose="02000000000000000000" pitchFamily="2" charset="0"/>
                <a:cs typeface="NikoshBAN" panose="02000000000000000000" pitchFamily="2" charset="0"/>
              </a:rPr>
              <a:t>খ.বৈদেশিক সাহায্য দেশকে পরনির্ভরশীল করে তোলে? </a:t>
            </a:r>
            <a:r>
              <a:rPr lang="bn-IN" sz="4400" dirty="0" smtClean="0">
                <a:solidFill>
                  <a:srgbClr val="FFFF00"/>
                </a:solidFill>
                <a:latin typeface="NikoshBAN" panose="02000000000000000000" pitchFamily="2" charset="0"/>
                <a:cs typeface="NikoshBAN" panose="02000000000000000000" pitchFamily="2" charset="0"/>
              </a:rPr>
              <a:t>ব্যাখ্যা  </a:t>
            </a:r>
            <a:r>
              <a:rPr lang="bn-IN" sz="4400" dirty="0" smtClean="0">
                <a:solidFill>
                  <a:srgbClr val="FFFF00"/>
                </a:solidFill>
                <a:latin typeface="NikoshBAN" panose="02000000000000000000" pitchFamily="2" charset="0"/>
                <a:cs typeface="NikoshBAN" panose="02000000000000000000" pitchFamily="2" charset="0"/>
              </a:rPr>
              <a:t>কর</a:t>
            </a:r>
            <a:r>
              <a:rPr lang="bn-IN" sz="4400" dirty="0" smtClean="0">
                <a:solidFill>
                  <a:srgbClr val="FFFF00"/>
                </a:solidFill>
                <a:latin typeface="NikoshBAN" panose="02000000000000000000" pitchFamily="2" charset="0"/>
                <a:cs typeface="NikoshBAN" panose="02000000000000000000" pitchFamily="2" charset="0"/>
              </a:rPr>
              <a:t>। </a:t>
            </a:r>
            <a:endParaRPr lang="en-US" sz="4400" dirty="0" smtClean="0">
              <a:solidFill>
                <a:srgbClr val="FFFF00"/>
              </a:solidFill>
              <a:latin typeface="NikoshBAN" panose="02000000000000000000" pitchFamily="2" charset="0"/>
              <a:cs typeface="NikoshBAN" panose="02000000000000000000" pitchFamily="2" charset="0"/>
            </a:endParaRPr>
          </a:p>
          <a:p>
            <a:pPr algn="just"/>
            <a:r>
              <a:rPr lang="bn-IN" sz="4400" dirty="0" smtClean="0">
                <a:solidFill>
                  <a:srgbClr val="FFFF00"/>
                </a:solidFill>
                <a:latin typeface="NikoshBAN" panose="02000000000000000000" pitchFamily="2" charset="0"/>
                <a:cs typeface="NikoshBAN" panose="02000000000000000000" pitchFamily="2" charset="0"/>
              </a:rPr>
              <a:t>গ.রিয়াজের কোন ভূমিকায় বাংলাদেশ বেশি উপকৃত হয়- উদ্দীপকের </a:t>
            </a:r>
            <a:r>
              <a:rPr lang="bn-IN" sz="4400" dirty="0" smtClean="0">
                <a:solidFill>
                  <a:srgbClr val="FFFF00"/>
                </a:solidFill>
                <a:latin typeface="NikoshBAN" panose="02000000000000000000" pitchFamily="2" charset="0"/>
                <a:cs typeface="NikoshBAN" panose="02000000000000000000" pitchFamily="2" charset="0"/>
              </a:rPr>
              <a:t>আলোকে </a:t>
            </a:r>
            <a:r>
              <a:rPr lang="en-US" sz="4400" dirty="0" err="1" smtClean="0">
                <a:solidFill>
                  <a:srgbClr val="FFFF00"/>
                </a:solidFill>
                <a:latin typeface="NikoshBAN" panose="02000000000000000000" pitchFamily="2" charset="0"/>
                <a:cs typeface="NikoshBAN" panose="02000000000000000000" pitchFamily="2" charset="0"/>
              </a:rPr>
              <a:t>ব্যাখ্যা</a:t>
            </a:r>
            <a:r>
              <a:rPr lang="en-US" sz="4400" dirty="0" smtClean="0">
                <a:solidFill>
                  <a:srgbClr val="FFFF00"/>
                </a:solidFill>
                <a:latin typeface="NikoshBAN" panose="02000000000000000000" pitchFamily="2" charset="0"/>
                <a:cs typeface="NikoshBAN" panose="02000000000000000000" pitchFamily="2" charset="0"/>
              </a:rPr>
              <a:t> </a:t>
            </a:r>
            <a:r>
              <a:rPr lang="bn-IN" sz="4400" dirty="0" smtClean="0">
                <a:solidFill>
                  <a:srgbClr val="FFFF00"/>
                </a:solidFill>
                <a:latin typeface="NikoshBAN" panose="02000000000000000000" pitchFamily="2" charset="0"/>
                <a:cs typeface="NikoshBAN" panose="02000000000000000000" pitchFamily="2" charset="0"/>
              </a:rPr>
              <a:t>কর। </a:t>
            </a:r>
          </a:p>
          <a:p>
            <a:pPr algn="just"/>
            <a:r>
              <a:rPr lang="bn-IN" sz="4400" dirty="0" smtClean="0">
                <a:solidFill>
                  <a:srgbClr val="FFFF00"/>
                </a:solidFill>
                <a:latin typeface="NikoshBAN" panose="02000000000000000000" pitchFamily="2" charset="0"/>
                <a:cs typeface="NikoshBAN" panose="02000000000000000000" pitchFamily="2" charset="0"/>
              </a:rPr>
              <a:t>ঘ.উদ্দীপকের আলোকে </a:t>
            </a:r>
            <a:r>
              <a:rPr lang="bn-IN" sz="4400" dirty="0" smtClean="0">
                <a:solidFill>
                  <a:srgbClr val="FFFF00"/>
                </a:solidFill>
                <a:latin typeface="NikoshBAN" panose="02000000000000000000" pitchFamily="2" charset="0"/>
                <a:cs typeface="NikoshBAN" panose="02000000000000000000" pitchFamily="2" charset="0"/>
              </a:rPr>
              <a:t>বৈদেশিক সাহায্য ও বাণিজ্যের মধ্যে তুলনামূলক বিশ্লেষণ </a:t>
            </a:r>
            <a:r>
              <a:rPr lang="bn-IN" sz="4400" dirty="0" smtClean="0">
                <a:solidFill>
                  <a:srgbClr val="FFFF00"/>
                </a:solidFill>
                <a:latin typeface="NikoshBAN" panose="02000000000000000000" pitchFamily="2" charset="0"/>
                <a:cs typeface="NikoshBAN" panose="02000000000000000000" pitchFamily="2" charset="0"/>
              </a:rPr>
              <a:t>কর। </a:t>
            </a:r>
          </a:p>
        </p:txBody>
      </p:sp>
    </p:spTree>
    <p:extLst>
      <p:ext uri="{BB962C8B-B14F-4D97-AF65-F5344CB8AC3E}">
        <p14:creationId xmlns:p14="http://schemas.microsoft.com/office/powerpoint/2010/main" val="19571625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circle(in)">
                                      <p:cBhvr>
                                        <p:cTn id="27" dur="20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circle(in)">
                                      <p:cBhvr>
                                        <p:cTn id="32" dur="2000"/>
                                        <p:tgtEl>
                                          <p:spTgt spid="4">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Effect transition="in" filter="circle(in)">
                                      <p:cBhvr>
                                        <p:cTn id="37" dur="2000"/>
                                        <p:tgtEl>
                                          <p:spTgt spid="4">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Effect transition="in" filter="circle(in)">
                                      <p:cBhvr>
                                        <p:cTn id="42"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906000" cy="6858000"/>
          </a:xfrm>
          <a:prstGeom prst="rect">
            <a:avLst/>
          </a:prstGeom>
          <a:solidFill>
            <a:schemeClr val="accent1"/>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solidFill>
                  <a:srgbClr val="FFFF00"/>
                </a:solidFill>
              </a:rPr>
              <a:t> </a:t>
            </a:r>
            <a:endParaRPr lang="en-US" dirty="0">
              <a:solidFill>
                <a:srgbClr val="FFFF00"/>
              </a:solidFill>
            </a:endParaRPr>
          </a:p>
        </p:txBody>
      </p:sp>
      <p:sp>
        <p:nvSpPr>
          <p:cNvPr id="3" name="Rectangle 2"/>
          <p:cNvSpPr/>
          <p:nvPr/>
        </p:nvSpPr>
        <p:spPr>
          <a:xfrm>
            <a:off x="206375" y="152400"/>
            <a:ext cx="9493250" cy="1066800"/>
          </a:xfrm>
          <a:prstGeom prst="rect">
            <a:avLst/>
          </a:prstGeom>
          <a:solidFill>
            <a:schemeClr val="accent2">
              <a:lumMod val="40000"/>
              <a:lumOff val="60000"/>
            </a:schemeClr>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a:solidFill>
                  <a:schemeClr val="tx1"/>
                </a:solidFill>
              </a:ln>
              <a:solidFill>
                <a:srgbClr val="FFFF00"/>
              </a:solidFill>
            </a:endParaRPr>
          </a:p>
        </p:txBody>
      </p:sp>
      <p:sp>
        <p:nvSpPr>
          <p:cNvPr id="4" name="Rectangle 3"/>
          <p:cNvSpPr/>
          <p:nvPr/>
        </p:nvSpPr>
        <p:spPr>
          <a:xfrm>
            <a:off x="1816100" y="152400"/>
            <a:ext cx="6438900" cy="1066800"/>
          </a:xfrm>
          <a:prstGeom prst="rect">
            <a:avLst/>
          </a:prstGeom>
          <a:solidFill>
            <a:srgbClr val="002060"/>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err="1">
                <a:solidFill>
                  <a:srgbClr val="FFFF00"/>
                </a:solidFill>
                <a:latin typeface="NikoshBAN" pitchFamily="2" charset="0"/>
                <a:cs typeface="NikoshBAN" pitchFamily="2" charset="0"/>
              </a:rPr>
              <a:t>আগামি</a:t>
            </a:r>
            <a:r>
              <a:rPr lang="en-US" sz="8000" dirty="0">
                <a:solidFill>
                  <a:srgbClr val="FFFF00"/>
                </a:solidFill>
                <a:latin typeface="NikoshBAN" pitchFamily="2" charset="0"/>
                <a:cs typeface="NikoshBAN" pitchFamily="2" charset="0"/>
              </a:rPr>
              <a:t> </a:t>
            </a:r>
            <a:r>
              <a:rPr lang="en-US" sz="8000" dirty="0" err="1">
                <a:solidFill>
                  <a:srgbClr val="FFFF00"/>
                </a:solidFill>
                <a:latin typeface="NikoshBAN" pitchFamily="2" charset="0"/>
                <a:cs typeface="NikoshBAN" pitchFamily="2" charset="0"/>
              </a:rPr>
              <a:t>পাঠ</a:t>
            </a:r>
            <a:endParaRPr lang="en-US" sz="7200" dirty="0">
              <a:solidFill>
                <a:srgbClr val="FFFF00"/>
              </a:solidFill>
            </a:endParaRPr>
          </a:p>
        </p:txBody>
      </p:sp>
      <p:sp>
        <p:nvSpPr>
          <p:cNvPr id="5" name="Rounded Rectangle 4"/>
          <p:cNvSpPr/>
          <p:nvPr/>
        </p:nvSpPr>
        <p:spPr>
          <a:xfrm>
            <a:off x="-5413" y="1371600"/>
            <a:ext cx="9906000" cy="1447800"/>
          </a:xfrm>
          <a:prstGeom prst="roundRect">
            <a:avLst/>
          </a:prstGeom>
          <a:solidFill>
            <a:srgbClr val="002060"/>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v"/>
            </a:pPr>
            <a:r>
              <a:rPr lang="en-US" sz="4800" dirty="0" err="1" smtClean="0">
                <a:solidFill>
                  <a:srgbClr val="FFFF00"/>
                </a:solidFill>
                <a:latin typeface="NikoshBAN" pitchFamily="2" charset="0"/>
                <a:cs typeface="NikoshBAN" pitchFamily="2" charset="0"/>
              </a:rPr>
              <a:t>সরকারি</a:t>
            </a:r>
            <a:r>
              <a:rPr lang="en-US" sz="4800" dirty="0" smtClean="0">
                <a:solidFill>
                  <a:srgbClr val="FFFF00"/>
                </a:solidFill>
                <a:latin typeface="NikoshBAN" pitchFamily="2" charset="0"/>
                <a:cs typeface="NikoshBAN" pitchFamily="2" charset="0"/>
              </a:rPr>
              <a:t> </a:t>
            </a:r>
            <a:r>
              <a:rPr lang="en-US" sz="4800" dirty="0" err="1" smtClean="0">
                <a:solidFill>
                  <a:srgbClr val="FFFF00"/>
                </a:solidFill>
                <a:latin typeface="NikoshBAN" pitchFamily="2" charset="0"/>
                <a:cs typeface="NikoshBAN" pitchFamily="2" charset="0"/>
              </a:rPr>
              <a:t>আয়ের</a:t>
            </a:r>
            <a:r>
              <a:rPr lang="en-US" sz="4800" dirty="0" smtClean="0">
                <a:solidFill>
                  <a:srgbClr val="FFFF00"/>
                </a:solidFill>
                <a:latin typeface="NikoshBAN" pitchFamily="2" charset="0"/>
                <a:cs typeface="NikoshBAN" pitchFamily="2" charset="0"/>
              </a:rPr>
              <a:t> </a:t>
            </a:r>
            <a:r>
              <a:rPr lang="en-US" sz="4800" dirty="0" err="1" smtClean="0">
                <a:solidFill>
                  <a:srgbClr val="FFFF00"/>
                </a:solidFill>
                <a:latin typeface="NikoshBAN" pitchFamily="2" charset="0"/>
                <a:cs typeface="NikoshBAN" pitchFamily="2" charset="0"/>
              </a:rPr>
              <a:t>ধারণা</a:t>
            </a:r>
            <a:r>
              <a:rPr lang="en-US" sz="4800" dirty="0" smtClean="0">
                <a:solidFill>
                  <a:srgbClr val="FFFF00"/>
                </a:solidFill>
                <a:latin typeface="NikoshBAN" pitchFamily="2" charset="0"/>
                <a:cs typeface="NikoshBAN" pitchFamily="2" charset="0"/>
              </a:rPr>
              <a:t> </a:t>
            </a:r>
            <a:r>
              <a:rPr lang="en-US" sz="4800" dirty="0" err="1" smtClean="0">
                <a:solidFill>
                  <a:srgbClr val="FFFF00"/>
                </a:solidFill>
                <a:latin typeface="NikoshBAN" pitchFamily="2" charset="0"/>
                <a:cs typeface="NikoshBAN" pitchFamily="2" charset="0"/>
              </a:rPr>
              <a:t>ব্যাখ্যা</a:t>
            </a:r>
            <a:r>
              <a:rPr lang="en-US" sz="4800" dirty="0" smtClean="0">
                <a:solidFill>
                  <a:srgbClr val="FFFF00"/>
                </a:solidFill>
                <a:latin typeface="NikoshBAN" pitchFamily="2" charset="0"/>
                <a:cs typeface="NikoshBAN" pitchFamily="2" charset="0"/>
              </a:rPr>
              <a:t> </a:t>
            </a:r>
            <a:r>
              <a:rPr lang="en-US" sz="4800" dirty="0" err="1" smtClean="0">
                <a:solidFill>
                  <a:srgbClr val="FFFF00"/>
                </a:solidFill>
                <a:latin typeface="NikoshBAN" pitchFamily="2" charset="0"/>
                <a:cs typeface="NikoshBAN" pitchFamily="2" charset="0"/>
              </a:rPr>
              <a:t>করতে</a:t>
            </a:r>
            <a:r>
              <a:rPr lang="en-US" sz="4800" dirty="0" smtClean="0">
                <a:solidFill>
                  <a:srgbClr val="FFFF00"/>
                </a:solidFill>
                <a:latin typeface="NikoshBAN" pitchFamily="2" charset="0"/>
                <a:cs typeface="NikoshBAN" pitchFamily="2" charset="0"/>
              </a:rPr>
              <a:t> </a:t>
            </a:r>
            <a:r>
              <a:rPr lang="en-US" sz="4800" dirty="0" err="1" smtClean="0">
                <a:solidFill>
                  <a:srgbClr val="FFFF00"/>
                </a:solidFill>
                <a:latin typeface="NikoshBAN" pitchFamily="2" charset="0"/>
                <a:cs typeface="NikoshBAN" pitchFamily="2" charset="0"/>
              </a:rPr>
              <a:t>পারবে</a:t>
            </a:r>
            <a:r>
              <a:rPr lang="en-US" sz="4800" dirty="0" smtClean="0">
                <a:solidFill>
                  <a:srgbClr val="FFFF00"/>
                </a:solidFill>
                <a:latin typeface="NikoshBAN" pitchFamily="2" charset="0"/>
                <a:cs typeface="NikoshBAN" pitchFamily="2" charset="0"/>
              </a:rPr>
              <a:t>;</a:t>
            </a:r>
            <a:endParaRPr lang="bn-IN" sz="4800" dirty="0">
              <a:solidFill>
                <a:srgbClr val="FFFF00"/>
              </a:solidFill>
              <a:latin typeface="NikoshBAN" pitchFamily="2" charset="0"/>
              <a:cs typeface="NikoshBAN" pitchFamily="2" charset="0"/>
            </a:endParaRPr>
          </a:p>
        </p:txBody>
      </p:sp>
      <p:sp>
        <p:nvSpPr>
          <p:cNvPr id="8" name="Rounded Rectangle 7"/>
          <p:cNvSpPr/>
          <p:nvPr/>
        </p:nvSpPr>
        <p:spPr>
          <a:xfrm>
            <a:off x="5414" y="2895600"/>
            <a:ext cx="9900587" cy="1447800"/>
          </a:xfrm>
          <a:prstGeom prst="roundRect">
            <a:avLst/>
          </a:prstGeom>
          <a:solidFill>
            <a:srgbClr val="002060"/>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85800" indent="-685800">
              <a:buFont typeface="Wingdings" pitchFamily="2" charset="2"/>
              <a:buChar char="v"/>
            </a:pPr>
            <a:r>
              <a:rPr lang="en-US" sz="4800" dirty="0" err="1">
                <a:solidFill>
                  <a:srgbClr val="FFFF00"/>
                </a:solidFill>
                <a:latin typeface="NikoshBAN" pitchFamily="2" charset="0"/>
                <a:cs typeface="NikoshBAN" pitchFamily="2" charset="0"/>
              </a:rPr>
              <a:t>সরকারি</a:t>
            </a:r>
            <a:r>
              <a:rPr lang="en-US" sz="4800" dirty="0">
                <a:solidFill>
                  <a:srgbClr val="FFFF00"/>
                </a:solidFill>
                <a:latin typeface="NikoshBAN" pitchFamily="2" charset="0"/>
                <a:cs typeface="NikoshBAN" pitchFamily="2" charset="0"/>
              </a:rPr>
              <a:t> </a:t>
            </a:r>
            <a:r>
              <a:rPr lang="en-US" sz="4800" dirty="0" err="1">
                <a:solidFill>
                  <a:srgbClr val="FFFF00"/>
                </a:solidFill>
                <a:latin typeface="NikoshBAN" pitchFamily="2" charset="0"/>
                <a:cs typeface="NikoshBAN" pitchFamily="2" charset="0"/>
              </a:rPr>
              <a:t>আয়ের</a:t>
            </a:r>
            <a:r>
              <a:rPr lang="en-US" sz="4800" dirty="0">
                <a:solidFill>
                  <a:srgbClr val="FFFF00"/>
                </a:solidFill>
                <a:latin typeface="NikoshBAN" pitchFamily="2" charset="0"/>
                <a:cs typeface="NikoshBAN" pitchFamily="2" charset="0"/>
              </a:rPr>
              <a:t> </a:t>
            </a:r>
            <a:r>
              <a:rPr lang="en-US" sz="4800" dirty="0" err="1" smtClean="0">
                <a:solidFill>
                  <a:srgbClr val="FFFF00"/>
                </a:solidFill>
                <a:latin typeface="NikoshBAN" pitchFamily="2" charset="0"/>
                <a:cs typeface="NikoshBAN" pitchFamily="2" charset="0"/>
              </a:rPr>
              <a:t>উৎস</a:t>
            </a:r>
            <a:r>
              <a:rPr lang="bn-IN" sz="4800" dirty="0" smtClean="0">
                <a:solidFill>
                  <a:srgbClr val="FFFF00"/>
                </a:solidFill>
                <a:latin typeface="NikoshBAN" pitchFamily="2" charset="0"/>
                <a:cs typeface="NikoshBAN" pitchFamily="2" charset="0"/>
              </a:rPr>
              <a:t>সমূহ প্রবাহ চিত্রের মাধ্যমে</a:t>
            </a:r>
            <a:r>
              <a:rPr lang="en-US" sz="4800" dirty="0" smtClean="0">
                <a:solidFill>
                  <a:srgbClr val="FFFF00"/>
                </a:solidFill>
                <a:latin typeface="NikoshBAN" pitchFamily="2" charset="0"/>
                <a:cs typeface="NikoshBAN" pitchFamily="2" charset="0"/>
              </a:rPr>
              <a:t> </a:t>
            </a:r>
            <a:r>
              <a:rPr lang="en-US" sz="4800" dirty="0" err="1" smtClean="0">
                <a:solidFill>
                  <a:srgbClr val="FFFF00"/>
                </a:solidFill>
                <a:latin typeface="NikoshBAN" pitchFamily="2" charset="0"/>
                <a:cs typeface="NikoshBAN" pitchFamily="2" charset="0"/>
              </a:rPr>
              <a:t>বর্ননা</a:t>
            </a:r>
            <a:r>
              <a:rPr lang="en-US" sz="4800" dirty="0" smtClean="0">
                <a:solidFill>
                  <a:srgbClr val="FFFF00"/>
                </a:solidFill>
                <a:latin typeface="NikoshBAN" pitchFamily="2" charset="0"/>
                <a:cs typeface="NikoshBAN" pitchFamily="2" charset="0"/>
              </a:rPr>
              <a:t> </a:t>
            </a:r>
            <a:r>
              <a:rPr lang="en-US" sz="4800" dirty="0" err="1">
                <a:solidFill>
                  <a:srgbClr val="FFFF00"/>
                </a:solidFill>
                <a:latin typeface="NikoshBAN" pitchFamily="2" charset="0"/>
                <a:cs typeface="NikoshBAN" pitchFamily="2" charset="0"/>
              </a:rPr>
              <a:t>করতে</a:t>
            </a:r>
            <a:r>
              <a:rPr lang="en-US" sz="4800" dirty="0">
                <a:solidFill>
                  <a:srgbClr val="FFFF00"/>
                </a:solidFill>
                <a:latin typeface="NikoshBAN" pitchFamily="2" charset="0"/>
                <a:cs typeface="NikoshBAN" pitchFamily="2" charset="0"/>
              </a:rPr>
              <a:t> </a:t>
            </a:r>
            <a:r>
              <a:rPr lang="en-US" sz="4800" dirty="0" err="1">
                <a:solidFill>
                  <a:srgbClr val="FFFF00"/>
                </a:solidFill>
                <a:latin typeface="NikoshBAN" pitchFamily="2" charset="0"/>
                <a:cs typeface="NikoshBAN" pitchFamily="2" charset="0"/>
              </a:rPr>
              <a:t>পারবে</a:t>
            </a:r>
            <a:r>
              <a:rPr lang="en-US" sz="4800" dirty="0">
                <a:solidFill>
                  <a:srgbClr val="FFFF00"/>
                </a:solidFill>
                <a:latin typeface="NikoshBAN" pitchFamily="2" charset="0"/>
                <a:cs typeface="NikoshBAN" pitchFamily="2" charset="0"/>
              </a:rPr>
              <a:t>;</a:t>
            </a:r>
            <a:endParaRPr lang="bn-IN" sz="4800" dirty="0">
              <a:solidFill>
                <a:srgbClr val="FFFF00"/>
              </a:solidFill>
              <a:latin typeface="NikoshBAN" pitchFamily="2" charset="0"/>
              <a:cs typeface="NikoshBAN" pitchFamily="2" charset="0"/>
            </a:endParaRPr>
          </a:p>
        </p:txBody>
      </p:sp>
      <p:sp>
        <p:nvSpPr>
          <p:cNvPr id="10" name="Rounded Rectangle 9"/>
          <p:cNvSpPr/>
          <p:nvPr/>
        </p:nvSpPr>
        <p:spPr>
          <a:xfrm>
            <a:off x="5414" y="4800600"/>
            <a:ext cx="9900587" cy="1447800"/>
          </a:xfrm>
          <a:prstGeom prst="roundRect">
            <a:avLst/>
          </a:prstGeom>
          <a:solidFill>
            <a:srgbClr val="002060"/>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85800" indent="-685800">
              <a:buFont typeface="Wingdings" pitchFamily="2" charset="2"/>
              <a:buChar char="v"/>
            </a:pPr>
            <a:r>
              <a:rPr lang="bn-IN" sz="4000" dirty="0" smtClean="0">
                <a:solidFill>
                  <a:srgbClr val="FFFF00"/>
                </a:solidFill>
                <a:latin typeface="NikoshBAN" pitchFamily="2" charset="0"/>
                <a:cs typeface="NikoshBAN" pitchFamily="2" charset="0"/>
              </a:rPr>
              <a:t>প্রত্যক্ষ কর ও পরোক্ষ করের মধ্যে তুলনামূলক পার্থক্য বিশ্লেষণ করতে পারবে; </a:t>
            </a:r>
            <a:endParaRPr lang="bn-IN" sz="4000" dirty="0">
              <a:solidFill>
                <a:srgbClr val="FFFF00"/>
              </a:solidFill>
              <a:latin typeface="NikoshBAN" pitchFamily="2" charset="0"/>
              <a:cs typeface="NikoshBAN" pitchFamily="2" charset="0"/>
            </a:endParaRPr>
          </a:p>
        </p:txBody>
      </p:sp>
    </p:spTree>
    <p:extLst>
      <p:ext uri="{BB962C8B-B14F-4D97-AF65-F5344CB8AC3E}">
        <p14:creationId xmlns:p14="http://schemas.microsoft.com/office/powerpoint/2010/main" val="272764621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circle(in)">
                                      <p:cBhvr>
                                        <p:cTn id="22" dur="20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ircle(in)">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circle(in)">
                                      <p:cBhvr>
                                        <p:cTn id="32" dur="2000"/>
                                        <p:tgtEl>
                                          <p:spTgt spid="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circle(in)">
                                      <p:cBhvr>
                                        <p:cTn id="37" dur="20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circle(in)">
                                      <p:cBhvr>
                                        <p:cTn id="42" dur="2000"/>
                                        <p:tgtEl>
                                          <p:spTgt spid="8">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circle(in)">
                                      <p:cBhvr>
                                        <p:cTn id="47" dur="20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10">
                                            <p:txEl>
                                              <p:pRg st="0" end="0"/>
                                            </p:txEl>
                                          </p:spTgt>
                                        </p:tgtEl>
                                        <p:attrNameLst>
                                          <p:attrName>style.visibility</p:attrName>
                                        </p:attrNameLst>
                                      </p:cBhvr>
                                      <p:to>
                                        <p:strVal val="visible"/>
                                      </p:to>
                                    </p:set>
                                    <p:animEffect transition="in" filter="circle(in)">
                                      <p:cBhvr>
                                        <p:cTn id="52"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8"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0"/>
            <a:ext cx="9906000" cy="6858000"/>
          </a:xfrm>
          <a:prstGeom prst="rect">
            <a:avLst/>
          </a:prstGeom>
          <a:noFill/>
          <a:ln w="57150">
            <a:solidFill>
              <a:schemeClr val="tx2"/>
            </a:solidFill>
          </a:ln>
        </p:spPr>
      </p:pic>
      <p:sp>
        <p:nvSpPr>
          <p:cNvPr id="6" name="Title 1"/>
          <p:cNvSpPr txBox="1">
            <a:spLocks/>
          </p:cNvSpPr>
          <p:nvPr/>
        </p:nvSpPr>
        <p:spPr>
          <a:xfrm>
            <a:off x="2196636" y="1143000"/>
            <a:ext cx="5563067" cy="1578282"/>
          </a:xfrm>
          <a:prstGeom prst="rect">
            <a:avLst/>
          </a:prstGeom>
          <a:noFill/>
          <a:ln>
            <a:noFill/>
          </a:ln>
        </p:spPr>
        <p:txBody>
          <a:bodyPr numCol="1">
            <a:prstTxWarp prst="textDeflat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3800" b="1" u="sng" spc="50" dirty="0" err="1" smtClean="0">
                <a:ln w="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ধ</a:t>
            </a:r>
            <a:r>
              <a:rPr lang="en-US" sz="13800" b="1" u="sng" spc="50" dirty="0" err="1" smtClean="0">
                <a:ln w="0">
                  <a:solidFill>
                    <a:srgbClr val="FF0000"/>
                  </a:solidFill>
                </a:ln>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ন্য</a:t>
            </a:r>
            <a:r>
              <a:rPr lang="en-US" sz="13800" b="1" u="sng" spc="50" dirty="0" err="1" smtClean="0">
                <a:ln w="0">
                  <a:solidFill>
                    <a:srgbClr val="3366CC"/>
                  </a:solidFill>
                </a:ln>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a:t>
            </a:r>
            <a:r>
              <a:rPr lang="en-US" sz="13800" b="1" u="sng" spc="50" dirty="0" err="1" smtClean="0">
                <a:ln w="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a:t>
            </a:r>
            <a:r>
              <a:rPr lang="en-US" sz="13800" b="1" u="sng" spc="50" dirty="0" smtClean="0">
                <a:ln w="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13800" b="1" u="sng" spc="50" dirty="0">
              <a:ln w="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382578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repeatCount="5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repeatCount="500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circle(in)">
                                      <p:cBhvr>
                                        <p:cTn id="17" dur="2000"/>
                                        <p:tgtEl>
                                          <p:spTgt spid="6">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906000" cy="6858000"/>
          </a:xfrm>
          <a:prstGeom prst="rect">
            <a:avLst/>
          </a:prstGeom>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2705726"/>
            <a:ext cx="9906000" cy="1323439"/>
          </a:xfrm>
          <a:prstGeom prst="rect">
            <a:avLst/>
          </a:prstGeom>
          <a:solidFill>
            <a:srgbClr val="002060"/>
          </a:solidFill>
          <a:ln w="76200">
            <a:solidFill>
              <a:srgbClr val="0070C0"/>
            </a:solidFill>
          </a:ln>
        </p:spPr>
        <p:txBody>
          <a:bodyPr wrap="square" rtlCol="0">
            <a:spAutoFit/>
          </a:bodyPr>
          <a:lstStyle/>
          <a:p>
            <a:pPr algn="ctr"/>
            <a:r>
              <a:rPr lang="en-US" sz="800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NikoshBAN" pitchFamily="2" charset="0"/>
                <a:cs typeface="NikoshBAN" pitchFamily="2" charset="0"/>
              </a:rPr>
              <a:t>নিচের</a:t>
            </a:r>
            <a:r>
              <a:rPr lang="en-US" sz="800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NikoshBAN" pitchFamily="2" charset="0"/>
                <a:cs typeface="NikoshBAN" pitchFamily="2" charset="0"/>
              </a:rPr>
              <a:t> </a:t>
            </a:r>
            <a:r>
              <a:rPr lang="en-US" sz="800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NikoshBAN" pitchFamily="2" charset="0"/>
                <a:cs typeface="NikoshBAN" pitchFamily="2" charset="0"/>
              </a:rPr>
              <a:t>চিত্র</a:t>
            </a:r>
            <a:r>
              <a:rPr lang="bn-IN" sz="800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NikoshBAN" pitchFamily="2" charset="0"/>
                <a:cs typeface="NikoshBAN" pitchFamily="2" charset="0"/>
              </a:rPr>
              <a:t>গুলো </a:t>
            </a:r>
            <a:r>
              <a:rPr lang="en-US" sz="800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NikoshBAN" pitchFamily="2" charset="0"/>
                <a:cs typeface="NikoshBAN" pitchFamily="2" charset="0"/>
              </a:rPr>
              <a:t>লক্ষ্য</a:t>
            </a:r>
            <a:r>
              <a:rPr lang="en-US" sz="800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NikoshBAN" pitchFamily="2" charset="0"/>
                <a:cs typeface="NikoshBAN" pitchFamily="2" charset="0"/>
              </a:rPr>
              <a:t> </a:t>
            </a:r>
            <a:r>
              <a:rPr lang="en-US" sz="800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NikoshBAN" pitchFamily="2" charset="0"/>
                <a:cs typeface="NikoshBAN" pitchFamily="2" charset="0"/>
              </a:rPr>
              <a:t>কর</a:t>
            </a:r>
            <a:r>
              <a:rPr lang="en-US" sz="800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NikoshBAN" pitchFamily="2" charset="0"/>
                <a:cs typeface="NikoshBAN" pitchFamily="2" charset="0"/>
              </a:rPr>
              <a:t>- </a:t>
            </a:r>
            <a:endParaRPr lang="en-US" sz="8000"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178363571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repeatCount="300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2" name="applause.wav"/>
                                        </p:tgtEl>
                                      </p:cMediaNode>
                                    </p:audio>
                                  </p:subTnLst>
                                </p:cTn>
                              </p:par>
                            </p:childTnLst>
                          </p:cTn>
                        </p:par>
                      </p:childTnLst>
                    </p:cTn>
                  </p:par>
                  <p:par>
                    <p:cTn id="13" fill="hold">
                      <p:stCondLst>
                        <p:cond delay="indefinite"/>
                      </p:stCondLst>
                      <p:childTnLst>
                        <p:par>
                          <p:cTn id="14" fill="hold">
                            <p:stCondLst>
                              <p:cond delay="0"/>
                            </p:stCondLst>
                            <p:childTnLst>
                              <p:par>
                                <p:cTn id="15" presetID="16" presetClass="entr" presetSubtype="21" repeatCount="300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500"/>
                                        <p:tgtEl>
                                          <p:spTgt spid="4">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76200" y="86380"/>
            <a:ext cx="9677400" cy="523220"/>
          </a:xfrm>
          <a:prstGeom prst="rect">
            <a:avLst/>
          </a:prstGeom>
          <a:solidFill>
            <a:schemeClr val="accent2"/>
          </a:solidFill>
          <a:ln w="76200">
            <a:solidFill>
              <a:srgbClr val="0070C0"/>
            </a:solidFill>
          </a:ln>
        </p:spPr>
        <p:txBody>
          <a:bodyPr wrap="square" rtlCol="0">
            <a:spAutoFit/>
          </a:bodyPr>
          <a:lstStyle/>
          <a:p>
            <a:pPr algn="ctr"/>
            <a:endParaRPr lang="en-US" sz="2800" dirty="0">
              <a:solidFill>
                <a:srgbClr val="FFFF00"/>
              </a:solidFill>
              <a:latin typeface="NikoshBAN" pitchFamily="2" charset="0"/>
              <a:cs typeface="NikoshBAN" pitchFamily="2" charset="0"/>
            </a:endParaRPr>
          </a:p>
        </p:txBody>
      </p:sp>
      <p:sp>
        <p:nvSpPr>
          <p:cNvPr id="27" name="TextBox 26"/>
          <p:cNvSpPr txBox="1"/>
          <p:nvPr/>
        </p:nvSpPr>
        <p:spPr>
          <a:xfrm>
            <a:off x="152400" y="6197025"/>
            <a:ext cx="9601201" cy="584775"/>
          </a:xfrm>
          <a:prstGeom prst="rect">
            <a:avLst/>
          </a:prstGeom>
          <a:solidFill>
            <a:schemeClr val="accent2"/>
          </a:solidFill>
          <a:ln w="76200">
            <a:solidFill>
              <a:srgbClr val="0070C0"/>
            </a:solidFill>
          </a:ln>
        </p:spPr>
        <p:txBody>
          <a:bodyPr wrap="square" rtlCol="0">
            <a:spAutoFit/>
          </a:bodyPr>
          <a:lstStyle/>
          <a:p>
            <a:pPr algn="ctr"/>
            <a:endParaRPr lang="en-US" sz="3200" dirty="0">
              <a:solidFill>
                <a:srgbClr val="FFFF00"/>
              </a:solidFill>
              <a:latin typeface="NikoshBAN" pitchFamily="2" charset="0"/>
              <a:cs typeface="NikoshBAN" pitchFamily="2" charset="0"/>
            </a:endParaRP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4363" t="6378" r="5358" b="5971"/>
          <a:stretch/>
        </p:blipFill>
        <p:spPr>
          <a:xfrm>
            <a:off x="162677" y="3821396"/>
            <a:ext cx="3179844" cy="2122203"/>
          </a:xfrm>
          <a:prstGeom prst="rect">
            <a:avLst/>
          </a:prstGeom>
          <a:ln w="76200">
            <a:solidFill>
              <a:srgbClr val="0070C0"/>
            </a:solidFill>
          </a:ln>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4517" t="6819" r="3796" b="6819"/>
          <a:stretch/>
        </p:blipFill>
        <p:spPr>
          <a:xfrm>
            <a:off x="3505199" y="3821396"/>
            <a:ext cx="3063241" cy="2122203"/>
          </a:xfrm>
          <a:prstGeom prst="rect">
            <a:avLst/>
          </a:prstGeom>
          <a:ln w="76200">
            <a:solidFill>
              <a:srgbClr val="0070C0"/>
            </a:solidFill>
          </a:ln>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3798" t="2180" r="4029" b="2178"/>
          <a:stretch/>
        </p:blipFill>
        <p:spPr>
          <a:xfrm>
            <a:off x="3505200" y="838199"/>
            <a:ext cx="3063240" cy="2591609"/>
          </a:xfrm>
          <a:prstGeom prst="rect">
            <a:avLst/>
          </a:prstGeom>
          <a:ln w="76200">
            <a:solidFill>
              <a:srgbClr val="0070C0"/>
            </a:solidFill>
          </a:ln>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3032" t="3590" r="3337" b="4613"/>
          <a:stretch/>
        </p:blipFill>
        <p:spPr>
          <a:xfrm>
            <a:off x="6764921" y="3827643"/>
            <a:ext cx="2988679" cy="2115957"/>
          </a:xfrm>
          <a:prstGeom prst="rect">
            <a:avLst/>
          </a:prstGeom>
          <a:ln w="76200">
            <a:solidFill>
              <a:srgbClr val="0070C0"/>
            </a:solidFill>
          </a:ln>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90800" y="8383044"/>
            <a:ext cx="1295400" cy="1827756"/>
          </a:xfrm>
          <a:prstGeom prst="rect">
            <a:avLst/>
          </a:prstGeom>
          <a:ln w="76200">
            <a:solidFill>
              <a:srgbClr val="0070C0"/>
            </a:solidFill>
          </a:ln>
        </p:spPr>
      </p:pic>
      <p:pic>
        <p:nvPicPr>
          <p:cNvPr id="14" name="Picture 13"/>
          <p:cNvPicPr>
            <a:picLocks noChangeAspect="1"/>
          </p:cNvPicPr>
          <p:nvPr/>
        </p:nvPicPr>
        <p:blipFill rotWithShape="1">
          <a:blip r:embed="rId7">
            <a:extLst>
              <a:ext uri="{28A0092B-C50C-407E-A947-70E740481C1C}">
                <a14:useLocalDpi xmlns:a14="http://schemas.microsoft.com/office/drawing/2010/main" val="0"/>
              </a:ext>
            </a:extLst>
          </a:blip>
          <a:srcRect t="6678" r="4509" b="1827"/>
          <a:stretch/>
        </p:blipFill>
        <p:spPr>
          <a:xfrm>
            <a:off x="152400" y="845694"/>
            <a:ext cx="3190122" cy="2584113"/>
          </a:xfrm>
          <a:prstGeom prst="rect">
            <a:avLst/>
          </a:prstGeom>
          <a:ln w="76200">
            <a:solidFill>
              <a:srgbClr val="0070C0"/>
            </a:solidFill>
          </a:ln>
        </p:spPr>
      </p:pic>
      <p:pic>
        <p:nvPicPr>
          <p:cNvPr id="15" name="Picture 14"/>
          <p:cNvPicPr>
            <a:picLocks noChangeAspect="1"/>
          </p:cNvPicPr>
          <p:nvPr/>
        </p:nvPicPr>
        <p:blipFill rotWithShape="1">
          <a:blip r:embed="rId8">
            <a:extLst>
              <a:ext uri="{28A0092B-C50C-407E-A947-70E740481C1C}">
                <a14:useLocalDpi xmlns:a14="http://schemas.microsoft.com/office/drawing/2010/main" val="0"/>
              </a:ext>
            </a:extLst>
          </a:blip>
          <a:srcRect l="19586" t="12285" r="12722" b="11694"/>
          <a:stretch/>
        </p:blipFill>
        <p:spPr>
          <a:xfrm>
            <a:off x="6764921" y="845695"/>
            <a:ext cx="2988679" cy="2584114"/>
          </a:xfrm>
          <a:prstGeom prst="rect">
            <a:avLst/>
          </a:prstGeom>
          <a:ln w="76200">
            <a:solidFill>
              <a:srgbClr val="0070C0"/>
            </a:solidFill>
          </a:ln>
        </p:spPr>
      </p:pic>
    </p:spTree>
    <p:extLst>
      <p:ext uri="{BB962C8B-B14F-4D97-AF65-F5344CB8AC3E}">
        <p14:creationId xmlns:p14="http://schemas.microsoft.com/office/powerpoint/2010/main" val="20425351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nodePh="1">
                                  <p:stCondLst>
                                    <p:cond delay="0"/>
                                  </p:stCondLst>
                                  <p:endCondLst>
                                    <p:cond evt="begin" delay="0">
                                      <p:tn val="10"/>
                                    </p:cond>
                                  </p:endCondLst>
                                  <p:childTnLst>
                                    <p:set>
                                      <p:cBhvr>
                                        <p:cTn id="11" dur="1" fill="hold">
                                          <p:stCondLst>
                                            <p:cond delay="0"/>
                                          </p:stCondLst>
                                        </p:cTn>
                                        <p:tgtEl>
                                          <p:spTgt spid="26">
                                            <p:txEl>
                                              <p:pRg st="0" end="0"/>
                                            </p:txEl>
                                          </p:spTgt>
                                        </p:tgtEl>
                                        <p:attrNameLst>
                                          <p:attrName>style.visibility</p:attrName>
                                        </p:attrNameLst>
                                      </p:cBhvr>
                                      <p:to>
                                        <p:strVal val="visible"/>
                                      </p:to>
                                    </p:set>
                                    <p:animEffect transition="in" filter="circle(in)">
                                      <p:cBhvr>
                                        <p:cTn id="12" dur="2000"/>
                                        <p:tgtEl>
                                          <p:spTgt spid="2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circle(in)">
                                      <p:cBhvr>
                                        <p:cTn id="17" dur="20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nodePh="1">
                                  <p:stCondLst>
                                    <p:cond delay="0"/>
                                  </p:stCondLst>
                                  <p:endCondLst>
                                    <p:cond evt="begin" delay="0">
                                      <p:tn val="20"/>
                                    </p:cond>
                                  </p:endCondLst>
                                  <p:childTnLst>
                                    <p:set>
                                      <p:cBhvr>
                                        <p:cTn id="21" dur="1" fill="hold">
                                          <p:stCondLst>
                                            <p:cond delay="0"/>
                                          </p:stCondLst>
                                        </p:cTn>
                                        <p:tgtEl>
                                          <p:spTgt spid="27">
                                            <p:txEl>
                                              <p:pRg st="0" end="0"/>
                                            </p:txEl>
                                          </p:spTgt>
                                        </p:tgtEl>
                                        <p:attrNameLst>
                                          <p:attrName>style.visibility</p:attrName>
                                        </p:attrNameLst>
                                      </p:cBhvr>
                                      <p:to>
                                        <p:strVal val="visible"/>
                                      </p:to>
                                    </p:set>
                                    <p:animEffect transition="in" filter="circle(in)">
                                      <p:cBhvr>
                                        <p:cTn id="22" dur="2000"/>
                                        <p:tgtEl>
                                          <p:spTgt spid="2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ircle(in)">
                                      <p:cBhvr>
                                        <p:cTn id="27" dur="2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ircle(in)">
                                      <p:cBhvr>
                                        <p:cTn id="32" dur="20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circle(in)">
                                      <p:cBhvr>
                                        <p:cTn id="37" dur="20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circle(in)">
                                      <p:cBhvr>
                                        <p:cTn id="42" dur="20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circle(in)">
                                      <p:cBhvr>
                                        <p:cTn id="47" dur="20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circle(in)">
                                      <p:cBhvr>
                                        <p:cTn id="5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889490" cy="6934200"/>
          </a:xfrm>
          <a:prstGeom prst="rect">
            <a:avLst/>
          </a:prstGeom>
          <a:solidFill>
            <a:srgbClr val="00B0F0"/>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8800" dirty="0">
                <a:solidFill>
                  <a:sysClr val="windowText" lastClr="000000"/>
                </a:solidFill>
                <a:latin typeface="NikoshBAN" pitchFamily="2" charset="0"/>
                <a:cs typeface="NikoshBAN" pitchFamily="2" charset="0"/>
              </a:rPr>
              <a:t>আজকের আলোচ্য বিষয় কি</a:t>
            </a:r>
            <a:r>
              <a:rPr lang="bn-IN" sz="8800" dirty="0" smtClean="0">
                <a:solidFill>
                  <a:sysClr val="windowText" lastClr="000000"/>
                </a:solidFill>
                <a:latin typeface="NikoshBAN" pitchFamily="2" charset="0"/>
                <a:cs typeface="NikoshBAN" pitchFamily="2" charset="0"/>
              </a:rPr>
              <a:t>?</a:t>
            </a:r>
            <a:endParaRPr lang="en-US" sz="8800" dirty="0">
              <a:solidFill>
                <a:sysClr val="windowText" lastClr="000000"/>
              </a:solidFill>
              <a:latin typeface="NikoshBAN" pitchFamily="2" charset="0"/>
              <a:cs typeface="NikoshBAN" pitchFamily="2" charset="0"/>
            </a:endParaRPr>
          </a:p>
        </p:txBody>
      </p:sp>
    </p:spTree>
    <p:extLst>
      <p:ext uri="{BB962C8B-B14F-4D97-AF65-F5344CB8AC3E}">
        <p14:creationId xmlns:p14="http://schemas.microsoft.com/office/powerpoint/2010/main" val="10751349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repeatCount="2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143000"/>
            <a:ext cx="9864725" cy="1676400"/>
          </a:xfrm>
          <a:prstGeom prst="rect">
            <a:avLst/>
          </a:prstGeom>
          <a:solidFill>
            <a:schemeClr val="accent6">
              <a:lumMod val="75000"/>
            </a:schemeClr>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527175" y="1143000"/>
            <a:ext cx="6851650" cy="1752600"/>
          </a:xfrm>
          <a:prstGeom prst="ellipse">
            <a:avLst/>
          </a:prstGeom>
          <a:solidFill>
            <a:schemeClr val="accent2">
              <a:lumMod val="50000"/>
            </a:schemeClr>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3892550" algn="l"/>
              </a:tabLst>
            </a:pPr>
            <a:r>
              <a:rPr lang="bn-IN" sz="8000" dirty="0" smtClean="0">
                <a:solidFill>
                  <a:srgbClr val="FFFF00"/>
                </a:solidFill>
                <a:latin typeface="NikoshBAN" pitchFamily="2" charset="0"/>
                <a:cs typeface="NikoshBAN" pitchFamily="2" charset="0"/>
              </a:rPr>
              <a:t>পাঠশিরোনাম</a:t>
            </a:r>
            <a:endParaRPr lang="en-US" sz="16600" dirty="0">
              <a:solidFill>
                <a:srgbClr val="FFFF00"/>
              </a:solidFill>
              <a:latin typeface="NikoshBAN" pitchFamily="2" charset="0"/>
              <a:cs typeface="NikoshBAN" pitchFamily="2" charset="0"/>
            </a:endParaRPr>
          </a:p>
        </p:txBody>
      </p:sp>
      <p:sp>
        <p:nvSpPr>
          <p:cNvPr id="2" name="TextBox 1"/>
          <p:cNvSpPr txBox="1"/>
          <p:nvPr/>
        </p:nvSpPr>
        <p:spPr>
          <a:xfrm>
            <a:off x="0" y="3886200"/>
            <a:ext cx="9906000" cy="1107996"/>
          </a:xfrm>
          <a:prstGeom prst="rect">
            <a:avLst/>
          </a:prstGeom>
          <a:solidFill>
            <a:srgbClr val="002060"/>
          </a:solidFill>
          <a:ln w="7620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bn-IN" sz="6600" dirty="0" smtClean="0">
                <a:ln>
                  <a:solidFill>
                    <a:schemeClr val="bg1"/>
                  </a:solidFill>
                </a:ln>
                <a:solidFill>
                  <a:srgbClr val="FFFF00"/>
                </a:solidFill>
                <a:latin typeface="NikoshBAN" pitchFamily="2" charset="0"/>
                <a:cs typeface="NikoshBAN" pitchFamily="2" charset="0"/>
              </a:rPr>
              <a:t>“বৈদেশিক সাহায্য”</a:t>
            </a:r>
            <a:endParaRPr lang="en-US" sz="6000" dirty="0">
              <a:ln>
                <a:solidFill>
                  <a:schemeClr val="bg1"/>
                </a:solidFill>
              </a:ln>
              <a:solidFill>
                <a:srgbClr val="FFFF00"/>
              </a:solidFill>
              <a:latin typeface="NikoshBAN" pitchFamily="2" charset="0"/>
              <a:cs typeface="NikoshBAN" pitchFamily="2" charset="0"/>
            </a:endParaRPr>
          </a:p>
        </p:txBody>
      </p:sp>
    </p:spTree>
    <p:extLst>
      <p:ext uri="{BB962C8B-B14F-4D97-AF65-F5344CB8AC3E}">
        <p14:creationId xmlns:p14="http://schemas.microsoft.com/office/powerpoint/2010/main" val="17735214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circle(in)">
                                      <p:cBhvr>
                                        <p:cTn id="17" dur="20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animEffect transition="in" filter="circle(in)">
                                      <p:cBhvr>
                                        <p:cTn id="2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906000" cy="6858000"/>
          </a:xfrm>
          <a:prstGeom prst="rect">
            <a:avLst/>
          </a:prstGeom>
          <a:solidFill>
            <a:schemeClr val="accent1"/>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solidFill>
                  <a:srgbClr val="FFFF00"/>
                </a:solidFill>
              </a:rPr>
              <a:t> </a:t>
            </a:r>
            <a:endParaRPr lang="en-US" dirty="0">
              <a:solidFill>
                <a:srgbClr val="FFFF00"/>
              </a:solidFill>
            </a:endParaRPr>
          </a:p>
        </p:txBody>
      </p:sp>
      <p:sp>
        <p:nvSpPr>
          <p:cNvPr id="3" name="Rectangle 2"/>
          <p:cNvSpPr/>
          <p:nvPr/>
        </p:nvSpPr>
        <p:spPr>
          <a:xfrm>
            <a:off x="206375" y="152400"/>
            <a:ext cx="9493250" cy="1066800"/>
          </a:xfrm>
          <a:prstGeom prst="rect">
            <a:avLst/>
          </a:prstGeom>
          <a:solidFill>
            <a:schemeClr val="accent2">
              <a:lumMod val="40000"/>
              <a:lumOff val="60000"/>
            </a:schemeClr>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a:solidFill>
                  <a:schemeClr val="tx1"/>
                </a:solidFill>
              </a:ln>
              <a:solidFill>
                <a:srgbClr val="FFFF00"/>
              </a:solidFill>
            </a:endParaRPr>
          </a:p>
        </p:txBody>
      </p:sp>
      <p:sp>
        <p:nvSpPr>
          <p:cNvPr id="4" name="Rectangle 3"/>
          <p:cNvSpPr/>
          <p:nvPr/>
        </p:nvSpPr>
        <p:spPr>
          <a:xfrm>
            <a:off x="1816100" y="152400"/>
            <a:ext cx="6438900" cy="1066800"/>
          </a:xfrm>
          <a:prstGeom prst="rect">
            <a:avLst/>
          </a:prstGeom>
          <a:solidFill>
            <a:srgbClr val="002060"/>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err="1">
                <a:solidFill>
                  <a:srgbClr val="FFFF00"/>
                </a:solidFill>
                <a:latin typeface="NikoshBAN" pitchFamily="2" charset="0"/>
                <a:cs typeface="NikoshBAN" pitchFamily="2" charset="0"/>
              </a:rPr>
              <a:t>শিখনফল</a:t>
            </a:r>
            <a:endParaRPr lang="en-US" sz="7200" dirty="0">
              <a:solidFill>
                <a:srgbClr val="FFFF00"/>
              </a:solidFill>
            </a:endParaRPr>
          </a:p>
        </p:txBody>
      </p:sp>
      <p:sp>
        <p:nvSpPr>
          <p:cNvPr id="5" name="Rounded Rectangle 4"/>
          <p:cNvSpPr/>
          <p:nvPr/>
        </p:nvSpPr>
        <p:spPr>
          <a:xfrm>
            <a:off x="-5413" y="1371600"/>
            <a:ext cx="9906000" cy="1447800"/>
          </a:xfrm>
          <a:prstGeom prst="roundRect">
            <a:avLst/>
          </a:prstGeom>
          <a:solidFill>
            <a:srgbClr val="002060"/>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v"/>
            </a:pPr>
            <a:r>
              <a:rPr lang="en-US" sz="4800" dirty="0" smtClean="0">
                <a:solidFill>
                  <a:srgbClr val="FFFF00"/>
                </a:solidFill>
                <a:latin typeface="NikoshBAN" pitchFamily="2" charset="0"/>
                <a:cs typeface="NikoshBAN" pitchFamily="2" charset="0"/>
              </a:rPr>
              <a:t> </a:t>
            </a:r>
            <a:r>
              <a:rPr lang="en-US" sz="4800" dirty="0" err="1" smtClean="0">
                <a:solidFill>
                  <a:srgbClr val="FFFF00"/>
                </a:solidFill>
                <a:latin typeface="NikoshBAN" pitchFamily="2" charset="0"/>
                <a:cs typeface="NikoshBAN" pitchFamily="2" charset="0"/>
              </a:rPr>
              <a:t>বৈদেশিক</a:t>
            </a:r>
            <a:r>
              <a:rPr lang="en-US" sz="4800" dirty="0" smtClean="0">
                <a:solidFill>
                  <a:srgbClr val="FFFF00"/>
                </a:solidFill>
                <a:latin typeface="NikoshBAN" pitchFamily="2" charset="0"/>
                <a:cs typeface="NikoshBAN" pitchFamily="2" charset="0"/>
              </a:rPr>
              <a:t> </a:t>
            </a:r>
            <a:r>
              <a:rPr lang="en-US" sz="4800" dirty="0" err="1" smtClean="0">
                <a:solidFill>
                  <a:srgbClr val="FFFF00"/>
                </a:solidFill>
                <a:latin typeface="NikoshBAN" pitchFamily="2" charset="0"/>
                <a:cs typeface="NikoshBAN" pitchFamily="2" charset="0"/>
              </a:rPr>
              <a:t>সাহায্যের</a:t>
            </a:r>
            <a:r>
              <a:rPr lang="en-US" sz="4800" dirty="0" smtClean="0">
                <a:solidFill>
                  <a:srgbClr val="FFFF00"/>
                </a:solidFill>
                <a:latin typeface="NikoshBAN" pitchFamily="2" charset="0"/>
                <a:cs typeface="NikoshBAN" pitchFamily="2" charset="0"/>
              </a:rPr>
              <a:t> </a:t>
            </a:r>
            <a:r>
              <a:rPr lang="en-US" sz="4800" dirty="0" err="1" smtClean="0">
                <a:solidFill>
                  <a:srgbClr val="FFFF00"/>
                </a:solidFill>
                <a:latin typeface="NikoshBAN" pitchFamily="2" charset="0"/>
                <a:cs typeface="NikoshBAN" pitchFamily="2" charset="0"/>
              </a:rPr>
              <a:t>ধারণা</a:t>
            </a:r>
            <a:r>
              <a:rPr lang="en-US" sz="4800" dirty="0" smtClean="0">
                <a:solidFill>
                  <a:srgbClr val="FFFF00"/>
                </a:solidFill>
                <a:latin typeface="NikoshBAN" pitchFamily="2" charset="0"/>
                <a:cs typeface="NikoshBAN" pitchFamily="2" charset="0"/>
              </a:rPr>
              <a:t> </a:t>
            </a:r>
            <a:r>
              <a:rPr lang="en-US" sz="4800" dirty="0" err="1" smtClean="0">
                <a:solidFill>
                  <a:srgbClr val="FFFF00"/>
                </a:solidFill>
                <a:latin typeface="NikoshBAN" pitchFamily="2" charset="0"/>
                <a:cs typeface="NikoshBAN" pitchFamily="2" charset="0"/>
              </a:rPr>
              <a:t>ব্যাখ্যা</a:t>
            </a:r>
            <a:r>
              <a:rPr lang="en-US" sz="4800" dirty="0" smtClean="0">
                <a:solidFill>
                  <a:srgbClr val="FFFF00"/>
                </a:solidFill>
                <a:latin typeface="NikoshBAN" pitchFamily="2" charset="0"/>
                <a:cs typeface="NikoshBAN" pitchFamily="2" charset="0"/>
              </a:rPr>
              <a:t> </a:t>
            </a:r>
            <a:r>
              <a:rPr lang="en-US" sz="4800" dirty="0" err="1" smtClean="0">
                <a:solidFill>
                  <a:srgbClr val="FFFF00"/>
                </a:solidFill>
                <a:latin typeface="NikoshBAN" pitchFamily="2" charset="0"/>
                <a:cs typeface="NikoshBAN" pitchFamily="2" charset="0"/>
              </a:rPr>
              <a:t>করতে</a:t>
            </a:r>
            <a:r>
              <a:rPr lang="en-US" sz="4800" dirty="0" smtClean="0">
                <a:solidFill>
                  <a:srgbClr val="FFFF00"/>
                </a:solidFill>
                <a:latin typeface="NikoshBAN" pitchFamily="2" charset="0"/>
                <a:cs typeface="NikoshBAN" pitchFamily="2" charset="0"/>
              </a:rPr>
              <a:t> </a:t>
            </a:r>
            <a:r>
              <a:rPr lang="en-US" sz="4800" dirty="0" err="1" smtClean="0">
                <a:solidFill>
                  <a:srgbClr val="FFFF00"/>
                </a:solidFill>
                <a:latin typeface="NikoshBAN" pitchFamily="2" charset="0"/>
                <a:cs typeface="NikoshBAN" pitchFamily="2" charset="0"/>
              </a:rPr>
              <a:t>পারবে</a:t>
            </a:r>
            <a:r>
              <a:rPr lang="en-US" sz="4800" dirty="0" smtClean="0">
                <a:solidFill>
                  <a:srgbClr val="FFFF00"/>
                </a:solidFill>
                <a:latin typeface="NikoshBAN" pitchFamily="2" charset="0"/>
                <a:cs typeface="NikoshBAN" pitchFamily="2" charset="0"/>
              </a:rPr>
              <a:t>;</a:t>
            </a:r>
            <a:endParaRPr lang="bn-IN" sz="4800" dirty="0">
              <a:solidFill>
                <a:srgbClr val="FFFF00"/>
              </a:solidFill>
              <a:latin typeface="NikoshBAN" pitchFamily="2" charset="0"/>
              <a:cs typeface="NikoshBAN" pitchFamily="2" charset="0"/>
            </a:endParaRPr>
          </a:p>
        </p:txBody>
      </p:sp>
      <p:sp>
        <p:nvSpPr>
          <p:cNvPr id="8" name="Rounded Rectangle 7"/>
          <p:cNvSpPr/>
          <p:nvPr/>
        </p:nvSpPr>
        <p:spPr>
          <a:xfrm>
            <a:off x="0" y="2895600"/>
            <a:ext cx="9900587" cy="1219200"/>
          </a:xfrm>
          <a:prstGeom prst="roundRect">
            <a:avLst/>
          </a:prstGeom>
          <a:solidFill>
            <a:srgbClr val="002060"/>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85800" indent="-685800">
              <a:buFont typeface="Wingdings" pitchFamily="2" charset="2"/>
              <a:buChar char="v"/>
            </a:pPr>
            <a:r>
              <a:rPr lang="en-US" sz="4000" dirty="0" err="1" smtClean="0">
                <a:solidFill>
                  <a:srgbClr val="FFFF00"/>
                </a:solidFill>
                <a:latin typeface="NikoshBAN" pitchFamily="2" charset="0"/>
                <a:cs typeface="NikoshBAN" pitchFamily="2" charset="0"/>
              </a:rPr>
              <a:t>বৈদেশিক</a:t>
            </a:r>
            <a:r>
              <a:rPr lang="en-US" sz="4000" dirty="0" smtClean="0">
                <a:solidFill>
                  <a:srgbClr val="FFFF00"/>
                </a:solidFill>
                <a:latin typeface="NikoshBAN" pitchFamily="2" charset="0"/>
                <a:cs typeface="NikoshBAN" pitchFamily="2" charset="0"/>
              </a:rPr>
              <a:t> </a:t>
            </a:r>
            <a:r>
              <a:rPr lang="en-US" sz="4000" dirty="0" err="1" smtClean="0">
                <a:solidFill>
                  <a:srgbClr val="FFFF00"/>
                </a:solidFill>
                <a:latin typeface="NikoshBAN" pitchFamily="2" charset="0"/>
                <a:cs typeface="NikoshBAN" pitchFamily="2" charset="0"/>
              </a:rPr>
              <a:t>সাহায্যের</a:t>
            </a:r>
            <a:r>
              <a:rPr lang="en-US" sz="4000" dirty="0" smtClean="0">
                <a:solidFill>
                  <a:srgbClr val="FFFF00"/>
                </a:solidFill>
                <a:latin typeface="NikoshBAN" pitchFamily="2" charset="0"/>
                <a:cs typeface="NikoshBAN" pitchFamily="2" charset="0"/>
              </a:rPr>
              <a:t> </a:t>
            </a:r>
            <a:r>
              <a:rPr lang="en-US" sz="4000" dirty="0" err="1" smtClean="0">
                <a:solidFill>
                  <a:srgbClr val="FFFF00"/>
                </a:solidFill>
                <a:latin typeface="NikoshBAN" pitchFamily="2" charset="0"/>
                <a:cs typeface="NikoshBAN" pitchFamily="2" charset="0"/>
              </a:rPr>
              <a:t>শ্রেণিবিভাগ</a:t>
            </a:r>
            <a:r>
              <a:rPr lang="en-US" sz="4000" dirty="0" smtClean="0">
                <a:solidFill>
                  <a:srgbClr val="FFFF00"/>
                </a:solidFill>
                <a:latin typeface="NikoshBAN" pitchFamily="2" charset="0"/>
                <a:cs typeface="NikoshBAN" pitchFamily="2" charset="0"/>
              </a:rPr>
              <a:t> </a:t>
            </a:r>
            <a:r>
              <a:rPr lang="en-US" sz="4000" dirty="0" err="1" smtClean="0">
                <a:solidFill>
                  <a:srgbClr val="FFFF00"/>
                </a:solidFill>
                <a:latin typeface="NikoshBAN" pitchFamily="2" charset="0"/>
                <a:cs typeface="NikoshBAN" pitchFamily="2" charset="0"/>
              </a:rPr>
              <a:t>বর্ননা</a:t>
            </a:r>
            <a:r>
              <a:rPr lang="en-US" sz="4000" dirty="0" smtClean="0">
                <a:solidFill>
                  <a:srgbClr val="FFFF00"/>
                </a:solidFill>
                <a:latin typeface="NikoshBAN" pitchFamily="2" charset="0"/>
                <a:cs typeface="NikoshBAN" pitchFamily="2" charset="0"/>
              </a:rPr>
              <a:t> </a:t>
            </a:r>
            <a:r>
              <a:rPr lang="en-US" sz="4000" dirty="0" err="1">
                <a:solidFill>
                  <a:srgbClr val="FFFF00"/>
                </a:solidFill>
                <a:latin typeface="NikoshBAN" pitchFamily="2" charset="0"/>
                <a:cs typeface="NikoshBAN" pitchFamily="2" charset="0"/>
              </a:rPr>
              <a:t>করতে</a:t>
            </a:r>
            <a:r>
              <a:rPr lang="en-US" sz="4000" dirty="0">
                <a:solidFill>
                  <a:srgbClr val="FFFF00"/>
                </a:solidFill>
                <a:latin typeface="NikoshBAN" pitchFamily="2" charset="0"/>
                <a:cs typeface="NikoshBAN" pitchFamily="2" charset="0"/>
              </a:rPr>
              <a:t> </a:t>
            </a:r>
            <a:r>
              <a:rPr lang="en-US" sz="4000" dirty="0" err="1">
                <a:solidFill>
                  <a:srgbClr val="FFFF00"/>
                </a:solidFill>
                <a:latin typeface="NikoshBAN" pitchFamily="2" charset="0"/>
                <a:cs typeface="NikoshBAN" pitchFamily="2" charset="0"/>
              </a:rPr>
              <a:t>পারবে</a:t>
            </a:r>
            <a:r>
              <a:rPr lang="en-US" sz="4000" dirty="0">
                <a:solidFill>
                  <a:srgbClr val="FFFF00"/>
                </a:solidFill>
                <a:latin typeface="NikoshBAN" pitchFamily="2" charset="0"/>
                <a:cs typeface="NikoshBAN" pitchFamily="2" charset="0"/>
              </a:rPr>
              <a:t>;</a:t>
            </a:r>
            <a:endParaRPr lang="bn-IN" sz="4000" dirty="0">
              <a:solidFill>
                <a:srgbClr val="FFFF00"/>
              </a:solidFill>
              <a:latin typeface="NikoshBAN" pitchFamily="2" charset="0"/>
              <a:cs typeface="NikoshBAN" pitchFamily="2" charset="0"/>
            </a:endParaRPr>
          </a:p>
        </p:txBody>
      </p:sp>
      <p:sp>
        <p:nvSpPr>
          <p:cNvPr id="9" name="Rounded Rectangle 8"/>
          <p:cNvSpPr/>
          <p:nvPr/>
        </p:nvSpPr>
        <p:spPr>
          <a:xfrm>
            <a:off x="-5416" y="5334000"/>
            <a:ext cx="9900587" cy="1295400"/>
          </a:xfrm>
          <a:prstGeom prst="roundRect">
            <a:avLst/>
          </a:prstGeom>
          <a:solidFill>
            <a:srgbClr val="002060"/>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85800" indent="-685800">
              <a:buFont typeface="Wingdings" pitchFamily="2" charset="2"/>
              <a:buChar char="v"/>
            </a:pPr>
            <a:r>
              <a:rPr lang="bn-IN" sz="3600" dirty="0" smtClean="0">
                <a:solidFill>
                  <a:srgbClr val="FFFF00"/>
                </a:solidFill>
                <a:latin typeface="NikoshBAN" pitchFamily="2" charset="0"/>
                <a:cs typeface="NikoshBAN" pitchFamily="2" charset="0"/>
              </a:rPr>
              <a:t>বাণিজ্য বনাম বৈদেশিক সাহায্য তুলনামূলক বিশ্লেষণ করতে পারবে; </a:t>
            </a:r>
            <a:endParaRPr lang="bn-IN" sz="3600" dirty="0">
              <a:solidFill>
                <a:srgbClr val="FFFF00"/>
              </a:solidFill>
              <a:latin typeface="NikoshBAN" pitchFamily="2" charset="0"/>
              <a:cs typeface="NikoshBAN" pitchFamily="2" charset="0"/>
            </a:endParaRPr>
          </a:p>
        </p:txBody>
      </p:sp>
      <p:sp>
        <p:nvSpPr>
          <p:cNvPr id="10" name="Rounded Rectangle 9"/>
          <p:cNvSpPr/>
          <p:nvPr/>
        </p:nvSpPr>
        <p:spPr>
          <a:xfrm>
            <a:off x="-26902" y="4233797"/>
            <a:ext cx="9900587" cy="1219200"/>
          </a:xfrm>
          <a:prstGeom prst="roundRect">
            <a:avLst/>
          </a:prstGeom>
          <a:solidFill>
            <a:srgbClr val="002060"/>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85800" indent="-685800">
              <a:buFont typeface="Wingdings" pitchFamily="2" charset="2"/>
              <a:buChar char="v"/>
            </a:pPr>
            <a:r>
              <a:rPr lang="bn-IN" sz="4000" dirty="0" smtClean="0">
                <a:solidFill>
                  <a:srgbClr val="FFFF00"/>
                </a:solidFill>
                <a:latin typeface="NikoshBAN" pitchFamily="2" charset="0"/>
                <a:cs typeface="NikoshBAN" pitchFamily="2" charset="0"/>
              </a:rPr>
              <a:t>বাংলাদেশে অর্থনৈতিক উন্নয়নে </a:t>
            </a:r>
            <a:r>
              <a:rPr lang="en-US" sz="4000" dirty="0" err="1" smtClean="0">
                <a:solidFill>
                  <a:srgbClr val="FFFF00"/>
                </a:solidFill>
                <a:latin typeface="NikoshBAN" pitchFamily="2" charset="0"/>
                <a:cs typeface="NikoshBAN" pitchFamily="2" charset="0"/>
              </a:rPr>
              <a:t>বৈদেশিক</a:t>
            </a:r>
            <a:r>
              <a:rPr lang="en-US" sz="4000" dirty="0" smtClean="0">
                <a:solidFill>
                  <a:srgbClr val="FFFF00"/>
                </a:solidFill>
                <a:latin typeface="NikoshBAN" pitchFamily="2" charset="0"/>
                <a:cs typeface="NikoshBAN" pitchFamily="2" charset="0"/>
              </a:rPr>
              <a:t> </a:t>
            </a:r>
            <a:r>
              <a:rPr lang="en-US" sz="4000" dirty="0" err="1" smtClean="0">
                <a:solidFill>
                  <a:srgbClr val="FFFF00"/>
                </a:solidFill>
                <a:latin typeface="NikoshBAN" pitchFamily="2" charset="0"/>
                <a:cs typeface="NikoshBAN" pitchFamily="2" charset="0"/>
              </a:rPr>
              <a:t>সাহায্যের</a:t>
            </a:r>
            <a:r>
              <a:rPr lang="en-US" sz="4000" dirty="0" smtClean="0">
                <a:solidFill>
                  <a:srgbClr val="FFFF00"/>
                </a:solidFill>
                <a:latin typeface="NikoshBAN" pitchFamily="2" charset="0"/>
                <a:cs typeface="NikoshBAN" pitchFamily="2" charset="0"/>
              </a:rPr>
              <a:t> </a:t>
            </a:r>
            <a:r>
              <a:rPr lang="bn-IN" sz="4000" dirty="0" smtClean="0">
                <a:solidFill>
                  <a:srgbClr val="FFFF00"/>
                </a:solidFill>
                <a:latin typeface="NikoshBAN" pitchFamily="2" charset="0"/>
                <a:cs typeface="NikoshBAN" pitchFamily="2" charset="0"/>
              </a:rPr>
              <a:t>প্রয়োজনীয়তা ব্যাখ্যা </a:t>
            </a:r>
            <a:r>
              <a:rPr lang="en-US" sz="4000" dirty="0" err="1" smtClean="0">
                <a:solidFill>
                  <a:srgbClr val="FFFF00"/>
                </a:solidFill>
                <a:latin typeface="NikoshBAN" pitchFamily="2" charset="0"/>
                <a:cs typeface="NikoshBAN" pitchFamily="2" charset="0"/>
              </a:rPr>
              <a:t>করতে</a:t>
            </a:r>
            <a:r>
              <a:rPr lang="en-US" sz="4000" dirty="0" smtClean="0">
                <a:solidFill>
                  <a:srgbClr val="FFFF00"/>
                </a:solidFill>
                <a:latin typeface="NikoshBAN" pitchFamily="2" charset="0"/>
                <a:cs typeface="NikoshBAN" pitchFamily="2" charset="0"/>
              </a:rPr>
              <a:t> </a:t>
            </a:r>
            <a:r>
              <a:rPr lang="en-US" sz="4000" dirty="0" err="1">
                <a:solidFill>
                  <a:srgbClr val="FFFF00"/>
                </a:solidFill>
                <a:latin typeface="NikoshBAN" pitchFamily="2" charset="0"/>
                <a:cs typeface="NikoshBAN" pitchFamily="2" charset="0"/>
              </a:rPr>
              <a:t>পারবে</a:t>
            </a:r>
            <a:r>
              <a:rPr lang="en-US" sz="4000" dirty="0">
                <a:solidFill>
                  <a:srgbClr val="FFFF00"/>
                </a:solidFill>
                <a:latin typeface="NikoshBAN" pitchFamily="2" charset="0"/>
                <a:cs typeface="NikoshBAN" pitchFamily="2" charset="0"/>
              </a:rPr>
              <a:t>;</a:t>
            </a:r>
            <a:endParaRPr lang="bn-IN" sz="4000" dirty="0">
              <a:solidFill>
                <a:srgbClr val="FFFF00"/>
              </a:solidFill>
              <a:latin typeface="NikoshBAN" pitchFamily="2" charset="0"/>
              <a:cs typeface="NikoshBAN" pitchFamily="2" charset="0"/>
            </a:endParaRPr>
          </a:p>
        </p:txBody>
      </p:sp>
    </p:spTree>
    <p:extLst>
      <p:ext uri="{BB962C8B-B14F-4D97-AF65-F5344CB8AC3E}">
        <p14:creationId xmlns:p14="http://schemas.microsoft.com/office/powerpoint/2010/main" val="402556458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circle(in)">
                                      <p:cBhvr>
                                        <p:cTn id="22" dur="20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ircle(in)">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circle(in)">
                                      <p:cBhvr>
                                        <p:cTn id="32" dur="2000"/>
                                        <p:tgtEl>
                                          <p:spTgt spid="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circle(in)">
                                      <p:cBhvr>
                                        <p:cTn id="37" dur="20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circle(in)">
                                      <p:cBhvr>
                                        <p:cTn id="42" dur="2000"/>
                                        <p:tgtEl>
                                          <p:spTgt spid="8">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circle(in)">
                                      <p:cBhvr>
                                        <p:cTn id="47" dur="20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10">
                                            <p:txEl>
                                              <p:pRg st="0" end="0"/>
                                            </p:txEl>
                                          </p:spTgt>
                                        </p:tgtEl>
                                        <p:attrNameLst>
                                          <p:attrName>style.visibility</p:attrName>
                                        </p:attrNameLst>
                                      </p:cBhvr>
                                      <p:to>
                                        <p:strVal val="visible"/>
                                      </p:to>
                                    </p:set>
                                    <p:animEffect transition="in" filter="circle(in)">
                                      <p:cBhvr>
                                        <p:cTn id="52" dur="2000"/>
                                        <p:tgtEl>
                                          <p:spTgt spid="10">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circle(in)">
                                      <p:cBhvr>
                                        <p:cTn id="57" dur="20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9">
                                            <p:txEl>
                                              <p:pRg st="0" end="0"/>
                                            </p:txEl>
                                          </p:spTgt>
                                        </p:tgtEl>
                                        <p:attrNameLst>
                                          <p:attrName>style.visibility</p:attrName>
                                        </p:attrNameLst>
                                      </p:cBhvr>
                                      <p:to>
                                        <p:strVal val="visible"/>
                                      </p:to>
                                    </p:set>
                                    <p:animEffect transition="in" filter="circle(in)">
                                      <p:cBhvr>
                                        <p:cTn id="62"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853" y="365126"/>
            <a:ext cx="8647113" cy="901972"/>
          </a:xfrm>
          <a:solidFill>
            <a:schemeClr val="tx1"/>
          </a:solidFill>
          <a:ln w="76200">
            <a:solidFill>
              <a:schemeClr val="accent1"/>
            </a:solidFill>
          </a:ln>
        </p:spPr>
        <p:txBody>
          <a:bodyPr>
            <a:normAutofit/>
          </a:bodyPr>
          <a:lstStyle/>
          <a:p>
            <a:pPr algn="ctr"/>
            <a:r>
              <a:rPr lang="bn-IN" sz="4800" dirty="0" smtClean="0">
                <a:ln>
                  <a:solidFill>
                    <a:schemeClr val="bg1"/>
                  </a:solidFill>
                </a:ln>
                <a:solidFill>
                  <a:srgbClr val="FFFF00"/>
                </a:solidFill>
                <a:latin typeface="NikoshBAN" pitchFamily="2" charset="0"/>
                <a:cs typeface="NikoshBAN" pitchFamily="2" charset="0"/>
              </a:rPr>
              <a:t>“বৈদেশিক সাহায্য”</a:t>
            </a:r>
            <a:endParaRPr lang="en-US" sz="4800" dirty="0">
              <a:ln>
                <a:solidFill>
                  <a:schemeClr val="bg1"/>
                </a:solidFill>
              </a:ln>
              <a:solidFill>
                <a:srgbClr val="FFFF00"/>
              </a:solidFill>
              <a:latin typeface="NikoshBAN" pitchFamily="2" charset="0"/>
              <a:cs typeface="NikoshBAN" pitchFamily="2" charset="0"/>
            </a:endParaRPr>
          </a:p>
        </p:txBody>
      </p:sp>
      <p:sp>
        <p:nvSpPr>
          <p:cNvPr id="3" name="Content Placeholder 2"/>
          <p:cNvSpPr>
            <a:spLocks noGrp="1"/>
          </p:cNvSpPr>
          <p:nvPr>
            <p:ph idx="1"/>
          </p:nvPr>
        </p:nvSpPr>
        <p:spPr>
          <a:xfrm>
            <a:off x="577850" y="1447801"/>
            <a:ext cx="8667750" cy="2514599"/>
          </a:xfrm>
          <a:solidFill>
            <a:schemeClr val="tx1"/>
          </a:solidFill>
          <a:ln w="76200">
            <a:solidFill>
              <a:schemeClr val="accent1"/>
            </a:solidFill>
          </a:ln>
        </p:spPr>
        <p:txBody>
          <a:bodyPr>
            <a:noAutofit/>
          </a:bodyPr>
          <a:lstStyle/>
          <a:p>
            <a:pPr marL="0" indent="0" algn="just">
              <a:buNone/>
            </a:pPr>
            <a:r>
              <a:rPr lang="bn-IN" sz="4000" dirty="0" smtClean="0">
                <a:solidFill>
                  <a:srgbClr val="FFFF00"/>
                </a:solidFill>
                <a:latin typeface="NikoshBAN" pitchFamily="2" charset="0"/>
                <a:cs typeface="NikoshBAN" pitchFamily="2" charset="0"/>
              </a:rPr>
              <a:t>বৈদেশিক সাহায্য বলতে একটি দেশের জরুরি প্রয়োজনে, অর্তনৈতিক উন্নয়নের জন্য খাদ্য, মেডিসিন, প্রকল্প, দান, অনুদান, ঋণ, আর্থিক ও কারিগরি যে কোন ধরণের দেশ বহির্ভূত সহায়তা গ্রহণ এবং প্রদান উভয়কে বুঝায়।</a:t>
            </a:r>
            <a:endParaRPr lang="bn-IN" sz="1400" dirty="0" smtClean="0">
              <a:latin typeface="NikoshBAN" panose="02000000000000000000" pitchFamily="2" charset="0"/>
              <a:cs typeface="NikoshBAN" panose="02000000000000000000" pitchFamily="2" charset="0"/>
            </a:endParaRPr>
          </a:p>
          <a:p>
            <a:pPr marL="0" indent="0">
              <a:buNone/>
            </a:pPr>
            <a:endParaRPr lang="bn-IN" sz="1400" dirty="0" smtClean="0">
              <a:latin typeface="NikoshBAN" panose="02000000000000000000" pitchFamily="2" charset="0"/>
              <a:cs typeface="NikoshBAN" panose="02000000000000000000" pitchFamily="2" charset="0"/>
            </a:endParaRPr>
          </a:p>
          <a:p>
            <a:pPr marL="0" indent="0">
              <a:buNone/>
            </a:pPr>
            <a:endParaRPr lang="bn-IN" sz="1400" dirty="0" smtClean="0">
              <a:latin typeface="NikoshBAN" panose="02000000000000000000" pitchFamily="2" charset="0"/>
              <a:cs typeface="NikoshBAN" panose="02000000000000000000" pitchFamily="2" charset="0"/>
            </a:endParaRPr>
          </a:p>
          <a:p>
            <a:pPr marL="0" indent="0">
              <a:buNone/>
            </a:pPr>
            <a:endParaRPr lang="bn-IN" sz="1400" dirty="0" smtClean="0">
              <a:latin typeface="NikoshBAN" panose="02000000000000000000" pitchFamily="2" charset="0"/>
              <a:cs typeface="NikoshBAN" panose="02000000000000000000" pitchFamily="2" charset="0"/>
            </a:endParaRPr>
          </a:p>
          <a:p>
            <a:pPr marL="0" indent="0">
              <a:buNone/>
            </a:pPr>
            <a:endParaRPr lang="bn-IN" sz="1400" dirty="0" smtClean="0">
              <a:latin typeface="NikoshBAN" panose="02000000000000000000" pitchFamily="2" charset="0"/>
              <a:cs typeface="NikoshBAN" panose="02000000000000000000" pitchFamily="2" charset="0"/>
            </a:endParaRPr>
          </a:p>
          <a:p>
            <a:pPr marL="0" indent="0">
              <a:buNone/>
            </a:pPr>
            <a:endParaRPr lang="bn-IN" sz="1400" dirty="0" smtClean="0">
              <a:latin typeface="NikoshBAN" panose="02000000000000000000" pitchFamily="2" charset="0"/>
              <a:cs typeface="NikoshBAN" panose="02000000000000000000" pitchFamily="2" charset="0"/>
            </a:endParaRPr>
          </a:p>
          <a:p>
            <a:pPr marL="0" indent="0">
              <a:buNone/>
            </a:pPr>
            <a:endParaRPr lang="bn-IN" sz="1400" dirty="0" smtClean="0">
              <a:latin typeface="NikoshBAN" panose="02000000000000000000" pitchFamily="2" charset="0"/>
              <a:cs typeface="NikoshBAN" panose="02000000000000000000" pitchFamily="2" charset="0"/>
            </a:endParaRPr>
          </a:p>
          <a:p>
            <a:pPr marL="0" indent="0">
              <a:buNone/>
            </a:pPr>
            <a:endParaRPr lang="bn-IN" sz="1400" dirty="0" smtClean="0">
              <a:latin typeface="NikoshBAN" panose="02000000000000000000" pitchFamily="2" charset="0"/>
              <a:cs typeface="NikoshBAN" panose="02000000000000000000" pitchFamily="2" charset="0"/>
            </a:endParaRPr>
          </a:p>
          <a:p>
            <a:pPr marL="0" indent="0">
              <a:buNone/>
            </a:pPr>
            <a:endParaRPr lang="bn-IN" sz="1400" dirty="0" smtClean="0">
              <a:latin typeface="NikoshBAN" panose="02000000000000000000" pitchFamily="2" charset="0"/>
              <a:cs typeface="NikoshBAN" panose="02000000000000000000" pitchFamily="2" charset="0"/>
            </a:endParaRPr>
          </a:p>
          <a:p>
            <a:pPr marL="0" indent="0">
              <a:buNone/>
            </a:pPr>
            <a:endParaRPr lang="bn-IN" sz="1400" dirty="0" smtClean="0">
              <a:latin typeface="NikoshBAN" panose="02000000000000000000" pitchFamily="2" charset="0"/>
              <a:cs typeface="NikoshBAN" panose="02000000000000000000" pitchFamily="2" charset="0"/>
            </a:endParaRPr>
          </a:p>
          <a:p>
            <a:pPr marL="0" indent="0">
              <a:buNone/>
            </a:pPr>
            <a:endParaRPr lang="bn-IN" sz="1400" dirty="0" smtClean="0">
              <a:latin typeface="NikoshBAN" panose="02000000000000000000" pitchFamily="2" charset="0"/>
              <a:cs typeface="NikoshBAN" panose="02000000000000000000" pitchFamily="2" charset="0"/>
            </a:endParaRPr>
          </a:p>
          <a:p>
            <a:pPr marL="0" indent="0">
              <a:buNone/>
            </a:pPr>
            <a:endParaRPr lang="bn-IN" sz="1400" dirty="0" smtClean="0">
              <a:latin typeface="NikoshBAN" panose="02000000000000000000" pitchFamily="2" charset="0"/>
              <a:cs typeface="NikoshBAN" panose="02000000000000000000" pitchFamily="2" charset="0"/>
            </a:endParaRPr>
          </a:p>
          <a:p>
            <a:pPr marL="0" indent="0">
              <a:buNone/>
            </a:pPr>
            <a:endParaRPr lang="bn-IN" sz="1400" dirty="0">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4114800"/>
            <a:ext cx="3448050" cy="2392312"/>
          </a:xfrm>
          <a:prstGeom prst="rect">
            <a:avLst/>
          </a:prstGeom>
        </p:spPr>
      </p:pic>
    </p:spTree>
    <p:extLst>
      <p:ext uri="{BB962C8B-B14F-4D97-AF65-F5344CB8AC3E}">
        <p14:creationId xmlns:p14="http://schemas.microsoft.com/office/powerpoint/2010/main" val="213284703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6141" y="1752600"/>
            <a:ext cx="9525000" cy="3477875"/>
          </a:xfrm>
          <a:prstGeom prst="rect">
            <a:avLst/>
          </a:prstGeom>
          <a:solidFill>
            <a:schemeClr val="tx1"/>
          </a:solidFill>
          <a:ln w="76200">
            <a:solidFill>
              <a:srgbClr val="0070C0"/>
            </a:solidFill>
          </a:ln>
        </p:spPr>
        <p:txBody>
          <a:bodyPr wrap="square" numCol="1" rtlCol="0">
            <a:spAutoFit/>
          </a:bodyPr>
          <a:lstStyle/>
          <a:p>
            <a:pPr algn="just"/>
            <a:r>
              <a:rPr lang="bn-IN" sz="4400" dirty="0" smtClean="0">
                <a:solidFill>
                  <a:srgbClr val="FFFF00"/>
                </a:solidFill>
                <a:latin typeface="NikoshBAN" panose="02000000000000000000" pitchFamily="2" charset="0"/>
                <a:cs typeface="NikoshBAN" panose="02000000000000000000" pitchFamily="2" charset="0"/>
              </a:rPr>
              <a:t>বাংলাদেশের প্রেক্ষাপটে সব বৈদেশিক বাণিজ্যকে তিন শ্রেণিতে বিভক্ত করা যায়- </a:t>
            </a:r>
          </a:p>
          <a:p>
            <a:pPr marL="571500" indent="-571500" algn="just">
              <a:buFont typeface="Wingdings" pitchFamily="2" charset="2"/>
              <a:buChar char="v"/>
            </a:pPr>
            <a:r>
              <a:rPr lang="bn-IN" sz="4400" dirty="0" smtClean="0">
                <a:solidFill>
                  <a:srgbClr val="FFFF00"/>
                </a:solidFill>
                <a:latin typeface="NikoshBAN" panose="02000000000000000000" pitchFamily="2" charset="0"/>
                <a:cs typeface="NikoshBAN" panose="02000000000000000000" pitchFamily="2" charset="0"/>
              </a:rPr>
              <a:t>খাদ্য সাহায্য। </a:t>
            </a:r>
          </a:p>
          <a:p>
            <a:pPr marL="571500" indent="-571500" algn="just">
              <a:buFont typeface="Wingdings" pitchFamily="2" charset="2"/>
              <a:buChar char="v"/>
            </a:pPr>
            <a:r>
              <a:rPr lang="bn-IN" sz="4400" dirty="0" smtClean="0">
                <a:solidFill>
                  <a:srgbClr val="FFFF00"/>
                </a:solidFill>
                <a:latin typeface="NikoshBAN" panose="02000000000000000000" pitchFamily="2" charset="0"/>
                <a:cs typeface="NikoshBAN" panose="02000000000000000000" pitchFamily="2" charset="0"/>
              </a:rPr>
              <a:t>প্রকল্প সাহায্য। </a:t>
            </a:r>
          </a:p>
          <a:p>
            <a:pPr marL="571500" indent="-571500" algn="just">
              <a:buFont typeface="Wingdings" pitchFamily="2" charset="2"/>
              <a:buChar char="v"/>
            </a:pPr>
            <a:r>
              <a:rPr lang="bn-IN" sz="4400" dirty="0" smtClean="0">
                <a:solidFill>
                  <a:srgbClr val="FFFF00"/>
                </a:solidFill>
                <a:latin typeface="NikoshBAN" panose="02000000000000000000" pitchFamily="2" charset="0"/>
                <a:cs typeface="NikoshBAN" panose="02000000000000000000" pitchFamily="2" charset="0"/>
              </a:rPr>
              <a:t>অপ্রকল্প সাহায্য। </a:t>
            </a:r>
          </a:p>
        </p:txBody>
      </p:sp>
      <p:sp>
        <p:nvSpPr>
          <p:cNvPr id="5" name="TextBox 4"/>
          <p:cNvSpPr txBox="1"/>
          <p:nvPr/>
        </p:nvSpPr>
        <p:spPr>
          <a:xfrm>
            <a:off x="152400" y="602159"/>
            <a:ext cx="9525000" cy="769441"/>
          </a:xfrm>
          <a:prstGeom prst="rect">
            <a:avLst/>
          </a:prstGeom>
          <a:solidFill>
            <a:schemeClr val="tx1"/>
          </a:solidFill>
          <a:ln w="76200">
            <a:solidFill>
              <a:srgbClr val="0070C0"/>
            </a:solidFill>
          </a:ln>
        </p:spPr>
        <p:txBody>
          <a:bodyPr wrap="square" rtlCol="0">
            <a:spAutoFit/>
          </a:bodyPr>
          <a:lstStyle/>
          <a:p>
            <a:pPr algn="ctr"/>
            <a:r>
              <a:rPr lang="en-US" sz="4400" dirty="0" err="1" smtClean="0">
                <a:solidFill>
                  <a:srgbClr val="FFFF00"/>
                </a:solidFill>
                <a:latin typeface="NikoshBAN" pitchFamily="2" charset="0"/>
                <a:cs typeface="NikoshBAN" pitchFamily="2" charset="0"/>
              </a:rPr>
              <a:t>বৈদেশিক</a:t>
            </a:r>
            <a:r>
              <a:rPr lang="en-US" sz="4400" dirty="0" smtClean="0">
                <a:solidFill>
                  <a:srgbClr val="FFFF00"/>
                </a:solidFill>
                <a:latin typeface="NikoshBAN" pitchFamily="2" charset="0"/>
                <a:cs typeface="NikoshBAN" pitchFamily="2" charset="0"/>
              </a:rPr>
              <a:t> </a:t>
            </a:r>
            <a:r>
              <a:rPr lang="en-US" sz="4400" dirty="0" err="1">
                <a:solidFill>
                  <a:srgbClr val="FFFF00"/>
                </a:solidFill>
                <a:latin typeface="NikoshBAN" pitchFamily="2" charset="0"/>
                <a:cs typeface="NikoshBAN" pitchFamily="2" charset="0"/>
              </a:rPr>
              <a:t>সাহায্যের</a:t>
            </a:r>
            <a:r>
              <a:rPr lang="en-US" sz="4400" dirty="0">
                <a:solidFill>
                  <a:srgbClr val="FFFF00"/>
                </a:solidFill>
                <a:latin typeface="NikoshBAN" pitchFamily="2" charset="0"/>
                <a:cs typeface="NikoshBAN" pitchFamily="2" charset="0"/>
              </a:rPr>
              <a:t> </a:t>
            </a:r>
            <a:r>
              <a:rPr lang="bn-IN" sz="4400" dirty="0" smtClean="0">
                <a:solidFill>
                  <a:srgbClr val="FFFF00"/>
                </a:solidFill>
                <a:latin typeface="NikoshBAN" pitchFamily="2" charset="0"/>
                <a:cs typeface="NikoshBAN" pitchFamily="2" charset="0"/>
              </a:rPr>
              <a:t>শ্রিণিবিভাগঃ  </a:t>
            </a:r>
            <a:endParaRPr lang="en-US" sz="4400" dirty="0">
              <a:solidFill>
                <a:srgbClr val="FFFF00"/>
              </a:solidFill>
              <a:latin typeface="NikoshBAN" pitchFamily="2" charset="0"/>
              <a:cs typeface="NikoshBAN" pitchFamily="2" charset="0"/>
            </a:endParaRPr>
          </a:p>
        </p:txBody>
      </p:sp>
    </p:spTree>
    <p:extLst>
      <p:ext uri="{BB962C8B-B14F-4D97-AF65-F5344CB8AC3E}">
        <p14:creationId xmlns:p14="http://schemas.microsoft.com/office/powerpoint/2010/main" val="320576612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ircle(in)">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circle(in)">
                                      <p:cBhvr>
                                        <p:cTn id="22" dur="20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circle(in)">
                                      <p:cBhvr>
                                        <p:cTn id="27" dur="20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circle(in)">
                                      <p:cBhvr>
                                        <p:cTn id="32" dur="2000"/>
                                        <p:tgtEl>
                                          <p:spTgt spid="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circle(in)">
                                      <p:cBhvr>
                                        <p:cTn id="37"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1014</TotalTime>
  <Words>613</Words>
  <Application>Microsoft Office PowerPoint</Application>
  <PresentationFormat>A4 Paper (210x297 mm)</PresentationFormat>
  <Paragraphs>103</Paragraphs>
  <Slides>26</Slides>
  <Notes>9</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পরিচিতি</vt:lpstr>
      <vt:lpstr>PowerPoint Presentation</vt:lpstr>
      <vt:lpstr>PowerPoint Presentation</vt:lpstr>
      <vt:lpstr>PowerPoint Presentation</vt:lpstr>
      <vt:lpstr>PowerPoint Presentation</vt:lpstr>
      <vt:lpstr>PowerPoint Presentation</vt:lpstr>
      <vt:lpstr>“বৈদেশিক সাহায্য”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 obydullah</dc:creator>
  <cp:lastModifiedBy>PC</cp:lastModifiedBy>
  <cp:revision>591</cp:revision>
  <dcterms:created xsi:type="dcterms:W3CDTF">2006-08-16T00:00:00Z</dcterms:created>
  <dcterms:modified xsi:type="dcterms:W3CDTF">2020-04-23T14:36:30Z</dcterms:modified>
</cp:coreProperties>
</file>