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94" r:id="rId4"/>
    <p:sldId id="259" r:id="rId5"/>
    <p:sldId id="260" r:id="rId6"/>
    <p:sldId id="264" r:id="rId7"/>
    <p:sldId id="263" r:id="rId8"/>
    <p:sldId id="265" r:id="rId9"/>
    <p:sldId id="296" r:id="rId10"/>
    <p:sldId id="295" r:id="rId11"/>
    <p:sldId id="261" r:id="rId12"/>
    <p:sldId id="266" r:id="rId13"/>
    <p:sldId id="268" r:id="rId14"/>
    <p:sldId id="293" r:id="rId15"/>
    <p:sldId id="269" r:id="rId16"/>
    <p:sldId id="270" r:id="rId17"/>
    <p:sldId id="271" r:id="rId18"/>
    <p:sldId id="29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BF567"/>
    <a:srgbClr val="E4F13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DC69-DD7A-42CD-9511-5834D734951B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6201-55A4-4203-8B79-873CF95D2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342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DC69-DD7A-42CD-9511-5834D734951B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6201-55A4-4203-8B79-873CF95D2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02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DC69-DD7A-42CD-9511-5834D734951B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6201-55A4-4203-8B79-873CF95D2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64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DC69-DD7A-42CD-9511-5834D734951B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6201-55A4-4203-8B79-873CF95D2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092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DC69-DD7A-42CD-9511-5834D734951B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6201-55A4-4203-8B79-873CF95D2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464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DC69-DD7A-42CD-9511-5834D734951B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6201-55A4-4203-8B79-873CF95D2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274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DC69-DD7A-42CD-9511-5834D734951B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6201-55A4-4203-8B79-873CF95D2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897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DC69-DD7A-42CD-9511-5834D734951B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6201-55A4-4203-8B79-873CF95D2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866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 userDrawn="1"/>
        </p:nvSpPr>
        <p:spPr>
          <a:xfrm>
            <a:off x="-2" y="-1"/>
            <a:ext cx="12192000" cy="6858000"/>
          </a:xfrm>
          <a:prstGeom prst="frame">
            <a:avLst>
              <a:gd name="adj1" fmla="val 1786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0" y="0"/>
            <a:ext cx="123869" cy="1585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2068128" y="0"/>
            <a:ext cx="123870" cy="1585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2091112" y="6699421"/>
            <a:ext cx="123869" cy="1585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2982" y="6699422"/>
            <a:ext cx="123869" cy="15857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2517189" y="6647905"/>
            <a:ext cx="65366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 smtClean="0"/>
              <a:t>Manik Chandra Majumder # Senior Teacher # Gazirhat High School # Senbag # Noakhali # 01717155169  </a:t>
            </a:r>
            <a:endParaRPr lang="en-US" sz="1100" b="1" i="1" dirty="0"/>
          </a:p>
        </p:txBody>
      </p:sp>
    </p:spTree>
    <p:extLst>
      <p:ext uri="{BB962C8B-B14F-4D97-AF65-F5344CB8AC3E}">
        <p14:creationId xmlns:p14="http://schemas.microsoft.com/office/powerpoint/2010/main" val="2777133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DC69-DD7A-42CD-9511-5834D734951B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6201-55A4-4203-8B79-873CF95D2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687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DC69-DD7A-42CD-9511-5834D734951B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6201-55A4-4203-8B79-873CF95D2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6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8DC69-DD7A-42CD-9511-5834D734951B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46201-55A4-4203-8B79-873CF95D2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34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172" y="1316181"/>
            <a:ext cx="9843655" cy="5043055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DB02940A-2EE5-4B68-8CA2-4A8620EE96C0}"/>
              </a:ext>
            </a:extLst>
          </p:cNvPr>
          <p:cNvSpPr txBox="1"/>
          <p:nvPr/>
        </p:nvSpPr>
        <p:spPr>
          <a:xfrm>
            <a:off x="1174172" y="463474"/>
            <a:ext cx="9843655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4000" b="1" dirty="0">
                <a:solidFill>
                  <a:srgbClr val="F41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en-US" sz="4000" b="1" dirty="0">
                <a:solidFill>
                  <a:srgbClr val="F41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3976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MG_20140821_0011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9444" y="2219469"/>
            <a:ext cx="6266120" cy="2641359"/>
          </a:xfrm>
          <a:prstGeom prst="ellipse">
            <a:avLst/>
          </a:prstGeom>
          <a:ln w="28575" cap="rnd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Down Arrow 11"/>
          <p:cNvSpPr/>
          <p:nvPr/>
        </p:nvSpPr>
        <p:spPr>
          <a:xfrm>
            <a:off x="3630103" y="323260"/>
            <a:ext cx="4453721" cy="1896209"/>
          </a:xfrm>
          <a:prstGeom prst="downArrow">
            <a:avLst>
              <a:gd name="adj1" fmla="val 69596"/>
              <a:gd name="adj2" fmla="val 50000"/>
            </a:avLst>
          </a:prstGeom>
          <a:solidFill>
            <a:schemeClr val="accent3">
              <a:lumMod val="40000"/>
              <a:lumOff val="60000"/>
            </a:schemeClr>
          </a:solidFill>
          <a:ln w="19050" cap="flat" cmpd="sng" algn="ctr">
            <a:solidFill>
              <a:srgbClr val="0070C0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8288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Loud/silent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8288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Reading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828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</a:t>
            </a:r>
            <a:r>
              <a:rPr lang="en-US" sz="3200" b="1" dirty="0" smtClean="0">
                <a:solidFill>
                  <a:srgbClr val="F828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8288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07476" y="5130230"/>
            <a:ext cx="9777047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sz="4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February is a memorable day…………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97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92294" y="564183"/>
            <a:ext cx="4754758" cy="584775"/>
          </a:xfrm>
          <a:prstGeom prst="rect">
            <a:avLst/>
          </a:prstGeom>
          <a:solidFill>
            <a:srgbClr val="3BF567"/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    </a:t>
            </a:r>
            <a:r>
              <a:rPr lang="en-US" sz="32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Pair work (Writing)</a:t>
            </a:r>
            <a:endParaRPr lang="en-US" sz="32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0166" y="2690336"/>
            <a:ext cx="11282289" cy="286232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Book Antiqua" panose="02040602050305030304" pitchFamily="18" charset="0"/>
              </a:rPr>
              <a:t>a)  Who took part in language movement ?</a:t>
            </a:r>
          </a:p>
          <a:p>
            <a:r>
              <a:rPr lang="en-US" sz="3600" dirty="0">
                <a:solidFill>
                  <a:srgbClr val="002060"/>
                </a:solidFill>
                <a:latin typeface="Book Antiqua" panose="02040602050305030304" pitchFamily="18" charset="0"/>
              </a:rPr>
              <a:t> b)  When and where did Md. Ali </a:t>
            </a:r>
            <a:r>
              <a:rPr lang="en-US" sz="36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Zinnah</a:t>
            </a:r>
            <a:r>
              <a:rPr lang="en-US" sz="3600" dirty="0">
                <a:solidFill>
                  <a:srgbClr val="002060"/>
                </a:solidFill>
                <a:latin typeface="Book Antiqua" panose="02040602050305030304" pitchFamily="18" charset="0"/>
              </a:rPr>
              <a:t>  </a:t>
            </a:r>
            <a:r>
              <a:rPr lang="en-US" sz="3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declare</a:t>
            </a:r>
            <a:endParaRPr lang="en-US" sz="3600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en-US" sz="3600" dirty="0">
                <a:solidFill>
                  <a:srgbClr val="002060"/>
                </a:solidFill>
                <a:latin typeface="Book Antiqua" panose="02040602050305030304" pitchFamily="18" charset="0"/>
              </a:rPr>
              <a:t>      Urdu would be the state language of Pakistan ?</a:t>
            </a:r>
          </a:p>
          <a:p>
            <a:r>
              <a:rPr lang="en-US" sz="3600" dirty="0">
                <a:solidFill>
                  <a:srgbClr val="002060"/>
                </a:solidFill>
                <a:latin typeface="Book Antiqua" panose="02040602050305030304" pitchFamily="18" charset="0"/>
              </a:rPr>
              <a:t> c) Who claimed first Bangla to be the state </a:t>
            </a:r>
          </a:p>
          <a:p>
            <a:r>
              <a:rPr lang="en-US" sz="3600" dirty="0">
                <a:solidFill>
                  <a:srgbClr val="002060"/>
                </a:solidFill>
                <a:latin typeface="Book Antiqua" panose="02040602050305030304" pitchFamily="18" charset="0"/>
              </a:rPr>
              <a:t>     language of </a:t>
            </a:r>
            <a:r>
              <a:rPr lang="en-US" sz="36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pakistan</a:t>
            </a:r>
            <a:r>
              <a:rPr lang="en-US" sz="3600" dirty="0">
                <a:solidFill>
                  <a:srgbClr val="002060"/>
                </a:solidFill>
                <a:latin typeface="Book Antiqua" panose="02040602050305030304" pitchFamily="18" charset="0"/>
              </a:rPr>
              <a:t> ?</a:t>
            </a:r>
          </a:p>
        </p:txBody>
      </p:sp>
      <p:sp>
        <p:nvSpPr>
          <p:cNvPr id="5" name="Rectangle 4"/>
          <p:cNvSpPr/>
          <p:nvPr/>
        </p:nvSpPr>
        <p:spPr>
          <a:xfrm>
            <a:off x="2546253" y="1381038"/>
            <a:ext cx="7695027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Book Antiqua" panose="02040602050305030304" pitchFamily="18" charset="0"/>
              </a:rPr>
              <a:t>   </a:t>
            </a:r>
            <a:r>
              <a:rPr lang="en-US" sz="3200" b="1" dirty="0" smtClean="0">
                <a:latin typeface="Book Antiqua" panose="02040602050305030304" pitchFamily="18" charset="0"/>
              </a:rPr>
              <a:t>Write the answer of the questions and compare with your partner</a:t>
            </a:r>
            <a:endParaRPr lang="en-US" sz="32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70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44523" y="351773"/>
            <a:ext cx="3658890" cy="646331"/>
          </a:xfrm>
          <a:prstGeom prst="rect">
            <a:avLst/>
          </a:prstGeom>
          <a:solidFill>
            <a:srgbClr val="E4F13F"/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anose="02040602050305030304" pitchFamily="18" charset="0"/>
              </a:rPr>
              <a:t>Group work</a:t>
            </a:r>
            <a:endParaRPr lang="en-US" sz="360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3916" y="1169950"/>
            <a:ext cx="5620449" cy="584775"/>
          </a:xfrm>
          <a:prstGeom prst="rect">
            <a:avLst/>
          </a:prstGeom>
          <a:solidFill>
            <a:srgbClr val="E4F13F"/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Book Antiqua" panose="02040602050305030304" pitchFamily="18" charset="0"/>
              </a:rPr>
              <a:t>Complete the following chart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72724"/>
              </p:ext>
            </p:extLst>
          </p:nvPr>
        </p:nvGraphicFramePr>
        <p:xfrm>
          <a:off x="997527" y="2474744"/>
          <a:ext cx="10355101" cy="281940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87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679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1820"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</a:t>
                      </a:r>
                      <a:endParaRPr lang="en-US" sz="32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   </a:t>
                      </a:r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 happened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2527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1947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2527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1948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2527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1952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111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33700" y="444378"/>
            <a:ext cx="632460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 match 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answer</a:t>
            </a:r>
            <a:endParaRPr 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206603"/>
              </p:ext>
            </p:extLst>
          </p:nvPr>
        </p:nvGraphicFramePr>
        <p:xfrm>
          <a:off x="349348" y="1322364"/>
          <a:ext cx="11493304" cy="513876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19643">
                  <a:extLst>
                    <a:ext uri="{9D8B030D-6E8A-4147-A177-3AD203B41FA5}">
                      <a16:colId xmlns:a16="http://schemas.microsoft.com/office/drawing/2014/main" val="785642282"/>
                    </a:ext>
                  </a:extLst>
                </a:gridCol>
                <a:gridCol w="9073661">
                  <a:extLst>
                    <a:ext uri="{9D8B030D-6E8A-4147-A177-3AD203B41FA5}">
                      <a16:colId xmlns:a16="http://schemas.microsoft.com/office/drawing/2014/main" val="3613870063"/>
                    </a:ext>
                  </a:extLst>
                </a:gridCol>
              </a:tblGrid>
              <a:tr h="902042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32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  happened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3583726"/>
                  </a:ext>
                </a:extLst>
              </a:tr>
              <a:tr h="56569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1947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India and Pakistan divided .</a:t>
                      </a:r>
                      <a:endParaRPr lang="en-US" sz="3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9124654"/>
                  </a:ext>
                </a:extLst>
              </a:tr>
              <a:tr h="121220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1948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Md. Ali Zinnah, the then Governor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general of Pakistan declared that Urdu would be the only state language of Pakistan</a:t>
                      </a:r>
                      <a:endParaRPr lang="en-US" sz="3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9765334"/>
                  </a:ext>
                </a:extLst>
              </a:tr>
              <a:tr h="115833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1952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 classes of people headed by the students of  DU  bought out procession demanding B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angla as one of the state language.  But police opened fire on the procession killing several  students</a:t>
                      </a:r>
                      <a:endParaRPr lang="en-US" sz="3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274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1786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04691"/>
              </p:ext>
            </p:extLst>
          </p:nvPr>
        </p:nvGraphicFramePr>
        <p:xfrm>
          <a:off x="533400" y="1376168"/>
          <a:ext cx="11125200" cy="4860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0077">
                  <a:extLst>
                    <a:ext uri="{9D8B030D-6E8A-4147-A177-3AD203B41FA5}">
                      <a16:colId xmlns:a16="http://schemas.microsoft.com/office/drawing/2014/main" val="1765469951"/>
                    </a:ext>
                  </a:extLst>
                </a:gridCol>
                <a:gridCol w="8065123">
                  <a:extLst>
                    <a:ext uri="{9D8B030D-6E8A-4147-A177-3AD203B41FA5}">
                      <a16:colId xmlns:a16="http://schemas.microsoft.com/office/drawing/2014/main" val="3026687414"/>
                    </a:ext>
                  </a:extLst>
                </a:gridCol>
              </a:tblGrid>
              <a:tr h="806335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en-US" sz="28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Words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Meanings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7060440"/>
                  </a:ext>
                </a:extLst>
              </a:tr>
              <a:tr h="4955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tribute</a:t>
                      </a:r>
                      <a:endParaRPr lang="en-US" sz="3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cause of stimulate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3211215"/>
                  </a:ext>
                </a:extLst>
              </a:tr>
              <a:tr h="486742">
                <a:tc>
                  <a:txBody>
                    <a:bodyPr/>
                    <a:lstStyle/>
                    <a:p>
                      <a:r>
                        <a:rPr lang="en-US" sz="32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climax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refuse to obey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6512145"/>
                  </a:ext>
                </a:extLst>
              </a:tr>
              <a:tr h="484164">
                <a:tc>
                  <a:txBody>
                    <a:bodyPr/>
                    <a:lstStyle/>
                    <a:p>
                      <a:r>
                        <a:rPr lang="en-US" sz="32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outlaw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give 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2744249"/>
                  </a:ext>
                </a:extLst>
              </a:tr>
              <a:tr h="484164">
                <a:tc>
                  <a:txBody>
                    <a:bodyPr/>
                    <a:lstStyle/>
                    <a:p>
                      <a:r>
                        <a:rPr lang="en-US" sz="32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defy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ability to keep increasing or developing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8632837"/>
                  </a:ext>
                </a:extLst>
              </a:tr>
              <a:tr h="484164">
                <a:tc>
                  <a:txBody>
                    <a:bodyPr/>
                    <a:lstStyle/>
                    <a:p>
                      <a:r>
                        <a:rPr lang="en-US" sz="32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provoke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 act to show respect or admiration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1193893"/>
                  </a:ext>
                </a:extLst>
              </a:tr>
              <a:tr h="484164">
                <a:tc>
                  <a:txBody>
                    <a:bodyPr/>
                    <a:lstStyle/>
                    <a:p>
                      <a:r>
                        <a:rPr lang="en-US" sz="32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relent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most exciting point in time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9273062"/>
                  </a:ext>
                </a:extLst>
              </a:tr>
              <a:tr h="239957">
                <a:tc>
                  <a:txBody>
                    <a:bodyPr/>
                    <a:lstStyle/>
                    <a:p>
                      <a:r>
                        <a:rPr lang="en-US" sz="32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Momentum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ban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526668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33400" y="328056"/>
            <a:ext cx="3855346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 work-2</a:t>
            </a:r>
            <a:endParaRPr lang="en-US" sz="360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12193" y="395697"/>
            <a:ext cx="6546407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Match the words with their meanings.</a:t>
            </a:r>
          </a:p>
        </p:txBody>
      </p:sp>
    </p:spTree>
    <p:extLst>
      <p:ext uri="{BB962C8B-B14F-4D97-AF65-F5344CB8AC3E}">
        <p14:creationId xmlns:p14="http://schemas.microsoft.com/office/powerpoint/2010/main" val="352557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535938"/>
              </p:ext>
            </p:extLst>
          </p:nvPr>
        </p:nvGraphicFramePr>
        <p:xfrm>
          <a:off x="533400" y="1376168"/>
          <a:ext cx="11125200" cy="4860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0077">
                  <a:extLst>
                    <a:ext uri="{9D8B030D-6E8A-4147-A177-3AD203B41FA5}">
                      <a16:colId xmlns:a16="http://schemas.microsoft.com/office/drawing/2014/main" val="1765469951"/>
                    </a:ext>
                  </a:extLst>
                </a:gridCol>
                <a:gridCol w="8065123">
                  <a:extLst>
                    <a:ext uri="{9D8B030D-6E8A-4147-A177-3AD203B41FA5}">
                      <a16:colId xmlns:a16="http://schemas.microsoft.com/office/drawing/2014/main" val="3026687414"/>
                    </a:ext>
                  </a:extLst>
                </a:gridCol>
              </a:tblGrid>
              <a:tr h="806335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060440"/>
                  </a:ext>
                </a:extLst>
              </a:tr>
              <a:tr h="4955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3211215"/>
                  </a:ext>
                </a:extLst>
              </a:tr>
              <a:tr h="486742">
                <a:tc>
                  <a:txBody>
                    <a:bodyPr/>
                    <a:lstStyle/>
                    <a:p>
                      <a:endParaRPr lang="en-US" sz="3200" kern="12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kern="12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6512145"/>
                  </a:ext>
                </a:extLst>
              </a:tr>
              <a:tr h="484164">
                <a:tc>
                  <a:txBody>
                    <a:bodyPr/>
                    <a:lstStyle/>
                    <a:p>
                      <a:endParaRPr lang="en-US" sz="3200" kern="12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kern="12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2744249"/>
                  </a:ext>
                </a:extLst>
              </a:tr>
              <a:tr h="484164">
                <a:tc>
                  <a:txBody>
                    <a:bodyPr/>
                    <a:lstStyle/>
                    <a:p>
                      <a:endParaRPr lang="en-US" sz="3200" kern="12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kern="12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8632837"/>
                  </a:ext>
                </a:extLst>
              </a:tr>
              <a:tr h="484164">
                <a:tc>
                  <a:txBody>
                    <a:bodyPr/>
                    <a:lstStyle/>
                    <a:p>
                      <a:endParaRPr lang="en-US" sz="3200" kern="12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kern="12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1193893"/>
                  </a:ext>
                </a:extLst>
              </a:tr>
              <a:tr h="484164">
                <a:tc>
                  <a:txBody>
                    <a:bodyPr/>
                    <a:lstStyle/>
                    <a:p>
                      <a:endParaRPr lang="en-US" sz="3200" kern="12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9273062"/>
                  </a:ext>
                </a:extLst>
              </a:tr>
              <a:tr h="239957">
                <a:tc>
                  <a:txBody>
                    <a:bodyPr/>
                    <a:lstStyle/>
                    <a:p>
                      <a:r>
                        <a:rPr lang="en-US" sz="32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kern="12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526668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521345" y="365903"/>
            <a:ext cx="3435364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Match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answer.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5127" y="2175164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tribute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5127" y="2810995"/>
            <a:ext cx="1704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climax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5127" y="3309990"/>
            <a:ext cx="1593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outlaw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4290" y="3913206"/>
            <a:ext cx="1814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defy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5127" y="4497981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provoke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4290" y="5057456"/>
            <a:ext cx="2244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relent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34290" y="5616931"/>
            <a:ext cx="2445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Momentum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716481" y="2175164"/>
            <a:ext cx="5472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cause of stimulate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16481" y="4497980"/>
            <a:ext cx="7644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act to show respect or admiration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32067" y="2675012"/>
            <a:ext cx="4416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refuse to obey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32067" y="3331944"/>
            <a:ext cx="5287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give in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61928" y="3913205"/>
            <a:ext cx="7753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ability to keep increasing or developing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32067" y="5101196"/>
            <a:ext cx="5772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most exciting point in time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32067" y="5685971"/>
            <a:ext cx="3929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ban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83673" y="1510145"/>
            <a:ext cx="1995054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630882" y="1508113"/>
            <a:ext cx="2687781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Meanings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Notched Right Arrow 30"/>
          <p:cNvSpPr/>
          <p:nvPr/>
        </p:nvSpPr>
        <p:spPr>
          <a:xfrm rot="2044028" flipV="1">
            <a:off x="1671275" y="3424148"/>
            <a:ext cx="3407211" cy="107962"/>
          </a:xfrm>
          <a:prstGeom prst="notched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Notched Right Arrow 31"/>
          <p:cNvSpPr/>
          <p:nvPr/>
        </p:nvSpPr>
        <p:spPr>
          <a:xfrm rot="2044028">
            <a:off x="1350307" y="4155388"/>
            <a:ext cx="3682865" cy="121131"/>
          </a:xfrm>
          <a:prstGeom prst="notched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Notched Right Arrow 32"/>
          <p:cNvSpPr/>
          <p:nvPr/>
        </p:nvSpPr>
        <p:spPr>
          <a:xfrm rot="2044028">
            <a:off x="1318703" y="4742336"/>
            <a:ext cx="3682865" cy="121131"/>
          </a:xfrm>
          <a:prstGeom prst="notched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Notched Right Arrow 33"/>
          <p:cNvSpPr/>
          <p:nvPr/>
        </p:nvSpPr>
        <p:spPr>
          <a:xfrm rot="19611699" flipV="1">
            <a:off x="1891410" y="3581292"/>
            <a:ext cx="2200506" cy="121209"/>
          </a:xfrm>
          <a:prstGeom prst="notched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Notched Right Arrow 34"/>
          <p:cNvSpPr/>
          <p:nvPr/>
        </p:nvSpPr>
        <p:spPr>
          <a:xfrm rot="19072079" flipV="1">
            <a:off x="1351255" y="3630792"/>
            <a:ext cx="3929398" cy="97345"/>
          </a:xfrm>
          <a:prstGeom prst="notched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Notched Right Arrow 35"/>
          <p:cNvSpPr/>
          <p:nvPr/>
        </p:nvSpPr>
        <p:spPr>
          <a:xfrm rot="19611699" flipV="1">
            <a:off x="1926825" y="4497958"/>
            <a:ext cx="2927284" cy="115265"/>
          </a:xfrm>
          <a:prstGeom prst="notched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Notched Right Arrow 36"/>
          <p:cNvSpPr/>
          <p:nvPr/>
        </p:nvSpPr>
        <p:spPr>
          <a:xfrm rot="19611699">
            <a:off x="2236063" y="5114401"/>
            <a:ext cx="3351441" cy="124314"/>
          </a:xfrm>
          <a:prstGeom prst="notched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58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00" y="381001"/>
            <a:ext cx="678180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dirty="0"/>
              <a:t>            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8087" y="2209440"/>
            <a:ext cx="10789227" cy="2616101"/>
          </a:xfrm>
          <a:prstGeom prst="rect">
            <a:avLst/>
          </a:prstGeom>
          <a:solidFill>
            <a:schemeClr val="bg1"/>
          </a:solidFill>
          <a:ln w="28575">
            <a:solidFill>
              <a:srgbClr val="3BF567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Who are the known language martyrs ?</a:t>
            </a:r>
          </a:p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b) When was the seed of 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movement 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sown ?</a:t>
            </a:r>
          </a:p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c) Where did the police open fire to 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procession 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d) Why did the then government outlaw 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sorts 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public </a:t>
            </a:r>
            <a:endParaRPr lang="en-US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meeting in 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1952 ?</a:t>
            </a:r>
          </a:p>
        </p:txBody>
      </p:sp>
    </p:spTree>
    <p:extLst>
      <p:ext uri="{BB962C8B-B14F-4D97-AF65-F5344CB8AC3E}">
        <p14:creationId xmlns:p14="http://schemas.microsoft.com/office/powerpoint/2010/main" val="295145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A664FD-E04D-4721-82F3-0865CCB85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620" y="1916822"/>
            <a:ext cx="5548392" cy="302435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Rectangle 3"/>
          <p:cNvSpPr/>
          <p:nvPr/>
        </p:nvSpPr>
        <p:spPr>
          <a:xfrm>
            <a:off x="802272" y="5275144"/>
            <a:ext cx="10183089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66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indent="-342900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a paragraph On “International Mother Language Day”.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36619" y="256945"/>
            <a:ext cx="7273636" cy="1223297"/>
          </a:xfrm>
          <a:prstGeom prst="rect">
            <a:avLst/>
          </a:prstGeom>
          <a:solidFill>
            <a:srgbClr val="3BF56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lIns="91440" tIns="45720" rIns="91440" bIns="45720" numCol="1">
            <a:prstTxWarp prst="textWave1">
              <a:avLst>
                <a:gd name="adj1" fmla="val 19975"/>
                <a:gd name="adj2" fmla="val 0"/>
              </a:avLst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Algerian" panose="04020705040A02060702" pitchFamily="82" charset="0"/>
              </a:rPr>
              <a:t>HOME WORK</a:t>
            </a:r>
            <a:endParaRPr lang="en-US" sz="72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8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21527" y="5383127"/>
            <a:ext cx="7938654" cy="1223297"/>
          </a:xfrm>
          <a:prstGeom prst="rect">
            <a:avLst/>
          </a:prstGeom>
          <a:solidFill>
            <a:srgbClr val="3BF567"/>
          </a:solidFill>
          <a:ln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lIns="91440" tIns="45720" rIns="91440" bIns="45720" numCol="1">
            <a:prstTxWarp prst="textWave1">
              <a:avLst>
                <a:gd name="adj1" fmla="val 19975"/>
                <a:gd name="adj2" fmla="val 0"/>
              </a:avLst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Algerian" panose="04020705040A02060702" pitchFamily="82" charset="0"/>
              </a:rPr>
              <a:t>Thank you all</a:t>
            </a:r>
            <a:endParaRPr lang="en-US" sz="72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latin typeface="Algerian" panose="04020705040A02060702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4" y="1610591"/>
            <a:ext cx="4641272" cy="249035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Rectangular Callout 6"/>
          <p:cNvSpPr/>
          <p:nvPr/>
        </p:nvSpPr>
        <p:spPr>
          <a:xfrm>
            <a:off x="3082637" y="410112"/>
            <a:ext cx="7065819" cy="1016271"/>
          </a:xfrm>
          <a:prstGeom prst="wedgeRectCallout">
            <a:avLst>
              <a:gd name="adj1" fmla="val -63482"/>
              <a:gd name="adj2" fmla="val 21795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3BF567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lesson is dedicated to the all language martyrs and activists.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72" y="336675"/>
            <a:ext cx="1752601" cy="1533689"/>
          </a:xfrm>
          <a:prstGeom prst="ellipse">
            <a:avLst/>
          </a:prstGeom>
          <a:ln w="19050" cap="rnd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Rectangle 8"/>
          <p:cNvSpPr/>
          <p:nvPr/>
        </p:nvSpPr>
        <p:spPr>
          <a:xfrm>
            <a:off x="3749385" y="4217151"/>
            <a:ext cx="5482937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our language is Bangla , our culture should be Bangla.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42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9894A9-42FF-4A36-94AC-7580B1795A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00" y="220330"/>
            <a:ext cx="3671104" cy="41711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Horizontal Scroll 5"/>
          <p:cNvSpPr/>
          <p:nvPr/>
        </p:nvSpPr>
        <p:spPr>
          <a:xfrm>
            <a:off x="6096000" y="42521"/>
            <a:ext cx="3851564" cy="1220849"/>
          </a:xfrm>
          <a:prstGeom prst="horizontalScroll">
            <a:avLst/>
          </a:prstGeom>
          <a:solidFill>
            <a:srgbClr val="E4F13F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sz="4400" dirty="0"/>
          </a:p>
        </p:txBody>
      </p:sp>
      <p:sp>
        <p:nvSpPr>
          <p:cNvPr id="7" name="Rectangle 6"/>
          <p:cNvSpPr/>
          <p:nvPr/>
        </p:nvSpPr>
        <p:spPr>
          <a:xfrm>
            <a:off x="4658936" y="1263370"/>
            <a:ext cx="6497782" cy="2739211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en-US" sz="32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Manik Chandra Majumder</a:t>
            </a:r>
          </a:p>
          <a:p>
            <a:pPr lvl="0">
              <a:defRPr/>
            </a:pPr>
            <a:r>
              <a:rPr lang="en-US" sz="28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800" kern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Senior Teacher  (English</a:t>
            </a:r>
            <a:r>
              <a:rPr lang="en-US" sz="2800" kern="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>
              <a:defRPr/>
            </a:pPr>
            <a:r>
              <a:rPr lang="en-US" sz="2800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Gazirhat High School</a:t>
            </a:r>
          </a:p>
          <a:p>
            <a:pPr lvl="0">
              <a:defRPr/>
            </a:pPr>
            <a:r>
              <a:rPr lang="en-US" sz="28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800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Senbag, Noakhali.</a:t>
            </a:r>
          </a:p>
          <a:p>
            <a:pPr lvl="0">
              <a:defRPr/>
            </a:pPr>
            <a:r>
              <a:rPr lang="en-US" sz="28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Mobile No: 01717155169</a:t>
            </a:r>
          </a:p>
          <a:p>
            <a:pPr lvl="0">
              <a:defRPr/>
            </a:pPr>
            <a:r>
              <a:rPr lang="en-US" sz="2800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Email: manikmajumder01@gmail.com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149884" y="4491572"/>
            <a:ext cx="6941127" cy="1877437"/>
            <a:chOff x="3004660" y="4491572"/>
            <a:chExt cx="6941127" cy="1877437"/>
          </a:xfrm>
        </p:grpSpPr>
        <p:sp>
          <p:nvSpPr>
            <p:cNvPr id="8" name="Rectangle 7"/>
            <p:cNvSpPr/>
            <p:nvPr/>
          </p:nvSpPr>
          <p:spPr>
            <a:xfrm>
              <a:off x="3004660" y="4491572"/>
              <a:ext cx="6941127" cy="187743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3200" kern="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Class : Nine-Ten</a:t>
              </a:r>
            </a:p>
            <a:p>
              <a:pPr>
                <a:defRPr/>
              </a:pPr>
              <a:r>
                <a:rPr lang="en-US" sz="2800" kern="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800" kern="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Subject : English 1st paper</a:t>
              </a:r>
            </a:p>
            <a:p>
              <a:pPr>
                <a:defRPr/>
              </a:pPr>
              <a:r>
                <a:rPr lang="en-US" sz="2800" kern="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en-US" sz="2800" kern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Time : 50 Minutes </a:t>
              </a:r>
            </a:p>
            <a:p>
              <a:pPr>
                <a:defRPr/>
              </a:pPr>
              <a:r>
                <a:rPr lang="en-US" sz="2800" kern="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      Date : 00/00/2018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8B3A57A-6D90-4E9E-B5B7-5536C35629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6473" y="4604981"/>
              <a:ext cx="1358379" cy="1755188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6007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85" y="1487943"/>
            <a:ext cx="4391242" cy="32753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764" y="1433373"/>
            <a:ext cx="4459325" cy="3333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1080655" y="362744"/>
            <a:ext cx="9774382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dirty="0"/>
              <a:t>   </a:t>
            </a:r>
            <a:r>
              <a:rPr lang="en-US" sz="36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Let’s see </a:t>
            </a:r>
            <a:r>
              <a:rPr lang="en-US" sz="36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the </a:t>
            </a:r>
            <a:r>
              <a:rPr lang="en-US" sz="36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pictures and talk about them.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169561" y="5567957"/>
            <a:ext cx="6282189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</a:rPr>
              <a:t>  </a:t>
            </a:r>
            <a:r>
              <a:rPr lang="en-US" sz="32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What are </a:t>
            </a:r>
            <a:r>
              <a:rPr lang="en-US" sz="3200" dirty="0">
                <a:solidFill>
                  <a:srgbClr val="002060"/>
                </a:solidFill>
                <a:latin typeface="Book Antiqua" panose="02040602050305030304" pitchFamily="18" charset="0"/>
              </a:rPr>
              <a:t>the pictures </a:t>
            </a:r>
            <a:r>
              <a:rPr lang="en-US" sz="32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about?</a:t>
            </a:r>
            <a:endParaRPr lang="en-US" sz="3200" dirty="0">
              <a:latin typeface="Book Antiqua" panose="0204060205030503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69561" y="5571440"/>
            <a:ext cx="4395755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 What </a:t>
            </a:r>
            <a:r>
              <a:rPr lang="en-US" sz="3200" dirty="0">
                <a:solidFill>
                  <a:srgbClr val="002060"/>
                </a:solidFill>
                <a:latin typeface="Book Antiqua" panose="02040602050305030304" pitchFamily="18" charset="0"/>
              </a:rPr>
              <a:t>are they doing ?</a:t>
            </a:r>
          </a:p>
        </p:txBody>
      </p:sp>
    </p:spTree>
    <p:extLst>
      <p:ext uri="{BB962C8B-B14F-4D97-AF65-F5344CB8AC3E}">
        <p14:creationId xmlns:p14="http://schemas.microsoft.com/office/powerpoint/2010/main" val="91650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360" y="571095"/>
            <a:ext cx="9642763" cy="49004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57898" y="5793489"/>
            <a:ext cx="8508011" cy="584775"/>
          </a:xfrm>
          <a:prstGeom prst="rect">
            <a:avLst/>
          </a:prstGeom>
          <a:solidFill>
            <a:srgbClr val="E4F13F"/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Book Antiqua" panose="02040602050305030304" pitchFamily="18" charset="0"/>
              </a:rPr>
              <a:t>Why was the Shaheed </a:t>
            </a:r>
            <a:r>
              <a:rPr lang="en-US" sz="3200" dirty="0" err="1" smtClean="0">
                <a:latin typeface="Book Antiqua" panose="02040602050305030304" pitchFamily="18" charset="0"/>
              </a:rPr>
              <a:t>Minar</a:t>
            </a:r>
            <a:r>
              <a:rPr lang="en-US" sz="3200" dirty="0" smtClean="0">
                <a:latin typeface="Book Antiqua" panose="02040602050305030304" pitchFamily="18" charset="0"/>
              </a:rPr>
              <a:t>  built?</a:t>
            </a:r>
            <a:endParaRPr lang="en-US" sz="3200" dirty="0"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224" y="5832779"/>
            <a:ext cx="9219211" cy="584775"/>
          </a:xfrm>
          <a:prstGeom prst="rect">
            <a:avLst/>
          </a:prstGeom>
          <a:solidFill>
            <a:srgbClr val="E4F13F"/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Book Antiqua" panose="02040602050305030304" pitchFamily="18" charset="0"/>
              </a:rPr>
              <a:t>Where is the Central Shaheed </a:t>
            </a:r>
            <a:r>
              <a:rPr lang="en-US" sz="3200" dirty="0" err="1" smtClean="0">
                <a:latin typeface="Book Antiqua" panose="02040602050305030304" pitchFamily="18" charset="0"/>
              </a:rPr>
              <a:t>Minar</a:t>
            </a:r>
            <a:r>
              <a:rPr lang="en-US" sz="3200" dirty="0" smtClean="0">
                <a:latin typeface="Book Antiqua" panose="02040602050305030304" pitchFamily="18" charset="0"/>
              </a:rPr>
              <a:t> situated?</a:t>
            </a:r>
            <a:endParaRPr lang="en-US" sz="3200" dirty="0">
              <a:latin typeface="Book Antiqua" panose="020406020503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4236" y="5818196"/>
            <a:ext cx="8508011" cy="584775"/>
          </a:xfrm>
          <a:prstGeom prst="rect">
            <a:avLst/>
          </a:prstGeom>
          <a:solidFill>
            <a:srgbClr val="E4F13F"/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Book Antiqua" panose="02040602050305030304" pitchFamily="18" charset="0"/>
              </a:rPr>
              <a:t>What does the picture commemorate us?</a:t>
            </a:r>
            <a:endParaRPr lang="en-US" sz="32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33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4185" y="570453"/>
            <a:ext cx="828501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you guess  about our today’s topic?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4185" y="1462701"/>
            <a:ext cx="5652651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today’s topic is……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25197" y="2433569"/>
            <a:ext cx="5781639" cy="1616470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92D050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Mother Language Day-1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45EDB1-74CB-4129-92E8-C25A4AA5954D}"/>
              </a:ext>
            </a:extLst>
          </p:cNvPr>
          <p:cNvSpPr txBox="1"/>
          <p:nvPr/>
        </p:nvSpPr>
        <p:spPr>
          <a:xfrm>
            <a:off x="714300" y="4542601"/>
            <a:ext cx="3469774" cy="169277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: </a:t>
            </a:r>
            <a:r>
              <a:rPr lang="en-US" sz="4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4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Page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: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37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206835" y="1669143"/>
            <a:ext cx="5636821" cy="4347133"/>
            <a:chOff x="6412675" y="2083989"/>
            <a:chExt cx="5437740" cy="395776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52"/>
            <a:stretch/>
          </p:blipFill>
          <p:spPr>
            <a:xfrm>
              <a:off x="6548419" y="2083989"/>
              <a:ext cx="5301996" cy="3588269"/>
            </a:xfrm>
            <a:prstGeom prst="rect">
              <a:avLst/>
            </a:prstGeom>
            <a:ln>
              <a:solidFill>
                <a:srgbClr val="3BF567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2790"/>
            <a:stretch/>
          </p:blipFill>
          <p:spPr>
            <a:xfrm>
              <a:off x="6412675" y="5642624"/>
              <a:ext cx="5437740" cy="3991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9167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25236" y="1968995"/>
            <a:ext cx="9615055" cy="3416320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the end of the lesson students will be</a:t>
            </a:r>
          </a:p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able to :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tell about Shaheed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Minar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narrate about the back ground of it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take interview of 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 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activists.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write 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paragraph.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2438399" y="374073"/>
            <a:ext cx="6331527" cy="1220849"/>
          </a:xfrm>
          <a:prstGeom prst="horizontalScroll">
            <a:avLst/>
          </a:prstGeom>
          <a:solidFill>
            <a:srgbClr val="E4F13F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83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5"/>
          <a:stretch/>
        </p:blipFill>
        <p:spPr>
          <a:xfrm>
            <a:off x="875700" y="1337665"/>
            <a:ext cx="4410125" cy="449343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702" y="1291086"/>
            <a:ext cx="4516815" cy="4507879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772445" y="6019758"/>
            <a:ext cx="8799204" cy="584775"/>
          </a:xfrm>
          <a:prstGeom prst="rect">
            <a:avLst/>
          </a:prstGeom>
          <a:solidFill>
            <a:srgbClr val="66FFFF"/>
          </a:solidFill>
          <a:ln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en-US" sz="3200" dirty="0">
                <a:latin typeface="Book Antiqua" panose="02040602050305030304" pitchFamily="18" charset="0"/>
              </a:rPr>
              <a:t>When did </a:t>
            </a:r>
            <a:r>
              <a:rPr lang="en-US" sz="3200" dirty="0" smtClean="0">
                <a:latin typeface="Book Antiqua" panose="02040602050305030304" pitchFamily="18" charset="0"/>
              </a:rPr>
              <a:t>the  language movement </a:t>
            </a:r>
            <a:r>
              <a:rPr lang="en-US" sz="3200" dirty="0">
                <a:latin typeface="Book Antiqua" panose="02040602050305030304" pitchFamily="18" charset="0"/>
              </a:rPr>
              <a:t>take place ?</a:t>
            </a:r>
          </a:p>
        </p:txBody>
      </p:sp>
      <p:sp>
        <p:nvSpPr>
          <p:cNvPr id="6" name="Rectangle 5"/>
          <p:cNvSpPr/>
          <p:nvPr/>
        </p:nvSpPr>
        <p:spPr>
          <a:xfrm>
            <a:off x="1772445" y="6051890"/>
            <a:ext cx="8299067" cy="584775"/>
          </a:xfrm>
          <a:prstGeom prst="rect">
            <a:avLst/>
          </a:prstGeom>
          <a:solidFill>
            <a:srgbClr val="66FFFF"/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en-US" sz="3200" dirty="0">
                <a:latin typeface="Book Antiqua" panose="02040602050305030304" pitchFamily="18" charset="0"/>
              </a:rPr>
              <a:t>Who took part in </a:t>
            </a:r>
            <a:r>
              <a:rPr lang="en-US" sz="3200" dirty="0" smtClean="0">
                <a:latin typeface="Book Antiqua" panose="02040602050305030304" pitchFamily="18" charset="0"/>
              </a:rPr>
              <a:t>the Language </a:t>
            </a:r>
            <a:r>
              <a:rPr lang="en-US" sz="3200" dirty="0">
                <a:latin typeface="Book Antiqua" panose="02040602050305030304" pitchFamily="18" charset="0"/>
              </a:rPr>
              <a:t>movement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85256" y="391958"/>
            <a:ext cx="8911772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and talk about the pictures with your partners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50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42308" y="818860"/>
            <a:ext cx="6026727" cy="584775"/>
          </a:xfrm>
          <a:prstGeom prst="rect">
            <a:avLst/>
          </a:prstGeom>
          <a:solidFill>
            <a:srgbClr val="E4F13F"/>
          </a:solidFill>
          <a:ln w="381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Observe the text related video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337" y="5313633"/>
            <a:ext cx="10778836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 write down the name of some language activists.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2180" y="4164130"/>
            <a:ext cx="3906982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 work-1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754098"/>
              </p:ext>
            </p:extLst>
          </p:nvPr>
        </p:nvGraphicFramePr>
        <p:xfrm>
          <a:off x="4630995" y="2153265"/>
          <a:ext cx="1890456" cy="1047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" name="Packager Shell Object" showAsIcon="1" r:id="rId3" imgW="1559160" imgH="488520" progId="Package">
                  <p:embed/>
                </p:oleObj>
              </mc:Choice>
              <mc:Fallback>
                <p:oleObj name="Packager Shell Object" showAsIcon="1" r:id="rId3" imgW="155916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30995" y="2153265"/>
                        <a:ext cx="1890456" cy="1047135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484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8542" y="160362"/>
            <a:ext cx="9601200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  </a:t>
            </a:r>
            <a:r>
              <a:rPr lang="en-US" sz="4000" u="sng" dirty="0">
                <a:solidFill>
                  <a:schemeClr val="tx1"/>
                </a:solidFill>
                <a:latin typeface="Book Antiqua" panose="02040602050305030304" pitchFamily="18" charset="0"/>
              </a:rPr>
              <a:t>Word meaning and sentence </a:t>
            </a:r>
            <a:r>
              <a:rPr lang="en-US" sz="40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making</a:t>
            </a:r>
            <a:r>
              <a:rPr lang="en-US" sz="4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.</a:t>
            </a:r>
            <a:endParaRPr lang="en-US" sz="40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39553" y="1070399"/>
            <a:ext cx="3086677" cy="4697360"/>
            <a:chOff x="398207" y="1091381"/>
            <a:chExt cx="2315497" cy="5294671"/>
          </a:xfrm>
        </p:grpSpPr>
        <p:sp>
          <p:nvSpPr>
            <p:cNvPr id="2" name="Rectangle 1"/>
            <p:cNvSpPr/>
            <p:nvPr/>
          </p:nvSpPr>
          <p:spPr>
            <a:xfrm>
              <a:off x="398207" y="1091381"/>
              <a:ext cx="2315497" cy="5294671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45690" y="1238866"/>
              <a:ext cx="2020529" cy="54569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Click box</a:t>
              </a:r>
              <a:endPara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1313637" y="1784556"/>
              <a:ext cx="721640" cy="560438"/>
            </a:xfrm>
            <a:prstGeom prst="downArrow">
              <a:avLst/>
            </a:prstGeom>
            <a:solidFill>
              <a:srgbClr val="00B0F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ight Arrow 14"/>
          <p:cNvSpPr/>
          <p:nvPr/>
        </p:nvSpPr>
        <p:spPr>
          <a:xfrm>
            <a:off x="348375" y="2182587"/>
            <a:ext cx="2525552" cy="471948"/>
          </a:xfrm>
          <a:prstGeom prst="rightArrow">
            <a:avLst>
              <a:gd name="adj1" fmla="val 10000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Procession (N)</a:t>
            </a:r>
            <a:endParaRPr lang="en-US" sz="28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549" y="1688690"/>
            <a:ext cx="6994017" cy="4100051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7" name="Rectangle 16"/>
          <p:cNvSpPr/>
          <p:nvPr/>
        </p:nvSpPr>
        <p:spPr>
          <a:xfrm>
            <a:off x="398206" y="5930165"/>
            <a:ext cx="1149096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 </a:t>
            </a:r>
            <a:r>
              <a:rPr lang="en-US" sz="3200" dirty="0" smtClean="0">
                <a:latin typeface="Book Antiqua" panose="02040602050305030304" pitchFamily="18" charset="0"/>
              </a:rPr>
              <a:t>Sentence:   </a:t>
            </a:r>
            <a:r>
              <a:rPr lang="en-US" sz="2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Students </a:t>
            </a:r>
            <a:r>
              <a:rPr lang="en-US" sz="2800" dirty="0">
                <a:solidFill>
                  <a:srgbClr val="002060"/>
                </a:solidFill>
                <a:latin typeface="Book Antiqua" panose="02040602050305030304" pitchFamily="18" charset="0"/>
              </a:rPr>
              <a:t>arranged a </a:t>
            </a:r>
            <a:r>
              <a:rPr lang="en-US" sz="2800" dirty="0">
                <a:solidFill>
                  <a:srgbClr val="00B050"/>
                </a:solidFill>
                <a:latin typeface="Book Antiqua" panose="02040602050305030304" pitchFamily="18" charset="0"/>
              </a:rPr>
              <a:t>procession</a:t>
            </a:r>
            <a:r>
              <a:rPr lang="en-US" sz="28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to celebrate </a:t>
            </a:r>
            <a:r>
              <a:rPr lang="en-US" sz="2800" dirty="0">
                <a:solidFill>
                  <a:srgbClr val="002060"/>
                </a:solidFill>
                <a:latin typeface="Book Antiqua" panose="02040602050305030304" pitchFamily="18" charset="0"/>
              </a:rPr>
              <a:t>21 </a:t>
            </a:r>
            <a:r>
              <a:rPr lang="en-US" sz="2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February.</a:t>
            </a:r>
            <a:endParaRPr lang="en-US" sz="28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18" name="Left Arrow 17"/>
          <p:cNvSpPr/>
          <p:nvPr/>
        </p:nvSpPr>
        <p:spPr>
          <a:xfrm>
            <a:off x="3326232" y="1000350"/>
            <a:ext cx="8747763" cy="547579"/>
          </a:xfrm>
          <a:prstGeom prst="leftArrow">
            <a:avLst>
              <a:gd name="adj1" fmla="val 10000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Meaning : Demonstration, Rally, manifestation</a:t>
            </a:r>
            <a:endParaRPr lang="en-US" sz="32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606627" y="2816941"/>
            <a:ext cx="2009047" cy="568149"/>
          </a:xfrm>
          <a:prstGeom prst="rightArrow">
            <a:avLst>
              <a:gd name="adj1" fmla="val 10000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Tribute (V)</a:t>
            </a:r>
            <a:endParaRPr lang="en-US" sz="28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449" y="1685373"/>
            <a:ext cx="6928117" cy="408238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61715" y="5941804"/>
            <a:ext cx="10974854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3200" b="1" dirty="0" smtClean="0"/>
              <a:t>                 </a:t>
            </a:r>
            <a:r>
              <a:rPr lang="en-US" sz="3600" dirty="0" smtClean="0">
                <a:latin typeface="Book Antiqua" panose="02040602050305030304" pitchFamily="18" charset="0"/>
              </a:rPr>
              <a:t>Sentence: </a:t>
            </a:r>
            <a:r>
              <a:rPr lang="en-US" sz="32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We </a:t>
            </a:r>
            <a:r>
              <a:rPr lang="en-US" sz="3200" dirty="0">
                <a:solidFill>
                  <a:srgbClr val="002060"/>
                </a:solidFill>
                <a:latin typeface="Book Antiqua" panose="02040602050305030304" pitchFamily="18" charset="0"/>
              </a:rPr>
              <a:t>pay </a:t>
            </a:r>
            <a:r>
              <a:rPr lang="en-US" sz="3200" dirty="0">
                <a:solidFill>
                  <a:srgbClr val="00B050"/>
                </a:solidFill>
                <a:latin typeface="Book Antiqua" panose="02040602050305030304" pitchFamily="18" charset="0"/>
              </a:rPr>
              <a:t>tribute </a:t>
            </a:r>
            <a:r>
              <a:rPr lang="en-US" sz="3200" dirty="0">
                <a:solidFill>
                  <a:srgbClr val="002060"/>
                </a:solidFill>
                <a:latin typeface="Book Antiqua" panose="02040602050305030304" pitchFamily="18" charset="0"/>
              </a:rPr>
              <a:t>to the language martyrs. </a:t>
            </a:r>
          </a:p>
        </p:txBody>
      </p:sp>
      <p:sp>
        <p:nvSpPr>
          <p:cNvPr id="22" name="Left Arrow 21"/>
          <p:cNvSpPr/>
          <p:nvPr/>
        </p:nvSpPr>
        <p:spPr>
          <a:xfrm>
            <a:off x="3476287" y="929942"/>
            <a:ext cx="8447651" cy="580063"/>
          </a:xfrm>
          <a:prstGeom prst="leftArrow">
            <a:avLst>
              <a:gd name="adj1" fmla="val 10000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Meaning: </a:t>
            </a:r>
            <a:r>
              <a:rPr lang="en-US" sz="32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Respect, Honour, Homage </a:t>
            </a:r>
            <a:endParaRPr lang="en-US" sz="32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314260" y="3501019"/>
            <a:ext cx="2593779" cy="531407"/>
          </a:xfrm>
          <a:prstGeom prst="rightArrow">
            <a:avLst>
              <a:gd name="adj1" fmla="val 10000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Memorable </a:t>
            </a:r>
            <a:r>
              <a:rPr lang="en-US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(</a:t>
            </a:r>
            <a:r>
              <a:rPr lang="en-US" sz="16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Adj)</a:t>
            </a:r>
            <a:endParaRPr lang="en-US" sz="16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8" t="7764" r="7458" b="15342"/>
          <a:stretch/>
        </p:blipFill>
        <p:spPr>
          <a:xfrm>
            <a:off x="3958449" y="1696450"/>
            <a:ext cx="6994019" cy="4152512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5" name="Rectangle 24"/>
          <p:cNvSpPr/>
          <p:nvPr/>
        </p:nvSpPr>
        <p:spPr>
          <a:xfrm>
            <a:off x="461715" y="5961382"/>
            <a:ext cx="11143413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Sentence: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February is a 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memorable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 in our national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Left Arrow 25"/>
          <p:cNvSpPr/>
          <p:nvPr/>
        </p:nvSpPr>
        <p:spPr>
          <a:xfrm>
            <a:off x="3628772" y="960558"/>
            <a:ext cx="8295166" cy="569799"/>
          </a:xfrm>
          <a:prstGeom prst="leftArrow">
            <a:avLst>
              <a:gd name="adj1" fmla="val 10000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Meaning: </a:t>
            </a:r>
            <a:r>
              <a:rPr lang="en-US" sz="32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Unforgettable, Notable, Eminent</a:t>
            </a:r>
            <a:endParaRPr lang="en-US" sz="32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314260" y="4147620"/>
            <a:ext cx="2877335" cy="551148"/>
          </a:xfrm>
          <a:prstGeom prst="rightArrow">
            <a:avLst>
              <a:gd name="adj1" fmla="val 10000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Independence</a:t>
            </a:r>
            <a:r>
              <a:rPr lang="en-US" sz="2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(N)</a:t>
            </a:r>
            <a:endParaRPr lang="en-US" sz="12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989" y="1513804"/>
            <a:ext cx="7274458" cy="4310058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9" name="Rectangle 28"/>
          <p:cNvSpPr/>
          <p:nvPr/>
        </p:nvSpPr>
        <p:spPr>
          <a:xfrm>
            <a:off x="566651" y="5937037"/>
            <a:ext cx="1076498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 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Sentence: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Independence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birth right of human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beings.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Left Arrow 29"/>
          <p:cNvSpPr/>
          <p:nvPr/>
        </p:nvSpPr>
        <p:spPr>
          <a:xfrm>
            <a:off x="3432164" y="926864"/>
            <a:ext cx="8149042" cy="546243"/>
          </a:xfrm>
          <a:prstGeom prst="leftArrow">
            <a:avLst>
              <a:gd name="adj1" fmla="val 10000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Meaning : Freedom, Liberty , Emancipation</a:t>
            </a:r>
            <a:endParaRPr lang="en-US" sz="32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566651" y="4878910"/>
            <a:ext cx="2264998" cy="564412"/>
          </a:xfrm>
          <a:prstGeom prst="rightArrow">
            <a:avLst>
              <a:gd name="adj1" fmla="val 10000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Martyr</a:t>
            </a:r>
            <a:r>
              <a:rPr lang="en-US" sz="2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(N)</a:t>
            </a:r>
            <a:endParaRPr lang="en-US" sz="28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8" t="7764" r="7458" b="15342"/>
          <a:stretch/>
        </p:blipFill>
        <p:spPr>
          <a:xfrm>
            <a:off x="3835989" y="1595532"/>
            <a:ext cx="7495644" cy="4152512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3" name="Right Arrow 32"/>
          <p:cNvSpPr/>
          <p:nvPr/>
        </p:nvSpPr>
        <p:spPr>
          <a:xfrm>
            <a:off x="1008474" y="5947218"/>
            <a:ext cx="9741267" cy="564412"/>
          </a:xfrm>
          <a:prstGeom prst="rightArrow">
            <a:avLst>
              <a:gd name="adj1" fmla="val 10000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Sentence : We should respect our language </a:t>
            </a:r>
            <a:r>
              <a:rPr lang="en-US" sz="2800" dirty="0" smtClean="0">
                <a:solidFill>
                  <a:srgbClr val="00B0F0"/>
                </a:solidFill>
                <a:latin typeface="Book Antiqua" panose="02040602050305030304" pitchFamily="18" charset="0"/>
              </a:rPr>
              <a:t>martyrs</a:t>
            </a:r>
            <a:r>
              <a:rPr lang="en-US" sz="2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3589438" y="873488"/>
            <a:ext cx="7886814" cy="564412"/>
          </a:xfrm>
          <a:prstGeom prst="rightArrow">
            <a:avLst>
              <a:gd name="adj1" fmla="val 10000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Meaning:  </a:t>
            </a:r>
            <a:r>
              <a:rPr lang="en-US" sz="2800" dirty="0">
                <a:solidFill>
                  <a:srgbClr val="002060"/>
                </a:solidFill>
                <a:latin typeface="Book Antiqua" panose="02040602050305030304" pitchFamily="18" charset="0"/>
              </a:rPr>
              <a:t>W</a:t>
            </a:r>
            <a:r>
              <a:rPr lang="en-US" sz="2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ho sacrifices life for noble purpose.</a:t>
            </a:r>
            <a:endParaRPr lang="en-US" sz="28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07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3" grpId="0" animBg="1"/>
      <p:bldP spid="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705</TotalTime>
  <Words>716</Words>
  <Application>Microsoft Office PowerPoint</Application>
  <PresentationFormat>Widescreen</PresentationFormat>
  <Paragraphs>128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Algerian</vt:lpstr>
      <vt:lpstr>Arial</vt:lpstr>
      <vt:lpstr>Book Antiqua</vt:lpstr>
      <vt:lpstr>Calibri</vt:lpstr>
      <vt:lpstr>Calibri Light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Manik Chandra Majumder</dc:creator>
  <cp:lastModifiedBy>Windows User</cp:lastModifiedBy>
  <cp:revision>128</cp:revision>
  <dcterms:created xsi:type="dcterms:W3CDTF">2018-03-13T13:30:31Z</dcterms:created>
  <dcterms:modified xsi:type="dcterms:W3CDTF">2020-04-24T14:18:35Z</dcterms:modified>
</cp:coreProperties>
</file>