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7" r:id="rId6"/>
    <p:sldId id="287" r:id="rId7"/>
    <p:sldId id="298" r:id="rId8"/>
    <p:sldId id="306" r:id="rId9"/>
    <p:sldId id="297" r:id="rId10"/>
    <p:sldId id="299" r:id="rId11"/>
    <p:sldId id="300" r:id="rId12"/>
    <p:sldId id="308" r:id="rId13"/>
    <p:sldId id="302" r:id="rId14"/>
    <p:sldId id="303" r:id="rId15"/>
    <p:sldId id="304" r:id="rId16"/>
    <p:sldId id="30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0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B7112-5336-4EFD-928B-62E8217413BC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1CC5-96DA-46E4-8952-CC31770B2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25322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FF00"/>
                </a:solidFill>
              </a:rPr>
              <a:t>Welcome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 -0.70629 L -0.5 -0.70629 C -0.26458 -0.70629 0.025 -0.47155 0.025 -0.28006 L 0.025 0.14639 " pathEditMode="relative" rAng="0" ptsTypes="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4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00"/>
            <a:ext cx="2895601" cy="5334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6200" y="76200"/>
            <a:ext cx="3200399" cy="1066800"/>
          </a:xfrm>
          <a:prstGeom prst="wedgeRoundRectCallout">
            <a:avLst>
              <a:gd name="adj1" fmla="val -48703"/>
              <a:gd name="adj2" fmla="val 10735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Now !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It’s your turn.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Do as I did.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8000" y="1840467"/>
            <a:ext cx="594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0" y="2145267"/>
            <a:ext cx="594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78474" y="1752600"/>
            <a:ext cx="138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ant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447800"/>
            <a:ext cx="5943601" cy="2514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gs.PNG"/>
          <p:cNvPicPr>
            <a:picLocks noChangeAspect="1"/>
          </p:cNvPicPr>
          <p:nvPr/>
        </p:nvPicPr>
        <p:blipFill>
          <a:blip r:embed="rId3"/>
          <a:srcRect t="32700" r="41310"/>
          <a:stretch>
            <a:fillRect/>
          </a:stretch>
        </p:blipFill>
        <p:spPr>
          <a:xfrm flipH="1">
            <a:off x="5041863" y="2590800"/>
            <a:ext cx="2120937" cy="299375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352801" y="76200"/>
            <a:ext cx="4114799" cy="1219200"/>
          </a:xfrm>
          <a:prstGeom prst="wedgeRoundRectCallout">
            <a:avLst>
              <a:gd name="adj1" fmla="val -78554"/>
              <a:gd name="adj2" fmla="val 1132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Any!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Come to the board &amp; overwrite the word.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24200" y="2514600"/>
            <a:ext cx="54864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1981200"/>
            <a:ext cx="54864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4" grpId="0"/>
      <p:bldP spid="3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7999" y="3581400"/>
            <a:ext cx="6019801" cy="2743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55184"/>
            <a:ext cx="2819401" cy="48028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632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63246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29000" y="1657350"/>
            <a:ext cx="5314950" cy="1771650"/>
            <a:chOff x="3676650" y="304800"/>
            <a:chExt cx="5314950" cy="17716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650" y="304800"/>
              <a:ext cx="5314950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676400"/>
              <a:ext cx="4883463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ounded Rectangular Callout 30"/>
          <p:cNvSpPr/>
          <p:nvPr/>
        </p:nvSpPr>
        <p:spPr>
          <a:xfrm>
            <a:off x="76200" y="152400"/>
            <a:ext cx="7772400" cy="914400"/>
          </a:xfrm>
          <a:prstGeom prst="wedgeRoundRectCallout">
            <a:avLst>
              <a:gd name="adj1" fmla="val -30020"/>
              <a:gd name="adj2" fmla="val 2001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Now !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Overwrite on your textbook’s </a:t>
            </a:r>
            <a:r>
              <a:rPr lang="en-US" sz="2800" b="1" dirty="0" smtClean="0">
                <a:solidFill>
                  <a:schemeClr val="tx1"/>
                </a:solidFill>
              </a:rPr>
              <a:t>words like me.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4267200"/>
            <a:ext cx="6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971800" y="4583668"/>
            <a:ext cx="6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ant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7600" y="2017084"/>
            <a:ext cx="762000" cy="4213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72000" y="2017084"/>
            <a:ext cx="762000" cy="4213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38800" y="2017084"/>
            <a:ext cx="762000" cy="4213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05600" y="2017084"/>
            <a:ext cx="762000" cy="4213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96200" y="2017084"/>
            <a:ext cx="762000" cy="4213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4191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bat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64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cup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doll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egg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86100" y="53340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86100" y="58674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71800" y="525780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…………………………………………………………………………………………….....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486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24200" y="43434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24200" y="49530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4" grpId="0"/>
      <p:bldP spid="31" grpId="0" animBg="1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7999" y="3581400"/>
            <a:ext cx="6019801" cy="2743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55184"/>
            <a:ext cx="2819401" cy="48028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632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63246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29000" y="1657350"/>
            <a:ext cx="5314950" cy="1771650"/>
            <a:chOff x="3676650" y="304800"/>
            <a:chExt cx="5314950" cy="17716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650" y="304800"/>
              <a:ext cx="5314950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676400"/>
              <a:ext cx="4883463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2971800" y="4267200"/>
            <a:ext cx="6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971800" y="4583668"/>
            <a:ext cx="6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ant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4191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bat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64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cup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doll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egg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86100" y="53340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86100" y="58674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71800" y="525780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…………………………………………………………………………………………….....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486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24200" y="43434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24200" y="49530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76200" y="95250"/>
            <a:ext cx="9067800" cy="1504950"/>
          </a:xfrm>
          <a:prstGeom prst="wedgeRoundRectCallout">
            <a:avLst>
              <a:gd name="adj1" fmla="val -32156"/>
              <a:gd name="adj2" fmla="val 1037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Now !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Write the same words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on your textbook’s </a:t>
            </a:r>
            <a:r>
              <a:rPr lang="en-US" sz="3600" b="1" dirty="0" smtClean="0">
                <a:solidFill>
                  <a:srgbClr val="FF0000"/>
                </a:solidFill>
              </a:rPr>
              <a:t>NEXT LINE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24200" y="5112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ant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3400" y="51126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bat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600" y="5112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cup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5112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doll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4800" y="5112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egg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4" grpId="0"/>
      <p:bldP spid="29" grpId="0" animBg="1"/>
      <p:bldP spid="30" grpId="0"/>
      <p:bldP spid="34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71800" y="2574404"/>
            <a:ext cx="6019801" cy="38263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4404"/>
            <a:ext cx="2514602" cy="428359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632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63246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76200" y="95250"/>
            <a:ext cx="9067800" cy="1428750"/>
          </a:xfrm>
          <a:prstGeom prst="wedgeRoundRectCallout">
            <a:avLst>
              <a:gd name="adj1" fmla="val -28157"/>
              <a:gd name="adj2" fmla="val 1215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Now </a:t>
            </a:r>
            <a:r>
              <a:rPr lang="en-US" sz="4400" b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Let’s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recall our today’s lesson.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71800" y="4267200"/>
            <a:ext cx="6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971800" y="4583668"/>
            <a:ext cx="60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ant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41910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bat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64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cup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doll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191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egg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86100" y="53340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86100" y="58674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71800" y="5257800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…………………………………………………………………………………………….....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486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24200" y="43434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24200" y="4953000"/>
            <a:ext cx="58674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24200" y="25908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rgbClr val="FF0000"/>
                </a:solidFill>
              </a:rPr>
              <a:t>A</a:t>
            </a:r>
            <a:r>
              <a:rPr lang="en-US" sz="3900" dirty="0" smtClean="0"/>
              <a:t> for </a:t>
            </a:r>
            <a:r>
              <a:rPr lang="en-US" sz="3900" dirty="0" smtClean="0">
                <a:solidFill>
                  <a:srgbClr val="00B050"/>
                </a:solidFill>
              </a:rPr>
              <a:t>ant</a:t>
            </a:r>
            <a:r>
              <a:rPr lang="en-US" sz="3900" dirty="0" smtClean="0"/>
              <a:t>, </a:t>
            </a:r>
            <a:r>
              <a:rPr lang="en-US" sz="3900" dirty="0" smtClean="0">
                <a:solidFill>
                  <a:srgbClr val="FF0000"/>
                </a:solidFill>
              </a:rPr>
              <a:t>B</a:t>
            </a:r>
            <a:r>
              <a:rPr lang="en-US" sz="3900" dirty="0" smtClean="0"/>
              <a:t> for </a:t>
            </a:r>
            <a:r>
              <a:rPr lang="en-US" sz="3900" dirty="0" smtClean="0">
                <a:solidFill>
                  <a:srgbClr val="00B050"/>
                </a:solidFill>
              </a:rPr>
              <a:t>bat</a:t>
            </a:r>
            <a:r>
              <a:rPr lang="en-US" sz="3900" dirty="0" smtClean="0"/>
              <a:t>, </a:t>
            </a:r>
            <a:endParaRPr lang="en-US" sz="3900" dirty="0" smtClean="0"/>
          </a:p>
          <a:p>
            <a:r>
              <a:rPr lang="en-US" sz="3900" dirty="0" smtClean="0">
                <a:solidFill>
                  <a:srgbClr val="FF0000"/>
                </a:solidFill>
              </a:rPr>
              <a:t>C</a:t>
            </a:r>
            <a:r>
              <a:rPr lang="en-US" sz="3900" dirty="0" smtClean="0"/>
              <a:t> </a:t>
            </a:r>
            <a:r>
              <a:rPr lang="en-US" sz="3900" dirty="0" smtClean="0"/>
              <a:t>for </a:t>
            </a:r>
            <a:r>
              <a:rPr lang="en-US" sz="3900" dirty="0" smtClean="0">
                <a:solidFill>
                  <a:srgbClr val="00B050"/>
                </a:solidFill>
              </a:rPr>
              <a:t>cup</a:t>
            </a:r>
            <a:r>
              <a:rPr lang="en-US" sz="3900" dirty="0" smtClean="0"/>
              <a:t>, </a:t>
            </a:r>
            <a:r>
              <a:rPr lang="en-US" sz="3900" dirty="0" smtClean="0">
                <a:solidFill>
                  <a:srgbClr val="FF0000"/>
                </a:solidFill>
              </a:rPr>
              <a:t>D</a:t>
            </a:r>
            <a:r>
              <a:rPr lang="en-US" sz="3900" dirty="0" smtClean="0"/>
              <a:t> for </a:t>
            </a:r>
            <a:r>
              <a:rPr lang="en-US" sz="3900" dirty="0" smtClean="0">
                <a:solidFill>
                  <a:srgbClr val="00B050"/>
                </a:solidFill>
              </a:rPr>
              <a:t>doll &amp;</a:t>
            </a:r>
            <a:r>
              <a:rPr lang="en-US" sz="3900" dirty="0" smtClean="0"/>
              <a:t> </a:t>
            </a:r>
          </a:p>
          <a:p>
            <a:r>
              <a:rPr lang="en-US" sz="3900" dirty="0" smtClean="0"/>
              <a:t> </a:t>
            </a:r>
            <a:r>
              <a:rPr lang="en-US" sz="3900" dirty="0" smtClean="0">
                <a:solidFill>
                  <a:srgbClr val="FF0000"/>
                </a:solidFill>
              </a:rPr>
              <a:t>E</a:t>
            </a:r>
            <a:r>
              <a:rPr lang="en-US" sz="3900" dirty="0" smtClean="0"/>
              <a:t> for </a:t>
            </a:r>
            <a:r>
              <a:rPr lang="en-US" sz="3900" dirty="0" smtClean="0">
                <a:solidFill>
                  <a:srgbClr val="00B050"/>
                </a:solidFill>
              </a:rPr>
              <a:t>egg</a:t>
            </a:r>
            <a:r>
              <a:rPr lang="en-US" sz="3900" dirty="0" smtClean="0"/>
              <a:t> </a:t>
            </a:r>
            <a:endParaRPr lang="en-US" sz="3900" dirty="0"/>
          </a:p>
        </p:txBody>
      </p:sp>
      <p:sp>
        <p:nvSpPr>
          <p:cNvPr id="36" name="TextBox 35"/>
          <p:cNvSpPr txBox="1"/>
          <p:nvPr/>
        </p:nvSpPr>
        <p:spPr>
          <a:xfrm>
            <a:off x="3124200" y="5112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ant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3400" y="51126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bat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2600" y="5112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cup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5112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doll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24800" y="51126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solidFill>
                  <a:srgbClr val="FF0000"/>
                </a:solidFill>
              </a:rPr>
              <a:t>egg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4" grpId="0"/>
      <p:bldP spid="31" grpId="0" animBg="1"/>
      <p:bldP spid="2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524000"/>
            <a:ext cx="3131221" cy="53339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632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63246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</a:rPr>
              <a:t>Evaluation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2" y="184046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4602" y="214526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14600" y="914400"/>
            <a:ext cx="6553200" cy="259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90802" y="1905000"/>
            <a:ext cx="624839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14600" y="2514600"/>
            <a:ext cx="624839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67002" y="1752600"/>
            <a:ext cx="46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a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26544" y="1752600"/>
            <a:ext cx="62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b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5402" y="1752600"/>
            <a:ext cx="533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c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8402" y="1752600"/>
            <a:ext cx="533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d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67602" y="1752600"/>
            <a:ext cx="533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e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2819400" y="3962400"/>
            <a:ext cx="6248400" cy="1600200"/>
          </a:xfrm>
          <a:prstGeom prst="wedgeRoundRectCallout">
            <a:avLst>
              <a:gd name="adj1" fmla="val -68733"/>
              <a:gd name="adj2" fmla="val -551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Can you tell me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name of the letters &amp; sounds one by one.</a:t>
            </a:r>
          </a:p>
        </p:txBody>
      </p:sp>
    </p:spTree>
    <p:extLst>
      <p:ext uri="{BB962C8B-B14F-4D97-AF65-F5344CB8AC3E}">
        <p14:creationId xmlns:p14="http://schemas.microsoft.com/office/powerpoint/2010/main" val="14525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24" grpId="0"/>
      <p:bldP spid="2" grpId="0"/>
      <p:bldP spid="37" grpId="0"/>
      <p:bldP spid="38" grpId="0"/>
      <p:bldP spid="40" grpId="0" animBg="1"/>
      <p:bldP spid="43" grpId="0"/>
      <p:bldP spid="44" grpId="0"/>
      <p:bldP spid="45" grpId="0"/>
      <p:bldP spid="48" grpId="0"/>
      <p:bldP spid="49" grpId="0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74404"/>
            <a:ext cx="2514602" cy="428359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6324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63246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11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00B050"/>
                </a:solidFill>
              </a:rPr>
              <a:t>Evaluation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2" y="184046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4602" y="2145266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14602" y="1219200"/>
            <a:ext cx="6477000" cy="259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90802" y="1905000"/>
            <a:ext cx="624839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14600" y="2514600"/>
            <a:ext cx="6248398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Rounded Rectangular Callout 49"/>
          <p:cNvSpPr/>
          <p:nvPr/>
        </p:nvSpPr>
        <p:spPr>
          <a:xfrm>
            <a:off x="3352800" y="4572000"/>
            <a:ext cx="5600700" cy="1600200"/>
          </a:xfrm>
          <a:prstGeom prst="wedgeRoundRectCallout">
            <a:avLst>
              <a:gd name="adj1" fmla="val -81525"/>
              <a:gd name="adj2" fmla="val -756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Can you tell me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words with spelling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one </a:t>
            </a:r>
            <a:r>
              <a:rPr lang="en-US" sz="3600" b="1" dirty="0" smtClean="0">
                <a:solidFill>
                  <a:schemeClr val="tx1"/>
                </a:solidFill>
              </a:rPr>
              <a:t>by one.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1752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ant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17526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bat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1752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cup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1752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doll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1752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egg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6375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0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00B050"/>
            </a:gs>
            <a:gs pos="22000">
              <a:srgbClr val="1F1F1F"/>
            </a:gs>
            <a:gs pos="36000">
              <a:srgbClr val="00B0F0"/>
            </a:gs>
            <a:gs pos="42000">
              <a:srgbClr val="636363"/>
            </a:gs>
            <a:gs pos="45000">
              <a:srgbClr val="CFCFCF"/>
            </a:gs>
            <a:gs pos="55000">
              <a:schemeClr val="accent4"/>
            </a:gs>
            <a:gs pos="75999">
              <a:srgbClr val="1F1F1F"/>
            </a:gs>
            <a:gs pos="78999">
              <a:srgbClr val="FFFFFF"/>
            </a:gs>
            <a:gs pos="96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Home works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Bring the same words written on your exercise book at least one page……..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71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i="1" dirty="0">
                <a:solidFill>
                  <a:srgbClr val="00B0F0"/>
                </a:solidFill>
                <a:latin typeface="Akaash" panose="02000603000000000000" pitchFamily="2" charset="0"/>
                <a:cs typeface="Akaash" panose="02000603000000000000" pitchFamily="2" charset="0"/>
              </a:rPr>
              <a:t>Thank </a:t>
            </a:r>
            <a:r>
              <a:rPr lang="bn-BD" sz="9600" b="1" i="1" dirty="0" smtClean="0">
                <a:solidFill>
                  <a:srgbClr val="00B0F0"/>
                </a:solidFill>
                <a:latin typeface="Akaash" panose="02000603000000000000" pitchFamily="2" charset="0"/>
                <a:cs typeface="Akaash" panose="02000603000000000000" pitchFamily="2" charset="0"/>
              </a:rPr>
              <a:t>you!</a:t>
            </a:r>
          </a:p>
          <a:p>
            <a:pPr algn="ctr"/>
            <a:r>
              <a:rPr lang="en-US" sz="7200" b="1" i="1" dirty="0" smtClean="0">
                <a:solidFill>
                  <a:srgbClr val="00B0F0"/>
                </a:solidFill>
                <a:latin typeface="Akaash" panose="02000603000000000000" pitchFamily="2" charset="0"/>
                <a:cs typeface="Akaash" panose="02000603000000000000" pitchFamily="2" charset="0"/>
              </a:rPr>
              <a:t>That’s all for today!</a:t>
            </a:r>
          </a:p>
          <a:p>
            <a:pPr algn="ctr"/>
            <a:r>
              <a:rPr lang="en-US" sz="7200" b="1" i="1" dirty="0" smtClean="0">
                <a:solidFill>
                  <a:srgbClr val="00B0F0"/>
                </a:solidFill>
                <a:latin typeface="Akaash" panose="02000603000000000000" pitchFamily="2" charset="0"/>
                <a:cs typeface="Akaash" panose="02000603000000000000" pitchFamily="2" charset="0"/>
              </a:rPr>
              <a:t>Goodbye!</a:t>
            </a:r>
            <a:endParaRPr lang="en-US" sz="7200" b="1" i="1" dirty="0">
              <a:solidFill>
                <a:srgbClr val="00B0F0"/>
              </a:solidFill>
              <a:latin typeface="Akaash" panose="02000603000000000000" pitchFamily="2" charset="0"/>
              <a:cs typeface="Akaas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636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24" y="1491177"/>
            <a:ext cx="4297764" cy="399568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Rounded Rectangular Callout 10"/>
          <p:cNvSpPr/>
          <p:nvPr/>
        </p:nvSpPr>
        <p:spPr>
          <a:xfrm>
            <a:off x="5073164" y="110196"/>
            <a:ext cx="2173460" cy="928468"/>
          </a:xfrm>
          <a:prstGeom prst="wedgeRoundRectCallout">
            <a:avLst>
              <a:gd name="adj1" fmla="val 57212"/>
              <a:gd name="adj2" fmla="val 1022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Good </a:t>
            </a:r>
            <a:r>
              <a:rPr lang="en-US" sz="2000" b="1" dirty="0">
                <a:solidFill>
                  <a:srgbClr val="7030A0"/>
                </a:solidFill>
              </a:rPr>
              <a:t>morning teacher!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200"/>
            <a:ext cx="2997027" cy="51054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703340" y="152400"/>
            <a:ext cx="2173460" cy="928468"/>
          </a:xfrm>
          <a:prstGeom prst="wedgeRoundRectCallout">
            <a:avLst>
              <a:gd name="adj1" fmla="val -76450"/>
              <a:gd name="adj2" fmla="val 1398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Good </a:t>
            </a:r>
            <a:r>
              <a:rPr lang="en-US" sz="2000" b="1" dirty="0">
                <a:solidFill>
                  <a:srgbClr val="7030A0"/>
                </a:solidFill>
              </a:rPr>
              <a:t>morning students!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834640" y="1371600"/>
            <a:ext cx="2727960" cy="762000"/>
          </a:xfrm>
          <a:prstGeom prst="wedgeEllipseCallout">
            <a:avLst>
              <a:gd name="adj1" fmla="val -75429"/>
              <a:gd name="adj2" fmla="val 200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How </a:t>
            </a:r>
            <a:r>
              <a:rPr lang="en-US" sz="2400" b="1" dirty="0">
                <a:solidFill>
                  <a:srgbClr val="00B050"/>
                </a:solidFill>
              </a:rPr>
              <a:t>are you?</a:t>
            </a: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1905000" y="4446546"/>
            <a:ext cx="3276600" cy="887454"/>
          </a:xfrm>
          <a:prstGeom prst="wedgeEllipseCallout">
            <a:avLst>
              <a:gd name="adj1" fmla="val 55900"/>
              <a:gd name="adj2" fmla="val -763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Fine</a:t>
            </a:r>
            <a:r>
              <a:rPr lang="en-US" sz="2400" b="1" dirty="0">
                <a:solidFill>
                  <a:srgbClr val="00B050"/>
                </a:solidFill>
              </a:rPr>
              <a:t>, thank you.</a:t>
            </a: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15531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  <a:latin typeface="+mj-lt"/>
              </a:rPr>
              <a:t>Introductions</a:t>
            </a:r>
            <a:endParaRPr lang="en-US" sz="7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953" y="3729097"/>
            <a:ext cx="5171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MD. JAHIRUL </a:t>
            </a:r>
            <a:r>
              <a:rPr lang="en-US" sz="3200" b="1" dirty="0" smtClean="0">
                <a:latin typeface="+mj-lt"/>
              </a:rPr>
              <a:t>ISLAM</a:t>
            </a:r>
          </a:p>
          <a:p>
            <a:pPr algn="ctr"/>
            <a:r>
              <a:rPr lang="en-US" sz="3200" b="1" dirty="0" smtClean="0">
                <a:latin typeface="+mj-lt"/>
              </a:rPr>
              <a:t>Assistant </a:t>
            </a:r>
            <a:r>
              <a:rPr lang="en-US" sz="3200" b="1" dirty="0">
                <a:latin typeface="+mj-lt"/>
              </a:rPr>
              <a:t>Teacher</a:t>
            </a:r>
            <a:endParaRPr lang="en-US" b="1" dirty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Uttar </a:t>
            </a:r>
            <a:r>
              <a:rPr lang="en-US" sz="3200" b="1" dirty="0">
                <a:latin typeface="+mj-lt"/>
              </a:rPr>
              <a:t>Char</a:t>
            </a:r>
            <a:r>
              <a:rPr lang="bn-BD" sz="3200" b="1" dirty="0">
                <a:latin typeface="+mj-lt"/>
              </a:rPr>
              <a:t>k</a:t>
            </a:r>
            <a:r>
              <a:rPr lang="en-US" sz="3200" b="1" dirty="0">
                <a:latin typeface="+mj-lt"/>
              </a:rPr>
              <a:t>oralia Sahebkandi</a:t>
            </a:r>
            <a:r>
              <a:rPr lang="bn-BD" sz="3200" b="1" dirty="0">
                <a:latin typeface="+mj-lt"/>
              </a:rPr>
              <a:t> GPS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752600"/>
            <a:ext cx="44090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Class: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Two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Subject:</a:t>
            </a:r>
            <a:r>
              <a:rPr lang="en-US" sz="2000" b="1" dirty="0" smtClean="0"/>
              <a:t> English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Unit:</a:t>
            </a:r>
            <a:r>
              <a:rPr lang="en-US" sz="2000" b="1" dirty="0" smtClean="0"/>
              <a:t> 01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Lesson:</a:t>
            </a:r>
            <a:r>
              <a:rPr lang="en-US" sz="2000" b="1" dirty="0" smtClean="0"/>
              <a:t> 4-6 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Title: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/>
              <a:t>Alphabet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Part: </a:t>
            </a:r>
            <a:r>
              <a:rPr lang="en-US" sz="2000" b="1" i="1" dirty="0"/>
              <a:t>B</a:t>
            </a:r>
            <a:endParaRPr lang="en-US" sz="2000" b="1" i="1" dirty="0" smtClean="0"/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Time: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40 minutes</a:t>
            </a:r>
          </a:p>
          <a:p>
            <a:pPr algn="r"/>
            <a:r>
              <a:rPr lang="en-US" sz="3200" b="1" i="1" dirty="0" smtClean="0">
                <a:solidFill>
                  <a:srgbClr val="7030A0"/>
                </a:solidFill>
              </a:rPr>
              <a:t>Date:</a:t>
            </a:r>
            <a:r>
              <a:rPr lang="en-US" sz="2000" b="1" dirty="0" smtClean="0"/>
              <a:t> 15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April 2020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581400" y="3581400"/>
            <a:ext cx="381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28800" y="1215860"/>
            <a:ext cx="1981200" cy="23663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677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0782" y="2204728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/>
              <a:t>Speaking</a:t>
            </a:r>
            <a:endParaRPr lang="en-US" sz="4000" b="1" i="1" u="sng" dirty="0"/>
          </a:p>
          <a:p>
            <a:pPr algn="ctr"/>
            <a:r>
              <a:rPr lang="en-US" sz="2000" b="1" dirty="0" smtClean="0"/>
              <a:t>1.1.1 Repeat after the teacher simple words &amp; phrases with proper sounds &amp; stress.</a:t>
            </a:r>
          </a:p>
          <a:p>
            <a:pPr algn="ctr"/>
            <a:r>
              <a:rPr lang="en-US" sz="2000" b="1" dirty="0" smtClean="0"/>
              <a:t>1.1.2 say simple words &amp; </a:t>
            </a:r>
            <a:r>
              <a:rPr lang="en-US" sz="2000" b="1" dirty="0"/>
              <a:t>phrases with proper sounds &amp; stress</a:t>
            </a:r>
            <a:r>
              <a:rPr lang="en-US" sz="2000" b="1" dirty="0" smtClean="0"/>
              <a:t>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Completing the session the students will able to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79800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/>
              <a:t>Reading</a:t>
            </a:r>
            <a:endParaRPr lang="en-US" sz="4000" b="1" i="1" u="sng" dirty="0"/>
          </a:p>
          <a:p>
            <a:pPr algn="ctr"/>
            <a:r>
              <a:rPr lang="en-US" sz="2000" b="1" dirty="0" smtClean="0"/>
              <a:t>1.3.1 </a:t>
            </a:r>
            <a:r>
              <a:rPr lang="en-US" sz="2000" b="1" dirty="0"/>
              <a:t>Recognize &amp; read </a:t>
            </a:r>
            <a:r>
              <a:rPr lang="en-US" sz="2000" b="1" dirty="0" smtClean="0"/>
              <a:t>the names of objects having the same initial &amp; final sounds.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56" y="518160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/>
              <a:t>Writing </a:t>
            </a:r>
          </a:p>
          <a:p>
            <a:pPr algn="ctr"/>
            <a:r>
              <a:rPr lang="en-US" sz="2000" b="1" dirty="0" smtClean="0"/>
              <a:t>1.2.1 Write non-cursive small letters.</a:t>
            </a:r>
          </a:p>
        </p:txBody>
      </p:sp>
    </p:spTree>
    <p:extLst>
      <p:ext uri="{BB962C8B-B14F-4D97-AF65-F5344CB8AC3E}">
        <p14:creationId xmlns:p14="http://schemas.microsoft.com/office/powerpoint/2010/main" val="31149147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38" y="152400"/>
            <a:ext cx="9144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Warm up activities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29057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FF00"/>
                </a:solidFill>
              </a:rPr>
              <a:t>Let’s listen a </a:t>
            </a:r>
            <a:r>
              <a:rPr lang="en-US" sz="4000" b="1" dirty="0" smtClean="0">
                <a:solidFill>
                  <a:srgbClr val="FFFF00"/>
                </a:solidFill>
              </a:rPr>
              <a:t>greeting</a:t>
            </a:r>
            <a:r>
              <a:rPr lang="bn-BD" sz="4000" b="1" dirty="0" smtClean="0">
                <a:solidFill>
                  <a:srgbClr val="FFFF00"/>
                </a:solidFill>
              </a:rPr>
              <a:t> </a:t>
            </a:r>
            <a:r>
              <a:rPr lang="bn-BD" sz="4000" b="1" dirty="0">
                <a:solidFill>
                  <a:srgbClr val="FFFF00"/>
                </a:solidFill>
              </a:rPr>
              <a:t>song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Black" pitchFamily="34" charset="0"/>
              </a:rPr>
              <a:t>Reviewing </a:t>
            </a:r>
            <a:endParaRPr lang="en-US" sz="6000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3600"/>
            <a:ext cx="2773368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209800"/>
            <a:ext cx="6172200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76199" y="1066800"/>
            <a:ext cx="2697167" cy="571500"/>
          </a:xfrm>
          <a:prstGeom prst="wedgeRoundRectCallout">
            <a:avLst>
              <a:gd name="adj1" fmla="val 7077"/>
              <a:gd name="adj2" fmla="val 16911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this?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867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231963" y="585722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5" name="Oval 24"/>
          <p:cNvSpPr/>
          <p:nvPr/>
        </p:nvSpPr>
        <p:spPr>
          <a:xfrm>
            <a:off x="3124200" y="2971801"/>
            <a:ext cx="750690" cy="60959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73016" y="3962400"/>
            <a:ext cx="713184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B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23622" y="3429000"/>
            <a:ext cx="739378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39624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73710" y="2971800"/>
            <a:ext cx="750690" cy="60959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96000" y="29718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11216" y="3962400"/>
            <a:ext cx="713184" cy="5143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72200" y="3962400"/>
            <a:ext cx="838200" cy="43815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Doll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85422" y="3429000"/>
            <a:ext cx="739378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865433" y="1104900"/>
            <a:ext cx="5451678" cy="571500"/>
          </a:xfrm>
          <a:prstGeom prst="wedgeRoundRectCallout">
            <a:avLst>
              <a:gd name="adj1" fmla="val -71417"/>
              <a:gd name="adj2" fmla="val 1716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</a:t>
            </a:r>
            <a:r>
              <a:rPr lang="en-US" sz="3600" b="1" dirty="0" smtClean="0">
                <a:solidFill>
                  <a:schemeClr val="tx1"/>
                </a:solidFill>
              </a:rPr>
              <a:t>the word for…?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Down Arrow Callout 26"/>
          <p:cNvSpPr/>
          <p:nvPr/>
        </p:nvSpPr>
        <p:spPr>
          <a:xfrm rot="10800000">
            <a:off x="5105401" y="4495799"/>
            <a:ext cx="1066802" cy="609600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Callout 27"/>
          <p:cNvSpPr/>
          <p:nvPr/>
        </p:nvSpPr>
        <p:spPr>
          <a:xfrm rot="10800000">
            <a:off x="2971801" y="4571999"/>
            <a:ext cx="1066802" cy="609600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Callout 28"/>
          <p:cNvSpPr/>
          <p:nvPr/>
        </p:nvSpPr>
        <p:spPr>
          <a:xfrm>
            <a:off x="7010398" y="2743200"/>
            <a:ext cx="1066802" cy="609600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Callout 36"/>
          <p:cNvSpPr/>
          <p:nvPr/>
        </p:nvSpPr>
        <p:spPr>
          <a:xfrm>
            <a:off x="5105400" y="2286000"/>
            <a:ext cx="1066802" cy="609600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Callout 37"/>
          <p:cNvSpPr/>
          <p:nvPr/>
        </p:nvSpPr>
        <p:spPr>
          <a:xfrm>
            <a:off x="2971800" y="2286000"/>
            <a:ext cx="1066802" cy="609600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8" grpId="0" animBg="1"/>
      <p:bldP spid="20" grpId="0" animBg="1"/>
      <p:bldP spid="17" grpId="0"/>
      <p:bldP spid="24" grpId="0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19" grpId="0" animBg="1"/>
      <p:bldP spid="27" grpId="0" animBg="1"/>
      <p:bldP spid="28" grpId="0" animBg="1"/>
      <p:bldP spid="29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29000" y="228600"/>
            <a:ext cx="5562601" cy="3352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65763"/>
            <a:ext cx="3048002" cy="5192236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52400" y="-1"/>
            <a:ext cx="3068283" cy="1665763"/>
          </a:xfrm>
          <a:prstGeom prst="wedgeRoundRectCallout">
            <a:avLst>
              <a:gd name="adj1" fmla="val -8378"/>
              <a:gd name="adj2" fmla="val 872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Now!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Spell the words,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I’ll write-down…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8232" y="609600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60632" y="1762780"/>
            <a:ext cx="117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84632" y="609600"/>
            <a:ext cx="125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Cup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60832" y="1762780"/>
            <a:ext cx="102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Doll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37232" y="1295400"/>
            <a:ext cx="117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Egg</a:t>
            </a:r>
            <a:endParaRPr lang="en-US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4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8" grpId="0"/>
      <p:bldP spid="19" grpId="0"/>
      <p:bldP spid="20" grpId="0"/>
      <p:bldP spid="21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29000" y="228600"/>
            <a:ext cx="5562601" cy="3352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71600"/>
            <a:ext cx="3220685" cy="5486399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152400" y="76200"/>
            <a:ext cx="3068283" cy="914400"/>
          </a:xfrm>
          <a:prstGeom prst="wedgeRoundRectCallout">
            <a:avLst>
              <a:gd name="adj1" fmla="val -11539"/>
              <a:gd name="adj2" fmla="val 1720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Now!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Listen &amp; Say…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8232" y="609600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Ant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60632" y="1762780"/>
            <a:ext cx="117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Bat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84632" y="609600"/>
            <a:ext cx="125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Cup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60832" y="1762780"/>
            <a:ext cx="102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Doll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37232" y="1295400"/>
            <a:ext cx="117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Egg</a:t>
            </a:r>
            <a:endParaRPr lang="en-US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" name="Oval 1"/>
          <p:cNvSpPr/>
          <p:nvPr/>
        </p:nvSpPr>
        <p:spPr>
          <a:xfrm>
            <a:off x="4419600" y="725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8200" y="725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82664" y="725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0" y="1868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06464" y="1868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35064" y="18682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0" y="6858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6858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59064" y="685800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72200" y="1792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00800" y="1792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70432" y="1792069"/>
            <a:ext cx="111368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8600" y="1411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77200" y="1411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11664" y="1411069"/>
            <a:ext cx="222736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822832" y="1792069"/>
            <a:ext cx="111368" cy="493931"/>
          </a:xfrm>
          <a:prstGeom prst="ellipse">
            <a:avLst/>
          </a:prstGeom>
          <a:noFill/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/>
      <p:bldP spid="35" grpId="0"/>
      <p:bldP spid="2" grpId="0" animBg="1"/>
      <p:bldP spid="15" grpId="0" animBg="1"/>
      <p:bldP spid="17" grpId="0" animBg="1"/>
      <p:bldP spid="40" grpId="0" animBg="1"/>
      <p:bldP spid="41" grpId="0" animBg="1"/>
      <p:bldP spid="4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page at 3…</a:t>
            </a:r>
          </a:p>
          <a:p>
            <a:r>
              <a:rPr lang="en-US" sz="3600" b="1" dirty="0" smtClean="0"/>
              <a:t>See activity  B…. </a:t>
            </a:r>
          </a:p>
          <a:p>
            <a:r>
              <a:rPr lang="en-US" sz="3600" b="1" dirty="0" smtClean="0"/>
              <a:t>Please!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3352799" y="2895600"/>
            <a:ext cx="5715001" cy="2743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33650"/>
            <a:ext cx="2538526" cy="432434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Teacher’s Drilling………..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791200"/>
            <a:ext cx="121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WCW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3528" y="6258580"/>
            <a:ext cx="219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Continue…..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76650" y="304800"/>
            <a:ext cx="5314950" cy="1771650"/>
            <a:chOff x="3676650" y="304800"/>
            <a:chExt cx="5314950" cy="17716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650" y="304800"/>
              <a:ext cx="5314950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676400"/>
              <a:ext cx="4883463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Oval 29"/>
          <p:cNvSpPr/>
          <p:nvPr/>
        </p:nvSpPr>
        <p:spPr>
          <a:xfrm>
            <a:off x="8305800" y="1752600"/>
            <a:ext cx="443873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1676401" y="1762125"/>
            <a:ext cx="4038599" cy="904875"/>
          </a:xfrm>
          <a:prstGeom prst="wedgeRoundRectCallout">
            <a:avLst>
              <a:gd name="adj1" fmla="val -48703"/>
              <a:gd name="adj2" fmla="val 10735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Now !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See, what I do!</a:t>
            </a:r>
          </a:p>
        </p:txBody>
      </p:sp>
      <p:sp>
        <p:nvSpPr>
          <p:cNvPr id="34" name="Oval 33"/>
          <p:cNvSpPr/>
          <p:nvPr/>
        </p:nvSpPr>
        <p:spPr>
          <a:xfrm>
            <a:off x="3810000" y="381000"/>
            <a:ext cx="443873" cy="191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9000" y="3505200"/>
            <a:ext cx="556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429000" y="3821668"/>
            <a:ext cx="556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3429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cap="sq">
                  <a:gradFill flip="none" rotWithShape="1">
                    <a:gsLst>
                      <a:gs pos="0">
                        <a:srgbClr val="FFFF00"/>
                      </a:gs>
                      <a:gs pos="16000">
                        <a:srgbClr val="1F1F1F"/>
                      </a:gs>
                      <a:gs pos="17999">
                        <a:srgbClr val="FFFFFF"/>
                      </a:gs>
                      <a:gs pos="42000">
                        <a:srgbClr val="636363"/>
                      </a:gs>
                      <a:gs pos="53000">
                        <a:srgbClr val="CFCFCF"/>
                      </a:gs>
                      <a:gs pos="66000">
                        <a:srgbClr val="CFCFCF"/>
                      </a:gs>
                      <a:gs pos="75999">
                        <a:srgbClr val="1F1F1F"/>
                      </a:gs>
                      <a:gs pos="78999">
                        <a:srgbClr val="FFFFFF"/>
                      </a:gs>
                      <a:gs pos="100000">
                        <a:srgbClr val="7F7F7F"/>
                      </a:gs>
                    </a:gsLst>
                    <a:lin ang="18900000" scaled="1"/>
                    <a:tileRect/>
                  </a:gradFill>
                  <a:prstDash val="dashDot"/>
                  <a:miter lim="800000"/>
                </a:ln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</a:rPr>
              <a:t>ant</a:t>
            </a:r>
            <a:endParaRPr lang="en-US" sz="4800" dirty="0">
              <a:ln cap="sq">
                <a:gradFill flip="none" rotWithShape="1">
                  <a:gsLst>
                    <a:gs pos="0">
                      <a:srgbClr val="FFFF00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18900000" scaled="1"/>
                  <a:tileRect/>
                </a:gradFill>
                <a:prstDash val="dashDot"/>
                <a:miter lim="800000"/>
              </a:ln>
              <a:pattFill prst="trellis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505200" y="3657600"/>
            <a:ext cx="54864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5200" y="4191000"/>
            <a:ext cx="548640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3" grpId="0"/>
      <p:bldP spid="35" grpId="0"/>
      <p:bldP spid="24" grpId="0"/>
      <p:bldP spid="30" grpId="0" animBg="1"/>
      <p:bldP spid="31" grpId="0" animBg="1"/>
      <p:bldP spid="34" grpId="0" animBg="1"/>
      <p:bldP spid="46" grpId="0"/>
      <p:bldP spid="4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1090</TotalTime>
  <Words>433</Words>
  <Application>Microsoft Office PowerPoint</Application>
  <PresentationFormat>On-screen Show (4:3)</PresentationFormat>
  <Paragraphs>176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</dc:creator>
  <cp:lastModifiedBy>JFN</cp:lastModifiedBy>
  <cp:revision>134</cp:revision>
  <dcterms:created xsi:type="dcterms:W3CDTF">2020-03-03T04:33:17Z</dcterms:created>
  <dcterms:modified xsi:type="dcterms:W3CDTF">2020-04-23T10:51:03Z</dcterms:modified>
</cp:coreProperties>
</file>