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292" r:id="rId3"/>
    <p:sldId id="293" r:id="rId4"/>
    <p:sldId id="260" r:id="rId5"/>
    <p:sldId id="294" r:id="rId6"/>
    <p:sldId id="295" r:id="rId7"/>
    <p:sldId id="296" r:id="rId8"/>
    <p:sldId id="297" r:id="rId9"/>
    <p:sldId id="269" r:id="rId10"/>
    <p:sldId id="298" r:id="rId11"/>
    <p:sldId id="299" r:id="rId12"/>
    <p:sldId id="300" r:id="rId13"/>
    <p:sldId id="265" r:id="rId14"/>
    <p:sldId id="301" r:id="rId15"/>
    <p:sldId id="302" r:id="rId16"/>
    <p:sldId id="304" r:id="rId17"/>
    <p:sldId id="266" r:id="rId18"/>
    <p:sldId id="307" r:id="rId19"/>
    <p:sldId id="305" r:id="rId20"/>
    <p:sldId id="306" r:id="rId21"/>
    <p:sldId id="308" r:id="rId22"/>
    <p:sldId id="309" r:id="rId23"/>
    <p:sldId id="393" r:id="rId24"/>
    <p:sldId id="392" r:id="rId25"/>
    <p:sldId id="289" r:id="rId26"/>
    <p:sldId id="390" r:id="rId27"/>
    <p:sldId id="3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6C310-1177-4E33-9054-30E01C34BC2A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2B7EC-73DF-4023-8F4A-B555CD23BB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0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C1A7-A801-40B9-B5B0-A11C8DB5E1D9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2F10-92D6-4462-B613-5C8805E489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95300" y="566738"/>
            <a:ext cx="8267700" cy="202406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পাঠে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ফুলের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শুভেচ্ছা</a:t>
            </a:r>
            <a:r>
              <a:rPr lang="en-US" sz="1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A1998-77BF-436F-A90C-3E36CCB35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743200"/>
            <a:ext cx="7972425" cy="354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58F8C-0F83-4AEF-910F-D8693E57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38150"/>
            <a:ext cx="845820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CAE500-35CA-41AA-ABDE-34922961B777}"/>
              </a:ext>
            </a:extLst>
          </p:cNvPr>
          <p:cNvSpPr txBox="1"/>
          <p:nvPr/>
        </p:nvSpPr>
        <p:spPr>
          <a:xfrm>
            <a:off x="457200" y="4953000"/>
            <a:ext cx="8229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মেলায় তারা বাঁশের তৈরি কুলো , দালা , ঝুড়ি , চালুন , মাছ ধরার চাঁই , খালুয় দেখলো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3C7122-C6A2-4B49-B34B-46590415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19400"/>
            <a:ext cx="6858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2FE22-F268-4DEE-87FB-E311B9597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858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ECF0A-04AD-4179-9EE3-C8BABC50E702}"/>
              </a:ext>
            </a:extLst>
          </p:cNvPr>
          <p:cNvSpPr txBox="1"/>
          <p:nvPr/>
        </p:nvSpPr>
        <p:spPr>
          <a:xfrm>
            <a:off x="1972994" y="5475982"/>
            <a:ext cx="526600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মেলায় বাঙি , তরমুজ দেখতে পেল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8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75D40-1B4C-405E-A06A-B30C0545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18756"/>
            <a:ext cx="6019800" cy="3295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EE888-C118-474D-B2D7-ADE771CCA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3124200"/>
            <a:ext cx="5067300" cy="2819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68D88-100F-4092-987E-7D1AAD6A11A6}"/>
              </a:ext>
            </a:extLst>
          </p:cNvPr>
          <p:cNvSpPr txBox="1"/>
          <p:nvPr/>
        </p:nvSpPr>
        <p:spPr>
          <a:xfrm>
            <a:off x="1066800" y="5950632"/>
            <a:ext cx="7315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দেখতে পেল জিলাপি , মুড়ি – মুড়কি আর বাতাসার দোকান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63246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257800"/>
            <a:ext cx="76962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একটু সামনে এগোতেই  তারা দেখতে পেল নানা রঙের ফুল – পাতা , ছবি আঁকা মাটির হাঁড়ি ।শখ করে সুন্দর জিনিস এর মধ্যে রাখা হয় বলে একে শখের হাঁড়ি বলে । ওরা দুটি শখের হাঁড়ি কিনল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F2B2B-F7F1-4B72-BAC7-19F5185F9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304800"/>
            <a:ext cx="6124575" cy="48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99118-6005-4731-878D-507012BFB4EE}"/>
              </a:ext>
            </a:extLst>
          </p:cNvPr>
          <p:cNvSpPr txBox="1"/>
          <p:nvPr/>
        </p:nvSpPr>
        <p:spPr>
          <a:xfrm>
            <a:off x="0" y="5486400"/>
            <a:ext cx="9144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তাদের চোখে পড়ল এক রুপালি ইলিশ । তারা একটি মাটির ইলিশও কিনল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5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pa1.jpg">
            <a:extLst>
              <a:ext uri="{FF2B5EF4-FFF2-40B4-BE49-F238E27FC236}">
                <a16:creationId xmlns:a16="http://schemas.microsoft.com/office/drawing/2014/main" id="{BB27191D-92D7-4022-9078-EB12D7CC2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92"/>
          <a:stretch/>
        </p:blipFill>
        <p:spPr>
          <a:xfrm>
            <a:off x="1371600" y="457201"/>
            <a:ext cx="6553200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tepa2.jpg">
            <a:extLst>
              <a:ext uri="{FF2B5EF4-FFF2-40B4-BE49-F238E27FC236}">
                <a16:creationId xmlns:a16="http://schemas.microsoft.com/office/drawing/2014/main" id="{ABAF8E3C-A9F6-418C-8A0D-B70804EF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124200"/>
            <a:ext cx="6553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80A1F-3E3E-4CD3-A34C-07C916048B02}"/>
              </a:ext>
            </a:extLst>
          </p:cNvPr>
          <p:cNvSpPr txBox="1"/>
          <p:nvPr/>
        </p:nvSpPr>
        <p:spPr>
          <a:xfrm>
            <a:off x="533400" y="5867400"/>
            <a:ext cx="8001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মাটির টিপে টিপে এ পুতুল গুলো বানানো হয় । তাই এগুলোর নাম টেপা পুতুল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ir-jinis.jpg">
            <a:extLst>
              <a:ext uri="{FF2B5EF4-FFF2-40B4-BE49-F238E27FC236}">
                <a16:creationId xmlns:a16="http://schemas.microsoft.com/office/drawing/2014/main" id="{B106AE3C-A8C2-4D60-B13B-2B560416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838200"/>
            <a:ext cx="4419601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rit.jpg">
            <a:extLst>
              <a:ext uri="{FF2B5EF4-FFF2-40B4-BE49-F238E27FC236}">
                <a16:creationId xmlns:a16="http://schemas.microsoft.com/office/drawing/2014/main" id="{7E7E5999-50F8-490A-93F9-43E3D40A21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0620" y="914399"/>
            <a:ext cx="3962400" cy="3990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C1309-A6E2-428A-9B9C-6F865DA5D903}"/>
              </a:ext>
            </a:extLst>
          </p:cNvPr>
          <p:cNvSpPr txBox="1"/>
          <p:nvPr/>
        </p:nvSpPr>
        <p:spPr>
          <a:xfrm>
            <a:off x="228600" y="5251104"/>
            <a:ext cx="8763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গান গাওয়া , ছবি আঁকা এসবই হলো শিল্প । আর শিল্পের এ কাজকে শিল্পকলা বলে। বাংলাদেশের সবচেয়ে প্রাচীন শিল্প হলো মৃৎশিল্প । এদেশের কুমোর সম্প্রদায় যুগ যুগ ধরে চর্চা করে আসছে এ মৃৎশিল্পের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84945161_bec1316e5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172200" cy="46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5638800"/>
            <a:ext cx="6553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457200"/>
            <a:ext cx="5486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36262"/>
            <a:ext cx="190158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158497"/>
            <a:ext cx="4572000" cy="1198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ইচ্ছা।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356515"/>
            <a:ext cx="1905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7599" y="2369237"/>
            <a:ext cx="4572001" cy="1210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 দিয়ে আঁকা ছবি।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1693462"/>
            <a:ext cx="958755" cy="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2813715"/>
            <a:ext cx="95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3579977"/>
            <a:ext cx="4572001" cy="1373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মাটির চাক হাতে নিয়ে টিপে টিপে যে পুতুল তৈরি করা হয়।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704867"/>
            <a:ext cx="1905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টেপা পুতুল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62199" y="4099302"/>
            <a:ext cx="9587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5261593"/>
            <a:ext cx="3886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9DC2E-9BEC-45BD-9172-07A1999F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33400"/>
            <a:ext cx="6286500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2684148" y="754394"/>
            <a:ext cx="3371257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40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4750490" y="1771651"/>
            <a:ext cx="3079061" cy="3624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</a:p>
          <a:p>
            <a:pPr algn="ctr"/>
            <a:r>
              <a:rPr lang="bn-IN" sz="27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27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27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2700" b="1" dirty="0">
              <a:latin typeface="Nirmolu UL"/>
              <a:cs typeface="NikoshBAN" pitchFamily="2" charset="0"/>
            </a:endParaRPr>
          </a:p>
          <a:p>
            <a:endParaRPr lang="en-US" sz="1350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4369777" y="1771650"/>
            <a:ext cx="0" cy="3938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4274444" y="2091690"/>
            <a:ext cx="1217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4452934" y="2091690"/>
            <a:ext cx="4268" cy="338679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E1DA4ED-A5CB-40C7-978B-9BD57D27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2" y="1771650"/>
            <a:ext cx="2800350" cy="370683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325" y="5285560"/>
            <a:ext cx="4057650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NZ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DAD99-4DA9-4B28-9CE6-682E8F2E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8701"/>
            <a:ext cx="611505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9200670-999F-44F4-B70B-09C73D5D7F66}"/>
              </a:ext>
            </a:extLst>
          </p:cNvPr>
          <p:cNvGrpSpPr/>
          <p:nvPr/>
        </p:nvGrpSpPr>
        <p:grpSpPr>
          <a:xfrm>
            <a:off x="228600" y="1676400"/>
            <a:ext cx="8656092" cy="4825124"/>
            <a:chOff x="228600" y="329324"/>
            <a:chExt cx="8656092" cy="6172200"/>
          </a:xfrm>
        </p:grpSpPr>
        <p:sp>
          <p:nvSpPr>
            <p:cNvPr id="6" name="Rectangle 5"/>
            <p:cNvSpPr/>
            <p:nvPr/>
          </p:nvSpPr>
          <p:spPr>
            <a:xfrm>
              <a:off x="228600" y="329324"/>
              <a:ext cx="4244454" cy="6172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6DF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নং-০১</a:t>
              </a: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B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প্রাচীন শিল্প কোনটি?বৈশাখী মেলায় কী কী জিনিস পাওয়া যায়  ৪ টি বাক্যে তার একটি তালিকা তৈরি কর।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49254" y="329324"/>
              <a:ext cx="4335438" cy="6172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6DF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নং-০২</a:t>
              </a: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মৃৎশিল্পের প্রধান উপাদান কী?৫ টি মৃৎশিল্পের নাম উল্লেখ কর।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C1858D-40F8-49E8-8FC1-E109AE87E024}"/>
              </a:ext>
            </a:extLst>
          </p:cNvPr>
          <p:cNvSpPr txBox="1"/>
          <p:nvPr/>
        </p:nvSpPr>
        <p:spPr>
          <a:xfrm>
            <a:off x="3330054" y="533400"/>
            <a:ext cx="2286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1360721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চারুশিল্প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3900" y="1367115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কারুশিল্প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0" y="1871801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হস্তশিল্প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4522" y="1786032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মৃৎশিল্প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914400"/>
            <a:ext cx="65532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মাটির তৈরি শিল্পকর্মকে আমরা কী বলি?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76400" y="3229897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81500" y="3236291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পানি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76400" y="3740977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বালি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81500" y="3738418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আগুন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" y="2709606"/>
            <a:ext cx="5105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মৃৎ শিল্পের প্রধান উপকরণ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76400" y="5301938"/>
            <a:ext cx="2057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দোআঁশ মাটি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81500" y="5308332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কাদামাটি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76400" y="5813018"/>
            <a:ext cx="2057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এঁটেল মাটি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81500" y="5810459"/>
            <a:ext cx="16764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বেলেমাটি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8200" y="4781647"/>
            <a:ext cx="5791200" cy="496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কোন মাটি মৃৎশিল্পের জন্য উপযোগী?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12058"/>
            <a:ext cx="3810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নির্ণয়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AAE07D07-EA22-4EC7-9A7C-8744454088CF}"/>
              </a:ext>
            </a:extLst>
          </p:cNvPr>
          <p:cNvSpPr/>
          <p:nvPr/>
        </p:nvSpPr>
        <p:spPr>
          <a:xfrm rot="13716393">
            <a:off x="4940201" y="1804221"/>
            <a:ext cx="127598" cy="534476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>
            <a:extLst>
              <a:ext uri="{FF2B5EF4-FFF2-40B4-BE49-F238E27FC236}">
                <a16:creationId xmlns:a16="http://schemas.microsoft.com/office/drawing/2014/main" id="{7976760A-921E-4CCD-9D69-AFEB621B3432}"/>
              </a:ext>
            </a:extLst>
          </p:cNvPr>
          <p:cNvSpPr/>
          <p:nvPr/>
        </p:nvSpPr>
        <p:spPr>
          <a:xfrm rot="13716393">
            <a:off x="2208139" y="5635880"/>
            <a:ext cx="127598" cy="534476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7BEB2FDE-CEE2-4DD3-A1AE-2F3C51C83CE0}"/>
              </a:ext>
            </a:extLst>
          </p:cNvPr>
          <p:cNvSpPr/>
          <p:nvPr/>
        </p:nvSpPr>
        <p:spPr>
          <a:xfrm rot="13716393">
            <a:off x="2208138" y="3192529"/>
            <a:ext cx="127598" cy="534476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8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57650"/>
            <a:ext cx="5029200" cy="126635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সম্বলিত/কঠিন শব্দ বাছাই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6250"/>
            <a:ext cx="152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730" y="1906250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6160" y="192124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1960" y="191608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7760" y="192124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4770" y="1921240"/>
            <a:ext cx="10218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7790" y="1905000"/>
            <a:ext cx="14328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940" y="1914835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653260"/>
            <a:ext cx="11904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2683240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430" y="269823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2230" y="269307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030" y="269823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5040" y="2698230"/>
            <a:ext cx="1277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0360" y="2681990"/>
            <a:ext cx="15402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8210" y="2691825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414010"/>
            <a:ext cx="11904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443990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দ্ম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430" y="345898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2230" y="345382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8030" y="345898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40" y="3458980"/>
            <a:ext cx="1277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ছদ্ম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0360" y="3442740"/>
            <a:ext cx="15402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8210" y="3452575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4139625"/>
            <a:ext cx="1235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4890" y="4169605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ম্প্র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6320" y="418459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92120" y="4179440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7920" y="4184595"/>
            <a:ext cx="609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24930" y="4184595"/>
            <a:ext cx="12779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4168355"/>
            <a:ext cx="1447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98100" y="4178190"/>
            <a:ext cx="685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1">
                <a:lumMod val="40000"/>
                <a:lumOff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7E9B0-0CB4-4EE7-A53D-11FC52B5DC40}"/>
              </a:ext>
            </a:extLst>
          </p:cNvPr>
          <p:cNvSpPr txBox="1"/>
          <p:nvPr/>
        </p:nvSpPr>
        <p:spPr>
          <a:xfrm>
            <a:off x="3276600" y="1425476"/>
            <a:ext cx="2362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E1ADD-ABB8-4023-80FB-1C64CD3BD501}"/>
              </a:ext>
            </a:extLst>
          </p:cNvPr>
          <p:cNvSpPr txBox="1"/>
          <p:nvPr/>
        </p:nvSpPr>
        <p:spPr>
          <a:xfrm>
            <a:off x="1676400" y="3124200"/>
            <a:ext cx="60198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6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58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5086350"/>
            <a:ext cx="474345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 পর্যবেক্ষণ</a:t>
            </a:r>
            <a:endParaRPr lang="en-NZ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F3999-C99E-4742-A6E9-A05B7790D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83" y="1240735"/>
            <a:ext cx="5886450" cy="378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11EAE6E2-F423-4B79-BA52-75254BC50F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95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1912203"/>
            <a:ext cx="2667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3276600"/>
            <a:ext cx="8610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 সম্পর্কে ১০ টি বাক্য লিখে নিয়ে  আসবে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C849221-2B2C-4779-B656-F37FB1558B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0" y="4914901"/>
            <a:ext cx="60579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CDA1227-EBD3-4671-9710-9BB05ACA8F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76225-17C9-4D7A-A655-1BE2971A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457200"/>
            <a:ext cx="6057900" cy="431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70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43845"/>
            <a:ext cx="437271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596008"/>
            <a:ext cx="5257800" cy="3354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শখের মৃৎশিল্প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নাম-----------কত কী!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2854570" y="1038021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6400800" y="1038022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10E37-E01C-44BE-A048-95B11B3B1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6008"/>
            <a:ext cx="2770243" cy="3354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72600"/>
            <a:ext cx="8534400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২.3.1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1.1.1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যুক্তবর্ন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স্পষ্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১.4.1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স্পষ্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২.3.12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5257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7848600" cy="37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5072862"/>
            <a:ext cx="502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এগুলো কীসের তৈরি?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D8D6-D540-47C8-AAF4-82ED26AEF8CA}"/>
              </a:ext>
            </a:extLst>
          </p:cNvPr>
          <p:cNvSpPr txBox="1"/>
          <p:nvPr/>
        </p:nvSpPr>
        <p:spPr>
          <a:xfrm>
            <a:off x="1981200" y="5825197"/>
            <a:ext cx="5029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তৈরি শিল্পকে কি বলে?</a:t>
            </a:r>
            <a:endParaRPr lang="en-US" sz="40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t.jpg">
            <a:extLst>
              <a:ext uri="{FF2B5EF4-FFF2-40B4-BE49-F238E27FC236}">
                <a16:creationId xmlns:a16="http://schemas.microsoft.com/office/drawing/2014/main" id="{53957497-E9C2-4FF5-BCD5-90492C83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27" y="1752600"/>
            <a:ext cx="6792146" cy="465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7A080-9300-4076-9940-F2CC49E95314}"/>
              </a:ext>
            </a:extLst>
          </p:cNvPr>
          <p:cNvSpPr txBox="1"/>
          <p:nvPr/>
        </p:nvSpPr>
        <p:spPr>
          <a:xfrm>
            <a:off x="3251905" y="494418"/>
            <a:ext cx="2640190" cy="104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শখের মৃৎশিল্প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4F2488-7E52-487E-9A82-CD9BCCFA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>
          <a:xfrm>
            <a:off x="457200" y="762000"/>
            <a:ext cx="8229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A9C138-041C-4C19-869F-29ECCFB6522E}"/>
              </a:ext>
            </a:extLst>
          </p:cNvPr>
          <p:cNvSpPr txBox="1"/>
          <p:nvPr/>
        </p:nvSpPr>
        <p:spPr>
          <a:xfrm>
            <a:off x="3352800" y="4953000"/>
            <a:ext cx="3200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কুমোর পাড়া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DF0B58-777C-4B0E-9237-FEDE063C8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16279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5E6D28-754C-4300-B568-A04330E2C8E7}"/>
              </a:ext>
            </a:extLst>
          </p:cNvPr>
          <p:cNvSpPr txBox="1"/>
          <p:nvPr/>
        </p:nvSpPr>
        <p:spPr>
          <a:xfrm>
            <a:off x="152400" y="5029200"/>
            <a:ext cx="88392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বৈশাখের ছুটিতে বৃষ্টি , তার মামাতো ভাই , সোহানা আর তাঞ্জিন মামার বাড়িতে গেল । তারা তাদের মামার সাথে সকালে পহেলা বৈশাখের মেলায় গেল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76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978">
            <a:off x="2645090" y="2386762"/>
            <a:ext cx="2160000" cy="1080000"/>
          </a:xfrm>
          <a:prstGeom prst="rect">
            <a:avLst/>
          </a:prstGeom>
        </p:spPr>
      </p:pic>
      <p:pic>
        <p:nvPicPr>
          <p:cNvPr id="10" name="Picture 2" descr="C:\Users\Tanisha\Downloads\534bbb238b893-14_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7800" y="857250"/>
            <a:ext cx="7398000" cy="435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48165" y="5354009"/>
            <a:ext cx="4581235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 দোলার ক্যাঁচর ক্যাঁচর শব্দ ।  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33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522</Words>
  <Application>Microsoft Office PowerPoint</Application>
  <PresentationFormat>On-screen Show (4:3)</PresentationFormat>
  <Paragraphs>109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Nirmolu UL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যুক্তবর্ণ সম্বলিত/কঠিন শব্দ বাছাই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Magura PTI</dc:creator>
  <cp:lastModifiedBy>DPE</cp:lastModifiedBy>
  <cp:revision>335</cp:revision>
  <dcterms:created xsi:type="dcterms:W3CDTF">2016-02-02T04:38:59Z</dcterms:created>
  <dcterms:modified xsi:type="dcterms:W3CDTF">2020-04-23T19:15:15Z</dcterms:modified>
</cp:coreProperties>
</file>