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9" r:id="rId9"/>
    <p:sldId id="263" r:id="rId10"/>
    <p:sldId id="264" r:id="rId11"/>
    <p:sldId id="265" r:id="rId12"/>
    <p:sldId id="267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C1647-0A2C-41B1-8083-AB4B1B4C69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38323C-053E-432C-9777-52A17AA72B2E}">
      <dgm:prSet phldrT="[Text]"/>
      <dgm:spPr/>
      <dgm:t>
        <a:bodyPr/>
        <a:lstStyle/>
        <a:p>
          <a:r>
            <a:rPr lang="en-US" dirty="0" err="1" smtClean="0"/>
            <a:t>এসো</a:t>
          </a:r>
          <a:r>
            <a:rPr lang="en-US" dirty="0" smtClean="0"/>
            <a:t> </a:t>
          </a:r>
          <a:r>
            <a:rPr lang="en-US" dirty="0" err="1" smtClean="0"/>
            <a:t>একটি</a:t>
          </a:r>
          <a:r>
            <a:rPr lang="en-US" dirty="0" smtClean="0"/>
            <a:t> </a:t>
          </a:r>
          <a:r>
            <a:rPr lang="en-US" dirty="0" err="1" smtClean="0"/>
            <a:t>ভিডিও</a:t>
          </a:r>
          <a:r>
            <a:rPr lang="en-US" dirty="0" smtClean="0"/>
            <a:t> </a:t>
          </a:r>
          <a:r>
            <a:rPr lang="en-US" dirty="0" err="1" smtClean="0"/>
            <a:t>দেখি</a:t>
          </a:r>
          <a:endParaRPr lang="en-US" dirty="0"/>
        </a:p>
      </dgm:t>
    </dgm:pt>
    <dgm:pt modelId="{3B6ACEE4-D9EC-4940-845C-0142D8CC03A1}" type="parTrans" cxnId="{CCE8EDC4-811D-44D0-A4EA-D1379320BA2F}">
      <dgm:prSet/>
      <dgm:spPr/>
      <dgm:t>
        <a:bodyPr/>
        <a:lstStyle/>
        <a:p>
          <a:endParaRPr lang="en-US"/>
        </a:p>
      </dgm:t>
    </dgm:pt>
    <dgm:pt modelId="{6B698669-4C20-45E0-BAA9-82A800D65291}" type="sibTrans" cxnId="{CCE8EDC4-811D-44D0-A4EA-D1379320BA2F}">
      <dgm:prSet/>
      <dgm:spPr/>
      <dgm:t>
        <a:bodyPr/>
        <a:lstStyle/>
        <a:p>
          <a:endParaRPr lang="en-US"/>
        </a:p>
      </dgm:t>
    </dgm:pt>
    <dgm:pt modelId="{9563FEB6-78F6-4067-A797-28551DAA288E}" type="pres">
      <dgm:prSet presAssocID="{013C1647-0A2C-41B1-8083-AB4B1B4C69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62285E-6347-485A-A7EF-F35EDD1E5335}" type="pres">
      <dgm:prSet presAssocID="{8C38323C-053E-432C-9777-52A17AA72B2E}" presName="node" presStyleLbl="node1" presStyleIdx="0" presStyleCnt="1" custScaleY="29166" custLinFactNeighborX="-1250" custLinFactNeighborY="-45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D94C3F-70A3-478E-A0FD-BB0742B3F65F}" type="presOf" srcId="{013C1647-0A2C-41B1-8083-AB4B1B4C694D}" destId="{9563FEB6-78F6-4067-A797-28551DAA288E}" srcOrd="0" destOrd="0" presId="urn:microsoft.com/office/officeart/2005/8/layout/default"/>
    <dgm:cxn modelId="{1BEF3A8E-EB78-4274-BA1C-4B0B83F49895}" type="presOf" srcId="{8C38323C-053E-432C-9777-52A17AA72B2E}" destId="{9162285E-6347-485A-A7EF-F35EDD1E5335}" srcOrd="0" destOrd="0" presId="urn:microsoft.com/office/officeart/2005/8/layout/default"/>
    <dgm:cxn modelId="{CCE8EDC4-811D-44D0-A4EA-D1379320BA2F}" srcId="{013C1647-0A2C-41B1-8083-AB4B1B4C694D}" destId="{8C38323C-053E-432C-9777-52A17AA72B2E}" srcOrd="0" destOrd="0" parTransId="{3B6ACEE4-D9EC-4940-845C-0142D8CC03A1}" sibTransId="{6B698669-4C20-45E0-BAA9-82A800D65291}"/>
    <dgm:cxn modelId="{7728B3C6-455A-442A-8812-3E4570D9624E}" type="presParOf" srcId="{9563FEB6-78F6-4067-A797-28551DAA288E}" destId="{9162285E-6347-485A-A7EF-F35EDD1E5335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04834-3620-4F21-BC18-7B896E698EF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4713A-9DDC-4EF3-94D8-F84817635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EE89C6-314A-4328-97B8-D790177DB1DC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D3E33-4957-435C-B853-D234FE52E6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3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riA%20Computer%20Zone\Desktop\Dog%20danch.MP4" TargetMode="Externa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পবিএ</a:t>
            </a:r>
            <a:r>
              <a:rPr lang="en-US" dirty="0" smtClean="0"/>
              <a:t> </a:t>
            </a:r>
            <a:r>
              <a:rPr lang="en-US" dirty="0" err="1" smtClean="0"/>
              <a:t>রমজানে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610600" cy="5334000"/>
          </a:xfrm>
        </p:spPr>
        <p:txBody>
          <a:bodyPr/>
          <a:lstStyle/>
          <a:p>
            <a:pPr algn="ctr"/>
            <a:r>
              <a:rPr lang="bn-IN" dirty="0" smtClean="0"/>
              <a:t>বিসমিল্লাহির রাহমানির রাহিম্‌</a:t>
            </a:r>
          </a:p>
          <a:p>
            <a:pPr algn="ctr"/>
            <a:r>
              <a:rPr lang="bn-IN" sz="3200" dirty="0" smtClean="0"/>
              <a:t>সকল কে</a:t>
            </a:r>
            <a:endParaRPr lang="en-US" sz="3200" dirty="0"/>
          </a:p>
        </p:txBody>
      </p:sp>
      <p:pic>
        <p:nvPicPr>
          <p:cNvPr id="4" name="Picture 3" descr="tulips-bed-colorful-color-6977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276600"/>
            <a:ext cx="6553200" cy="30480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utpa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57462"/>
            <a:ext cx="6781800" cy="338613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0400" y="762000"/>
            <a:ext cx="2590800" cy="9906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নিষ্কাশন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শিল্প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4419600" y="18288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1304925" cy="1062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276600" y="6858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নির্মাণ শিল্প</a:t>
            </a:r>
            <a:endParaRPr lang="en-US" sz="2400" dirty="0"/>
          </a:p>
        </p:txBody>
      </p:sp>
      <p:pic>
        <p:nvPicPr>
          <p:cNvPr id="4" name="Picture 3" descr="BUI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7239000" cy="41147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962400" y="1828800"/>
            <a:ext cx="533400" cy="533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1228725" cy="1138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895600" y="762000"/>
            <a:ext cx="3048000" cy="990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সেবা ও পরিবেশক</a:t>
            </a:r>
          </a:p>
          <a:p>
            <a:pPr algn="ctr"/>
            <a:r>
              <a:rPr lang="bn-IN" sz="2800" dirty="0" smtClean="0"/>
              <a:t>শিল্প</a:t>
            </a:r>
            <a:endParaRPr lang="en-US" sz="2800" dirty="0"/>
          </a:p>
        </p:txBody>
      </p:sp>
      <p:pic>
        <p:nvPicPr>
          <p:cNvPr id="4" name="Picture 3" descr="HOME SERV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67000"/>
            <a:ext cx="3810000" cy="3048000"/>
          </a:xfrm>
          <a:prstGeom prst="rect">
            <a:avLst/>
          </a:prstGeom>
        </p:spPr>
      </p:pic>
      <p:pic>
        <p:nvPicPr>
          <p:cNvPr id="5" name="Picture 4" descr="SEBA PON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743200"/>
            <a:ext cx="3733800" cy="29718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191000" y="19050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1228725" cy="1366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352800" y="762000"/>
            <a:ext cx="2819400" cy="993648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প্রস্তুত শিল্প</a:t>
            </a:r>
            <a:endParaRPr lang="en-US" sz="3200" dirty="0"/>
          </a:p>
        </p:txBody>
      </p:sp>
      <p:pic>
        <p:nvPicPr>
          <p:cNvPr id="4" name="Picture 3" descr="KU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3657600" cy="3810000"/>
          </a:xfrm>
          <a:prstGeom prst="rect">
            <a:avLst/>
          </a:prstGeom>
        </p:spPr>
      </p:pic>
      <p:pic>
        <p:nvPicPr>
          <p:cNvPr id="5" name="Picture 4" descr="PROST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09800"/>
            <a:ext cx="3657600" cy="37338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8600"/>
            <a:ext cx="1304925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57600" y="762000"/>
            <a:ext cx="26670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বাণিজ্য</a:t>
            </a:r>
            <a:endParaRPr lang="en-US" sz="2800" dirty="0"/>
          </a:p>
        </p:txBody>
      </p:sp>
      <p:pic>
        <p:nvPicPr>
          <p:cNvPr id="7" name="Picture 6" descr="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3886200" cy="3352800"/>
          </a:xfrm>
          <a:prstGeom prst="rect">
            <a:avLst/>
          </a:prstGeom>
        </p:spPr>
      </p:pic>
      <p:pic>
        <p:nvPicPr>
          <p:cNvPr id="8" name="Picture 7" descr="মেল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09800"/>
            <a:ext cx="3886200" cy="3505200"/>
          </a:xfrm>
          <a:prstGeom prst="rect">
            <a:avLst/>
          </a:prstGeom>
        </p:spPr>
      </p:pic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1152525" cy="1290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685800"/>
            <a:ext cx="2590800" cy="1143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বাণিজ্য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2057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 rot="5400000">
            <a:off x="4457700" y="1943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409700" y="2171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048500" y="20955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048500" y="21717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381000" y="2438400"/>
            <a:ext cx="24384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ট্রেড বা পণ্য বিনিময়</a:t>
            </a:r>
            <a:endParaRPr lang="en-US" sz="2400" dirty="0"/>
          </a:p>
        </p:txBody>
      </p:sp>
      <p:sp>
        <p:nvSpPr>
          <p:cNvPr id="26" name="Flowchart: Alternate Process 25"/>
          <p:cNvSpPr/>
          <p:nvPr/>
        </p:nvSpPr>
        <p:spPr>
          <a:xfrm>
            <a:off x="6019800" y="2209800"/>
            <a:ext cx="23622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পণ্য বিনিময়</a:t>
            </a:r>
          </a:p>
          <a:p>
            <a:pPr algn="ctr"/>
            <a:r>
              <a:rPr lang="bn-IN" sz="2400" dirty="0" smtClean="0"/>
              <a:t>সহায়ক কার্যাবলী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1333500" y="3162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72300" y="3238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" y="3352800"/>
            <a:ext cx="243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153197" y="3581399"/>
            <a:ext cx="304008" cy="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628900" y="3467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Alternate Process 51"/>
          <p:cNvSpPr/>
          <p:nvPr/>
        </p:nvSpPr>
        <p:spPr>
          <a:xfrm>
            <a:off x="0" y="3886200"/>
            <a:ext cx="18288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অভ্যন্তরীন বাণিজ্য</a:t>
            </a:r>
            <a:endParaRPr lang="en-US" sz="2400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2057400" y="3657600"/>
            <a:ext cx="19050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বৈদেশিক বাণিজ্য</a:t>
            </a:r>
            <a:endParaRPr lang="en-US" sz="2400" dirty="0"/>
          </a:p>
        </p:txBody>
      </p:sp>
      <p:cxnSp>
        <p:nvCxnSpPr>
          <p:cNvPr id="55" name="Straight Arrow Connector 54"/>
          <p:cNvCxnSpPr>
            <a:stCxn id="52" idx="2"/>
          </p:cNvCxnSpPr>
          <p:nvPr/>
        </p:nvCxnSpPr>
        <p:spPr>
          <a:xfrm rot="5400000">
            <a:off x="800100" y="4914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971800" y="4876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0" y="5181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-38100" y="52959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1790700" y="5372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1524000" y="5562600"/>
            <a:ext cx="1447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খুচরা</a:t>
            </a:r>
            <a:endParaRPr lang="en-US" sz="2400" dirty="0"/>
          </a:p>
        </p:txBody>
      </p:sp>
      <p:sp>
        <p:nvSpPr>
          <p:cNvPr id="69" name="Rounded Rectangle 68"/>
          <p:cNvSpPr/>
          <p:nvPr/>
        </p:nvSpPr>
        <p:spPr>
          <a:xfrm>
            <a:off x="0" y="54864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পাইকরি</a:t>
            </a:r>
            <a:endParaRPr lang="en-US" sz="24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971800" y="4953000"/>
            <a:ext cx="3276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2971800" y="5105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4496594" y="5105400"/>
            <a:ext cx="151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210300" y="50673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Alternate Process 88"/>
          <p:cNvSpPr/>
          <p:nvPr/>
        </p:nvSpPr>
        <p:spPr>
          <a:xfrm>
            <a:off x="3048000" y="5257800"/>
            <a:ext cx="12954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আমদানি</a:t>
            </a:r>
            <a:endParaRPr lang="en-US" sz="2400" dirty="0"/>
          </a:p>
        </p:txBody>
      </p:sp>
      <p:sp>
        <p:nvSpPr>
          <p:cNvPr id="90" name="Rounded Rectangle 89"/>
          <p:cNvSpPr/>
          <p:nvPr/>
        </p:nvSpPr>
        <p:spPr>
          <a:xfrm>
            <a:off x="4495800" y="5334000"/>
            <a:ext cx="1219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রপ্তানি</a:t>
            </a:r>
            <a:endParaRPr lang="en-US" sz="2400" dirty="0"/>
          </a:p>
        </p:txBody>
      </p:sp>
      <p:sp>
        <p:nvSpPr>
          <p:cNvPr id="92" name="Flowchart: Alternate Process 91"/>
          <p:cNvSpPr/>
          <p:nvPr/>
        </p:nvSpPr>
        <p:spPr>
          <a:xfrm>
            <a:off x="5791200" y="5257800"/>
            <a:ext cx="12954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পুনঃ রপ্তানি</a:t>
            </a:r>
            <a:endParaRPr lang="en-US" sz="24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5791200" y="35052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>
            <a:off x="5715000" y="3505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048500" y="34671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8572500" y="35433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4800600" y="3657600"/>
            <a:ext cx="1295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ব্যাংক</a:t>
            </a:r>
            <a:endParaRPr lang="en-US" sz="2400" dirty="0"/>
          </a:p>
        </p:txBody>
      </p:sp>
      <p:sp>
        <p:nvSpPr>
          <p:cNvPr id="109" name="Oval 108"/>
          <p:cNvSpPr/>
          <p:nvPr/>
        </p:nvSpPr>
        <p:spPr>
          <a:xfrm>
            <a:off x="6172200" y="35814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বিমা</a:t>
            </a:r>
            <a:endParaRPr lang="en-US" sz="2400" dirty="0"/>
          </a:p>
        </p:txBody>
      </p:sp>
      <p:sp>
        <p:nvSpPr>
          <p:cNvPr id="110" name="Oval 109"/>
          <p:cNvSpPr/>
          <p:nvPr/>
        </p:nvSpPr>
        <p:spPr>
          <a:xfrm>
            <a:off x="6477000" y="4114800"/>
            <a:ext cx="1752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পরিবহণ</a:t>
            </a:r>
            <a:endParaRPr lang="en-US" sz="2400" dirty="0"/>
          </a:p>
        </p:txBody>
      </p:sp>
      <p:cxnSp>
        <p:nvCxnSpPr>
          <p:cNvPr id="112" name="Straight Arrow Connector 111"/>
          <p:cNvCxnSpPr/>
          <p:nvPr/>
        </p:nvCxnSpPr>
        <p:spPr>
          <a:xfrm rot="5400000">
            <a:off x="8724900" y="3924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>
            <a:off x="8763000" y="3810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877300" y="37719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7277100" y="3771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5400000">
            <a:off x="7581900" y="41529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7239000" y="48006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গুদামজাতকরণ</a:t>
            </a:r>
            <a:endParaRPr lang="en-US" sz="2400" dirty="0"/>
          </a:p>
        </p:txBody>
      </p:sp>
      <p:cxnSp>
        <p:nvCxnSpPr>
          <p:cNvPr id="124" name="Straight Arrow Connector 123"/>
          <p:cNvCxnSpPr/>
          <p:nvPr/>
        </p:nvCxnSpPr>
        <p:spPr>
          <a:xfrm rot="5400000">
            <a:off x="7734300" y="46863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6858000" y="58674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প্রচার ও প্রসার</a:t>
            </a:r>
            <a:endParaRPr lang="en-US" sz="2000" dirty="0"/>
          </a:p>
        </p:txBody>
      </p:sp>
      <p:pic>
        <p:nvPicPr>
          <p:cNvPr id="47" name="Picture 46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381125" cy="1062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276600" y="762000"/>
            <a:ext cx="2667000" cy="1066800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পাইকারি ব্যবসায়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495800" y="1905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AIK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7315200" cy="4038599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1228725" cy="1138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685800"/>
            <a:ext cx="34290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খুচরা ব্যবসায়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খুচর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467600" cy="4119563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153352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38400" y="762000"/>
            <a:ext cx="4038600" cy="10668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আমদানি ব্যবসায়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োস্োলগ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7315200" cy="3686175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1381125" cy="1366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895600" y="685800"/>
            <a:ext cx="2895600" cy="10668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রপ্তাণি ব্যবসায়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828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38400"/>
            <a:ext cx="7848600" cy="37338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1228725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bn-IN" dirty="0" smtClean="0"/>
              <a:t>শ্রেণি ও বিষয়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মোহাম্মদ মজিবুর রহমান</a:t>
            </a:r>
          </a:p>
          <a:p>
            <a:pPr>
              <a:buNone/>
            </a:pPr>
            <a:r>
              <a:rPr lang="bn-IN" dirty="0" smtClean="0"/>
              <a:t>প্রভাষক, ব্যবস্থাপনা</a:t>
            </a:r>
          </a:p>
          <a:p>
            <a:pPr>
              <a:buNone/>
            </a:pPr>
            <a:r>
              <a:rPr lang="bn-IN" dirty="0" smtClean="0"/>
              <a:t>সরকারি আদর্শ মহাবিদ্যালয়</a:t>
            </a:r>
          </a:p>
          <a:p>
            <a:pPr>
              <a:buNone/>
            </a:pPr>
            <a:r>
              <a:rPr lang="bn-IN" dirty="0" smtClean="0"/>
              <a:t>ঝিনাইগাতি, শেরপুর</a:t>
            </a:r>
          </a:p>
          <a:p>
            <a:pPr>
              <a:buNone/>
            </a:pPr>
            <a:r>
              <a:rPr lang="bn-IN" dirty="0" smtClean="0"/>
              <a:t>মোবাইল-০১৭১২৮৫৮৩৪৯</a:t>
            </a:r>
          </a:p>
          <a:p>
            <a:pPr>
              <a:buNone/>
            </a:pPr>
            <a:r>
              <a:rPr lang="en-US" dirty="0" smtClean="0"/>
              <a:t>E-mail</a:t>
            </a:r>
            <a:r>
              <a:rPr lang="en-US" sz="1600" dirty="0" smtClean="0"/>
              <a:t>: moziburrahman600@gmail.com</a:t>
            </a:r>
            <a:endParaRPr lang="bn-IN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IN" dirty="0" smtClean="0"/>
              <a:t>শ্রেণিঃ একাদশ</a:t>
            </a:r>
          </a:p>
          <a:p>
            <a:r>
              <a:rPr lang="bn-IN" dirty="0" smtClean="0"/>
              <a:t>শাখাঃ ব্যবসায় শিক্ষা</a:t>
            </a:r>
          </a:p>
          <a:p>
            <a:r>
              <a:rPr lang="bn-IN" dirty="0" smtClean="0"/>
              <a:t>বিষয়ঃ ব্যবসায় সংগঠন ও ব্যবস্থাপনা</a:t>
            </a:r>
          </a:p>
          <a:p>
            <a:r>
              <a:rPr lang="bn-IN" dirty="0" smtClean="0"/>
              <a:t>অধ্যায়ঃ প্রথম</a:t>
            </a:r>
          </a:p>
          <a:p>
            <a:r>
              <a:rPr lang="bn-IN" dirty="0" smtClean="0"/>
              <a:t>সময়ঃ ৫০ মিনিট</a:t>
            </a:r>
            <a:endParaRPr lang="en-US" dirty="0"/>
          </a:p>
        </p:txBody>
      </p:sp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304800"/>
            <a:ext cx="1143000" cy="1062038"/>
          </a:xfrm>
          <a:prstGeom prst="rect">
            <a:avLst/>
          </a:prstGeom>
        </p:spPr>
      </p:pic>
      <p:pic>
        <p:nvPicPr>
          <p:cNvPr id="8" name="Picture 7" descr="mozibor s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81000"/>
            <a:ext cx="1371600" cy="1676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971800" y="762000"/>
            <a:ext cx="3505200" cy="1143000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পুনঃ রপ্তাণি ব্যবসায়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648200" y="20574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arments lab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90800"/>
            <a:ext cx="7620000" cy="38862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1295400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733800" y="685800"/>
            <a:ext cx="3124200" cy="114300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পণ্য বিনিময় সহায়ক কার্যাবলী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5029200" y="18288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4267200" y="2514600"/>
            <a:ext cx="19050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ব্যাংক</a:t>
            </a:r>
            <a:endParaRPr lang="en-US" sz="2400" dirty="0"/>
          </a:p>
        </p:txBody>
      </p:sp>
      <p:pic>
        <p:nvPicPr>
          <p:cNvPr id="6" name="Picture 5" descr="B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05200"/>
            <a:ext cx="8153400" cy="2609850"/>
          </a:xfrm>
          <a:prstGeom prst="rect">
            <a:avLst/>
          </a:prstGeom>
        </p:spPr>
      </p:pic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"/>
            <a:ext cx="1381125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352800" y="685800"/>
            <a:ext cx="2286000" cy="1143000"/>
          </a:xfrm>
          <a:prstGeom prst="flowChartAlternateProces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বিমা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9050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I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90800"/>
            <a:ext cx="3810000" cy="3276600"/>
          </a:xfrm>
          <a:prstGeom prst="rect">
            <a:avLst/>
          </a:prstGeom>
        </p:spPr>
      </p:pic>
      <p:pic>
        <p:nvPicPr>
          <p:cNvPr id="6" name="Picture 5" descr="SADARON BI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67000"/>
            <a:ext cx="3962400" cy="3124200"/>
          </a:xfrm>
          <a:prstGeom prst="rect">
            <a:avLst/>
          </a:prstGeom>
        </p:spPr>
      </p:pic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1304925" cy="1366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895600" y="762000"/>
            <a:ext cx="3657600" cy="1066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গুদামজাতকরণ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905000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otato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7772400" cy="36576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1076325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48000" y="685800"/>
            <a:ext cx="3505200" cy="11430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প্রচার ও প্রসার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-ad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2990850" cy="3810000"/>
          </a:xfrm>
          <a:prstGeom prst="rect">
            <a:avLst/>
          </a:prstGeom>
        </p:spPr>
      </p:pic>
      <p:pic>
        <p:nvPicPr>
          <p:cNvPr id="6" name="Picture 5" descr="-aban 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514600"/>
            <a:ext cx="2895600" cy="3810000"/>
          </a:xfrm>
          <a:prstGeom prst="rect">
            <a:avLst/>
          </a:prstGeom>
        </p:spPr>
      </p:pic>
      <p:pic>
        <p:nvPicPr>
          <p:cNvPr id="7" name="Picture 6" descr="biggapon p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590800"/>
            <a:ext cx="2362200" cy="3581400"/>
          </a:xfrm>
          <a:prstGeom prst="rect">
            <a:avLst/>
          </a:prstGeom>
        </p:spPr>
      </p:pic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228600"/>
            <a:ext cx="1304925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29000" y="685800"/>
            <a:ext cx="2971800" cy="1066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একক কাজ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2133600"/>
            <a:ext cx="8077200" cy="297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বাংলাদেশের উল্লেখ যোগ্য আমদানি ও রপ্তানি পণ্যের নাম লিখ ।</a:t>
            </a:r>
            <a:endParaRPr lang="en-US" sz="2400" dirty="0"/>
          </a:p>
        </p:txBody>
      </p:sp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13716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685800"/>
            <a:ext cx="35052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দলীয় কাজ</a:t>
            </a:r>
            <a:endParaRPr lang="en-US" sz="24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2057400"/>
            <a:ext cx="7086600" cy="38862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 দল-বাণি্জ্যের কাজ গুলো লিখ ।</a:t>
            </a:r>
          </a:p>
          <a:p>
            <a:pPr algn="ctr"/>
            <a:r>
              <a:rPr lang="bn-IN" sz="2400" dirty="0" smtClean="0"/>
              <a:t>খ দল-শিল্পের নাম গুলো লিখ এবং সেবা শিল</a:t>
            </a:r>
            <a:r>
              <a:rPr lang="en-US" sz="2400" dirty="0" err="1" smtClean="0"/>
              <a:t>্পের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বৈশিষ্ট্য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228725" cy="1062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533400"/>
            <a:ext cx="2514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মূল্যায়ন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038600" y="1676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533400" y="2819400"/>
            <a:ext cx="7848600" cy="4038600"/>
          </a:xfrm>
          <a:prstGeom prst="round2Same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১। </a:t>
            </a:r>
            <a:r>
              <a:rPr lang="en-US" sz="2000" dirty="0" err="1" smtClean="0"/>
              <a:t>শিল্প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বুঝ</a:t>
            </a:r>
            <a:r>
              <a:rPr lang="en-US" sz="2000" dirty="0" smtClean="0"/>
              <a:t> ?</a:t>
            </a:r>
          </a:p>
          <a:p>
            <a:pPr algn="ctr"/>
            <a:r>
              <a:rPr lang="en-US" sz="2000" dirty="0" smtClean="0"/>
              <a:t>২। </a:t>
            </a:r>
            <a:r>
              <a:rPr lang="en-US" sz="2000" dirty="0" err="1" smtClean="0"/>
              <a:t>পাইকারি</a:t>
            </a:r>
            <a:r>
              <a:rPr lang="en-US" sz="2000" dirty="0" smtClean="0"/>
              <a:t> ও </a:t>
            </a:r>
            <a:r>
              <a:rPr lang="en-US" sz="2000" dirty="0" err="1" smtClean="0"/>
              <a:t>খুচরা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ব্যবসায়ের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বৈশিষ্ট্য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304800"/>
            <a:ext cx="1143000" cy="9906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886200" y="22098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4600" y="762000"/>
            <a:ext cx="35814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মূল্যায়ন</a:t>
            </a:r>
            <a:endParaRPr lang="en-US" sz="2800" dirty="0" smtClean="0"/>
          </a:p>
          <a:p>
            <a:pPr algn="ctr"/>
            <a:r>
              <a:rPr lang="bn-IN" sz="2800" dirty="0" smtClean="0"/>
              <a:t>২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0" y="2362200"/>
            <a:ext cx="7848600" cy="426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১। Business  </a:t>
            </a:r>
            <a:r>
              <a:rPr lang="en-US" sz="2800" dirty="0" err="1" smtClean="0"/>
              <a:t>শব্দটি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এসেছে</a:t>
            </a:r>
            <a:r>
              <a:rPr lang="en-US" sz="2800" dirty="0" smtClean="0"/>
              <a:t> ?</a:t>
            </a:r>
          </a:p>
          <a:p>
            <a:pPr algn="ctr"/>
            <a:r>
              <a:rPr lang="en-US" sz="2800" dirty="0" smtClean="0"/>
              <a:t>ক. </a:t>
            </a:r>
            <a:r>
              <a:rPr lang="en-US" sz="2800" dirty="0" err="1" smtClean="0"/>
              <a:t>ইংরেজি</a:t>
            </a:r>
            <a:r>
              <a:rPr lang="en-US" sz="2800" dirty="0" smtClean="0"/>
              <a:t>  </a:t>
            </a:r>
            <a:r>
              <a:rPr lang="en-US" sz="2800" dirty="0" err="1" smtClean="0"/>
              <a:t>খ.ইতালীয়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গ.ফ্রান্স</a:t>
            </a:r>
            <a:r>
              <a:rPr lang="en-US" sz="2800" dirty="0" smtClean="0"/>
              <a:t>  </a:t>
            </a:r>
            <a:r>
              <a:rPr lang="en-US" sz="2800" dirty="0" err="1" smtClean="0"/>
              <a:t>ঘ.ইরাণ</a:t>
            </a:r>
            <a:endParaRPr lang="en-US" sz="2800" dirty="0" smtClean="0"/>
          </a:p>
          <a:p>
            <a:pPr algn="ctr"/>
            <a:r>
              <a:rPr lang="en-US" sz="2800" dirty="0" smtClean="0"/>
              <a:t>২। </a:t>
            </a:r>
            <a:r>
              <a:rPr lang="en-US" sz="2800" dirty="0" err="1" smtClean="0"/>
              <a:t>গুদামজাতকরণ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বাধা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দূর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?</a:t>
            </a:r>
          </a:p>
          <a:p>
            <a:pPr algn="ctr"/>
            <a:r>
              <a:rPr lang="en-US" sz="2800" dirty="0" err="1" smtClean="0"/>
              <a:t>ক.স্থানগত</a:t>
            </a:r>
            <a:r>
              <a:rPr lang="en-US" sz="2800" dirty="0" smtClean="0"/>
              <a:t>  </a:t>
            </a:r>
            <a:r>
              <a:rPr lang="en-US" sz="2800" dirty="0" err="1" smtClean="0"/>
              <a:t>খ.কালগত</a:t>
            </a:r>
            <a:endParaRPr lang="en-US" sz="2800" dirty="0" smtClean="0"/>
          </a:p>
          <a:p>
            <a:pPr algn="ctr"/>
            <a:r>
              <a:rPr lang="en-US" sz="2800" dirty="0" smtClean="0"/>
              <a:t>গ. </a:t>
            </a:r>
            <a:r>
              <a:rPr lang="en-US" sz="2800" dirty="0" err="1" smtClean="0"/>
              <a:t>রুপগত</a:t>
            </a:r>
            <a:r>
              <a:rPr lang="en-US" sz="2800" dirty="0" smtClean="0"/>
              <a:t>  ঘ.</a:t>
            </a:r>
            <a:r>
              <a:rPr lang="bn-IN" sz="2800" dirty="0" smtClean="0"/>
              <a:t> অর্থগত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4191000" y="19812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7-Point Star 2"/>
          <p:cNvSpPr/>
          <p:nvPr/>
        </p:nvSpPr>
        <p:spPr>
          <a:xfrm>
            <a:off x="2667000" y="685800"/>
            <a:ext cx="4419600" cy="1524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বাড়ির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724400" y="17526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ame Side Corner Rectangle 5"/>
          <p:cNvSpPr/>
          <p:nvPr/>
        </p:nvSpPr>
        <p:spPr>
          <a:xfrm>
            <a:off x="533400" y="4724400"/>
            <a:ext cx="7924800" cy="1905000"/>
          </a:xfrm>
          <a:prstGeom prst="round2Same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গুদামজাতকরণ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পণ্যের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সৃষ্টি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করে-ব্যাখ্যা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7" name="4-Point Star 6"/>
          <p:cNvSpPr/>
          <p:nvPr/>
        </p:nvSpPr>
        <p:spPr>
          <a:xfrm>
            <a:off x="533400" y="55626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1143000" cy="1219200"/>
          </a:xfrm>
          <a:prstGeom prst="rect">
            <a:avLst/>
          </a:prstGeom>
        </p:spPr>
      </p:pic>
      <p:pic>
        <p:nvPicPr>
          <p:cNvPr id="9" name="Picture 8" descr="home 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819400"/>
            <a:ext cx="57912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এসো একটি ভিডিও দেখি</a:t>
            </a:r>
            <a:endParaRPr lang="en-US" dirty="0"/>
          </a:p>
        </p:txBody>
      </p:sp>
      <p:pic>
        <p:nvPicPr>
          <p:cNvPr id="3" name="Picture 2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28600"/>
            <a:ext cx="1219200" cy="11430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/>
        </p:nvGraphicFramePr>
        <p:xfrm>
          <a:off x="1524000" y="762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Dog danc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8"/>
          <a:stretch>
            <a:fillRect/>
          </a:stretch>
        </p:blipFill>
        <p:spPr>
          <a:xfrm>
            <a:off x="1676400" y="2057400"/>
            <a:ext cx="5588000" cy="4191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95400" y="685800"/>
            <a:ext cx="6019800" cy="11430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ক্লাশে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সহায়তার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ধন্যবাদ</a:t>
            </a:r>
            <a:endParaRPr lang="en-US" sz="2400" dirty="0"/>
          </a:p>
        </p:txBody>
      </p:sp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923925" cy="757238"/>
          </a:xfrm>
          <a:prstGeom prst="rect">
            <a:avLst/>
          </a:prstGeom>
        </p:spPr>
      </p:pic>
      <p:pic>
        <p:nvPicPr>
          <p:cNvPr id="6" name="Picture 5" descr="pexels-photo-4621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4114800" cy="3962400"/>
          </a:xfrm>
          <a:prstGeom prst="rect">
            <a:avLst/>
          </a:prstGeom>
        </p:spPr>
      </p:pic>
      <p:pic>
        <p:nvPicPr>
          <p:cNvPr id="7" name="Picture 6" descr="canv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133600"/>
            <a:ext cx="3581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চিএ গুলো লক্ষ্য করি</a:t>
            </a:r>
            <a:endParaRPr lang="en-US" dirty="0"/>
          </a:p>
        </p:txBody>
      </p:sp>
      <p:pic>
        <p:nvPicPr>
          <p:cNvPr id="3" name="Picture 2" descr="engin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057400"/>
            <a:ext cx="2085975" cy="1981200"/>
          </a:xfrm>
          <a:prstGeom prst="rect">
            <a:avLst/>
          </a:prstGeom>
        </p:spPr>
      </p:pic>
      <p:pic>
        <p:nvPicPr>
          <p:cNvPr id="4" name="Picture 3" descr="garments la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2600325" cy="2133600"/>
          </a:xfrm>
          <a:prstGeom prst="rect">
            <a:avLst/>
          </a:prstGeom>
        </p:spPr>
      </p:pic>
      <p:pic>
        <p:nvPicPr>
          <p:cNvPr id="5" name="Picture 4" descr="ব্যবসায়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343400"/>
            <a:ext cx="2238375" cy="2000250"/>
          </a:xfrm>
          <a:prstGeom prst="rect">
            <a:avLst/>
          </a:prstGeom>
        </p:spPr>
      </p:pic>
      <p:pic>
        <p:nvPicPr>
          <p:cNvPr id="6" name="Picture 5" descr="seb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495800"/>
            <a:ext cx="2514600" cy="1600200"/>
          </a:xfrm>
          <a:prstGeom prst="rect">
            <a:avLst/>
          </a:prstGeom>
        </p:spPr>
      </p:pic>
      <p:pic>
        <p:nvPicPr>
          <p:cNvPr id="7" name="Picture 6" descr="uk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4495800"/>
            <a:ext cx="2743200" cy="1676400"/>
          </a:xfrm>
          <a:prstGeom prst="rect">
            <a:avLst/>
          </a:prstGeom>
        </p:spPr>
      </p:pic>
      <p:pic>
        <p:nvPicPr>
          <p:cNvPr id="8" name="Picture 7" descr="banij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200" y="1981200"/>
            <a:ext cx="2857500" cy="2057400"/>
          </a:xfrm>
          <a:prstGeom prst="rect">
            <a:avLst/>
          </a:prstGeom>
        </p:spPr>
      </p:pic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" y="304800"/>
            <a:ext cx="1371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686800" cy="64770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আজকের পাঠ</a:t>
            </a:r>
            <a:br>
              <a:rPr lang="bn-IN" dirty="0" smtClean="0"/>
            </a:br>
            <a:r>
              <a:rPr lang="bn-IN" dirty="0" smtClean="0"/>
              <a:t>ব্যবসায়ের আওতা বা পরিধি</a:t>
            </a:r>
            <a:endParaRPr lang="en-US" dirty="0"/>
          </a:p>
        </p:txBody>
      </p:sp>
      <p:pic>
        <p:nvPicPr>
          <p:cNvPr id="4" name="Picture 3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0"/>
            <a:ext cx="3200401" cy="4038600"/>
          </a:xfrm>
          <a:prstGeom prst="rect">
            <a:avLst/>
          </a:prstGeom>
        </p:spPr>
      </p:pic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33400" y="2057400"/>
            <a:ext cx="7772400" cy="3696136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এই পাঠ শেষে শিক্ষার্থীরা-</a:t>
            </a:r>
            <a:r>
              <a:rPr lang="bn-IN" sz="2400" dirty="0" smtClean="0"/>
              <a:t>---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bn-IN" sz="2400" dirty="0" smtClean="0"/>
              <a:t>ব্যবসায় কী তা বলতে পারবে 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bn-IN" sz="2400" dirty="0" smtClean="0"/>
              <a:t>ব্যবসায়ের আওতা বর্ণনা করতে পারবে 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bn-IN" sz="2400" dirty="0" smtClean="0"/>
              <a:t>শিল্প ও বাণিজ্যের পার্থক্য বিশ্লেষণ করতে পারবে </a:t>
            </a:r>
            <a:br>
              <a:rPr lang="bn-IN" sz="2400" dirty="0" smtClean="0"/>
            </a:br>
            <a:r>
              <a:rPr lang="bn-IN" sz="2400" dirty="0" smtClean="0"/>
              <a:t/>
            </a:r>
            <a:br>
              <a:rPr lang="bn-IN" sz="2400" dirty="0" smtClean="0"/>
            </a:br>
            <a:r>
              <a:rPr lang="bn-IN" sz="2400" dirty="0" smtClean="0"/>
              <a:t/>
            </a:r>
            <a:br>
              <a:rPr lang="bn-IN" sz="2400" dirty="0" smtClean="0"/>
            </a:br>
            <a:endParaRPr lang="en-US" sz="24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057400" y="304800"/>
            <a:ext cx="5029200" cy="838200"/>
          </a:xfrm>
          <a:prstGeom prst="round2Same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শিখনফল</a:t>
            </a:r>
            <a:endParaRPr lang="en-US" sz="3600" dirty="0"/>
          </a:p>
        </p:txBody>
      </p:sp>
      <p:pic>
        <p:nvPicPr>
          <p:cNvPr id="5" name="Picture 4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52400"/>
            <a:ext cx="1002254" cy="990600"/>
          </a:xfrm>
          <a:prstGeom prst="rect">
            <a:avLst/>
          </a:prstGeom>
        </p:spPr>
      </p:pic>
      <p:sp>
        <p:nvSpPr>
          <p:cNvPr id="6" name="Down Ribbon 5"/>
          <p:cNvSpPr/>
          <p:nvPr/>
        </p:nvSpPr>
        <p:spPr>
          <a:xfrm>
            <a:off x="1981200" y="457200"/>
            <a:ext cx="4953000" cy="612648"/>
          </a:xfrm>
          <a:prstGeom prst="ribbon">
            <a:avLst>
              <a:gd name="adj1" fmla="val 0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শিখনফল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ব্যবসায়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457200"/>
            <a:ext cx="2209800" cy="8382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ব্যবসায়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43000" y="1295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952500" y="1485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4194" y="1447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8383191" y="1446609"/>
            <a:ext cx="3040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33400" y="1828800"/>
            <a:ext cx="1066800" cy="685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শিল্প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962400" y="1676400"/>
            <a:ext cx="1143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বাণিজ্য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696200" y="1676400"/>
            <a:ext cx="14478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প্র্ত্যক্ষ সেবা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1" idx="4"/>
          </p:cNvCxnSpPr>
          <p:nvPr/>
        </p:nvCxnSpPr>
        <p:spPr>
          <a:xfrm rot="5400000">
            <a:off x="914400" y="2667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28956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53194" y="29710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 Diagonal Corner Rectangle 43"/>
          <p:cNvSpPr/>
          <p:nvPr/>
        </p:nvSpPr>
        <p:spPr>
          <a:xfrm>
            <a:off x="0" y="3124200"/>
            <a:ext cx="838200" cy="4572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প্রজনন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1562894" y="3009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 Diagonal Corner Rectangle 46"/>
          <p:cNvSpPr/>
          <p:nvPr/>
        </p:nvSpPr>
        <p:spPr>
          <a:xfrm>
            <a:off x="1219200" y="3200400"/>
            <a:ext cx="914400" cy="3810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নিষ্কাশন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2781300" y="3009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 Diagonal Corner Rectangle 49"/>
          <p:cNvSpPr/>
          <p:nvPr/>
        </p:nvSpPr>
        <p:spPr>
          <a:xfrm>
            <a:off x="2514600" y="3200400"/>
            <a:ext cx="762000" cy="381000"/>
          </a:xfrm>
          <a:prstGeom prst="round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নির্মাণ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3620294" y="3009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 Diagonal Corner Rectangle 52"/>
          <p:cNvSpPr/>
          <p:nvPr/>
        </p:nvSpPr>
        <p:spPr>
          <a:xfrm>
            <a:off x="3505200" y="3200400"/>
            <a:ext cx="685800" cy="3810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প্র্স্তুত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4534694" y="3009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 Diagonal Corner Rectangle 56"/>
          <p:cNvSpPr/>
          <p:nvPr/>
        </p:nvSpPr>
        <p:spPr>
          <a:xfrm>
            <a:off x="4419600" y="3200400"/>
            <a:ext cx="1066800" cy="533400"/>
          </a:xfrm>
          <a:prstGeom prst="round2DiagRect">
            <a:avLst>
              <a:gd name="adj1" fmla="val 538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সেবা ও পরিবেশক </a:t>
            </a:r>
            <a:endParaRPr lang="en-US" dirty="0"/>
          </a:p>
        </p:txBody>
      </p:sp>
      <p:cxnSp>
        <p:nvCxnSpPr>
          <p:cNvPr id="59" name="Shape 58"/>
          <p:cNvCxnSpPr>
            <a:stCxn id="32" idx="6"/>
          </p:cNvCxnSpPr>
          <p:nvPr/>
        </p:nvCxnSpPr>
        <p:spPr>
          <a:xfrm>
            <a:off x="5105400" y="2057400"/>
            <a:ext cx="685800" cy="1981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0439400" y="3124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971800" y="4038600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2590800" y="4343400"/>
            <a:ext cx="1371600" cy="68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ট্রেড বা</a:t>
            </a:r>
          </a:p>
          <a:p>
            <a:pPr algn="ctr"/>
            <a:r>
              <a:rPr lang="bn-IN" dirty="0" smtClean="0"/>
              <a:t>পণ্য বিনিময়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2894806" y="41910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Alternate Process 67"/>
          <p:cNvSpPr/>
          <p:nvPr/>
        </p:nvSpPr>
        <p:spPr>
          <a:xfrm>
            <a:off x="6781800" y="4267200"/>
            <a:ext cx="1981200" cy="9144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পণ্য বিনিময়</a:t>
            </a:r>
          </a:p>
          <a:p>
            <a:pPr algn="ctr"/>
            <a:r>
              <a:rPr lang="bn-IN" dirty="0" smtClean="0"/>
              <a:t>সহায়ক কার্যাবলী</a:t>
            </a:r>
            <a:endParaRPr lang="en-US" dirty="0"/>
          </a:p>
        </p:txBody>
      </p:sp>
      <p:cxnSp>
        <p:nvCxnSpPr>
          <p:cNvPr id="70" name="Straight Arrow Connector 69"/>
          <p:cNvCxnSpPr>
            <a:endCxn id="68" idx="0"/>
          </p:cNvCxnSpPr>
          <p:nvPr/>
        </p:nvCxnSpPr>
        <p:spPr>
          <a:xfrm rot="5400000">
            <a:off x="7658100" y="4152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3124200" y="51816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371600" y="5334000"/>
            <a:ext cx="3733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1219200" y="5410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1219994" y="55618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5029200" y="5486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33400" y="5715000"/>
            <a:ext cx="15240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অভ্যন্তরীন বাণিজ্য</a:t>
            </a:r>
            <a:endParaRPr lang="en-US" dirty="0"/>
          </a:p>
        </p:txBody>
      </p:sp>
      <p:sp>
        <p:nvSpPr>
          <p:cNvPr id="93" name="Round Diagonal Corner Rectangle 92"/>
          <p:cNvSpPr/>
          <p:nvPr/>
        </p:nvSpPr>
        <p:spPr>
          <a:xfrm>
            <a:off x="4572000" y="5638800"/>
            <a:ext cx="1371600" cy="609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বৈদেশিক</a:t>
            </a:r>
          </a:p>
          <a:p>
            <a:pPr algn="ctr"/>
            <a:r>
              <a:rPr lang="bn-IN" dirty="0" smtClean="0"/>
              <a:t>বাণিজ্য</a:t>
            </a:r>
            <a:endParaRPr lang="en-US" dirty="0"/>
          </a:p>
        </p:txBody>
      </p:sp>
      <p:cxnSp>
        <p:nvCxnSpPr>
          <p:cNvPr id="97" name="Straight Arrow Connector 96"/>
          <p:cNvCxnSpPr>
            <a:stCxn id="92" idx="2"/>
          </p:cNvCxnSpPr>
          <p:nvPr/>
        </p:nvCxnSpPr>
        <p:spPr>
          <a:xfrm rot="5400000">
            <a:off x="1219200" y="6248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57200" y="63246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304800" y="647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0" y="6324600"/>
            <a:ext cx="990600" cy="533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পাইকারি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752600" y="6324600"/>
            <a:ext cx="990600" cy="533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খুচরা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3352800" y="64008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6200000" flipH="1">
            <a:off x="5029200" y="62484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owchart: Process 114"/>
          <p:cNvSpPr/>
          <p:nvPr/>
        </p:nvSpPr>
        <p:spPr>
          <a:xfrm>
            <a:off x="3352800" y="6477000"/>
            <a:ext cx="914400" cy="381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আমদানি</a:t>
            </a:r>
            <a:endParaRPr lang="en-US" dirty="0"/>
          </a:p>
        </p:txBody>
      </p:sp>
      <p:sp>
        <p:nvSpPr>
          <p:cNvPr id="116" name="Round Diagonal Corner Rectangle 115"/>
          <p:cNvSpPr/>
          <p:nvPr/>
        </p:nvSpPr>
        <p:spPr>
          <a:xfrm>
            <a:off x="4800600" y="6477000"/>
            <a:ext cx="990600" cy="3810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রপ্তানি</a:t>
            </a:r>
            <a:endParaRPr lang="en-US" dirty="0"/>
          </a:p>
        </p:txBody>
      </p:sp>
      <p:sp>
        <p:nvSpPr>
          <p:cNvPr id="117" name="Round Diagonal Corner Rectangle 116"/>
          <p:cNvSpPr/>
          <p:nvPr/>
        </p:nvSpPr>
        <p:spPr>
          <a:xfrm>
            <a:off x="6096000" y="6477000"/>
            <a:ext cx="1143000" cy="38100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পুনঃ রপ্তানি</a:t>
            </a:r>
            <a:endParaRPr lang="en-US" dirty="0"/>
          </a:p>
        </p:txBody>
      </p:sp>
      <p:cxnSp>
        <p:nvCxnSpPr>
          <p:cNvPr id="119" name="Straight Arrow Connector 118"/>
          <p:cNvCxnSpPr>
            <a:stCxn id="68" idx="2"/>
          </p:cNvCxnSpPr>
          <p:nvPr/>
        </p:nvCxnSpPr>
        <p:spPr>
          <a:xfrm rot="5400000">
            <a:off x="7696200" y="5257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553200" y="54102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6248400" y="5486400"/>
            <a:ext cx="685800" cy="457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ব্যাংক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7010400" y="5410200"/>
            <a:ext cx="68580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বিমা</a:t>
            </a:r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7848600" y="5410200"/>
            <a:ext cx="838200" cy="533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পরিবহণ</a:t>
            </a:r>
            <a:endParaRPr lang="en-US" dirty="0"/>
          </a:p>
        </p:txBody>
      </p:sp>
      <p:cxnSp>
        <p:nvCxnSpPr>
          <p:cNvPr id="126" name="Straight Arrow Connector 125"/>
          <p:cNvCxnSpPr/>
          <p:nvPr/>
        </p:nvCxnSpPr>
        <p:spPr>
          <a:xfrm rot="5400000">
            <a:off x="8572500" y="5753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7239000" y="6172200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গুদাম</a:t>
            </a:r>
            <a:endParaRPr lang="en-US" dirty="0"/>
          </a:p>
        </p:txBody>
      </p:sp>
      <p:cxnSp>
        <p:nvCxnSpPr>
          <p:cNvPr id="129" name="Straight Connector 128"/>
          <p:cNvCxnSpPr/>
          <p:nvPr/>
        </p:nvCxnSpPr>
        <p:spPr>
          <a:xfrm rot="10800000">
            <a:off x="7848600" y="6019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127" idx="0"/>
          </p:cNvCxnSpPr>
          <p:nvPr/>
        </p:nvCxnSpPr>
        <p:spPr>
          <a:xfrm rot="5400000">
            <a:off x="7620000" y="6096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8229600" y="6172200"/>
            <a:ext cx="914400" cy="685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বিজ্ঞাপন</a:t>
            </a:r>
            <a:endParaRPr lang="en-US" dirty="0"/>
          </a:p>
        </p:txBody>
      </p:sp>
      <p:pic>
        <p:nvPicPr>
          <p:cNvPr id="58" name="Picture 57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28600"/>
            <a:ext cx="1143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3276600" y="762000"/>
            <a:ext cx="2895600" cy="106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প্রত্যক্ষ সেবা</a:t>
            </a:r>
            <a:endParaRPr lang="en-US" sz="2800" dirty="0"/>
          </a:p>
        </p:txBody>
      </p:sp>
      <p:pic>
        <p:nvPicPr>
          <p:cNvPr id="5" name="Picture 4" descr="uk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43200"/>
            <a:ext cx="2743200" cy="3657600"/>
          </a:xfrm>
          <a:prstGeom prst="rect">
            <a:avLst/>
          </a:prstGeom>
        </p:spPr>
      </p:pic>
      <p:pic>
        <p:nvPicPr>
          <p:cNvPr id="6" name="Picture 5" descr="do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667000"/>
            <a:ext cx="2819400" cy="3505200"/>
          </a:xfrm>
          <a:prstGeom prst="rect">
            <a:avLst/>
          </a:prstGeom>
        </p:spPr>
      </p:pic>
      <p:pic>
        <p:nvPicPr>
          <p:cNvPr id="7" name="Picture 6" descr="engine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667000"/>
            <a:ext cx="2590800" cy="37338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4495800" y="1905000"/>
            <a:ext cx="4572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28600"/>
            <a:ext cx="1000125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9050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2800" y="304800"/>
            <a:ext cx="3429000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শিল্প</a:t>
            </a:r>
            <a:endParaRPr lang="en-US" sz="4000" dirty="0"/>
          </a:p>
        </p:txBody>
      </p:sp>
      <p:pic>
        <p:nvPicPr>
          <p:cNvPr id="6" name="Picture 5" descr="জদল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76600"/>
            <a:ext cx="3505200" cy="2895600"/>
          </a:xfrm>
          <a:prstGeom prst="rect">
            <a:avLst/>
          </a:prstGeom>
        </p:spPr>
      </p:pic>
      <p:pic>
        <p:nvPicPr>
          <p:cNvPr id="7" name="Picture 6" descr="সদীু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76600"/>
            <a:ext cx="3733800" cy="2971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57600" y="137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প্রজন</a:t>
            </a:r>
            <a:r>
              <a:rPr lang="bn-IN" sz="2400" dirty="0" smtClean="0"/>
              <a:t>ন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4532671" y="2376948"/>
            <a:ext cx="381000" cy="533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1000125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279</Words>
  <Application>Microsoft Office PowerPoint</Application>
  <PresentationFormat>On-screen Show (4:3)</PresentationFormat>
  <Paragraphs>110</Paragraphs>
  <Slides>30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পবিএ রমজানে স্বাগতম</vt:lpstr>
      <vt:lpstr>পরিচিতি</vt:lpstr>
      <vt:lpstr>এসো একটি ভিডিও দেখি</vt:lpstr>
      <vt:lpstr>চিএ গুলো লক্ষ্য করি</vt:lpstr>
      <vt:lpstr>আজকের পাঠ ব্যবসায়ের আওতা বা পরিধি</vt:lpstr>
      <vt:lpstr>     </vt:lpstr>
      <vt:lpstr>ব্যবসায়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পবিএ রমজানে স্বাগতম</dc:title>
  <dc:creator>AriA Computer Zone</dc:creator>
  <cp:lastModifiedBy>AriA Computer Zone</cp:lastModifiedBy>
  <cp:revision>96</cp:revision>
  <dcterms:created xsi:type="dcterms:W3CDTF">2020-04-23T16:05:46Z</dcterms:created>
  <dcterms:modified xsi:type="dcterms:W3CDTF">2020-04-24T16:10:05Z</dcterms:modified>
</cp:coreProperties>
</file>