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18"/>
  </p:notesMasterIdLst>
  <p:sldIdLst>
    <p:sldId id="314" r:id="rId2"/>
    <p:sldId id="272" r:id="rId3"/>
    <p:sldId id="316" r:id="rId4"/>
    <p:sldId id="317" r:id="rId5"/>
    <p:sldId id="319" r:id="rId6"/>
    <p:sldId id="257" r:id="rId7"/>
    <p:sldId id="297" r:id="rId8"/>
    <p:sldId id="320" r:id="rId9"/>
    <p:sldId id="327" r:id="rId10"/>
    <p:sldId id="322" r:id="rId11"/>
    <p:sldId id="323" r:id="rId12"/>
    <p:sldId id="324" r:id="rId13"/>
    <p:sldId id="325" r:id="rId14"/>
    <p:sldId id="311" r:id="rId15"/>
    <p:sldId id="312" r:id="rId16"/>
    <p:sldId id="32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autoAdjust="0"/>
    <p:restoredTop sz="94660"/>
  </p:normalViewPr>
  <p:slideViewPr>
    <p:cSldViewPr>
      <p:cViewPr varScale="1">
        <p:scale>
          <a:sx n="64" d="100"/>
          <a:sy n="64" d="100"/>
        </p:scale>
        <p:origin x="13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24-Apr-20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14</a:t>
            </a:fld>
            <a:endParaRPr lang="en-US" dirty="0"/>
          </a:p>
        </p:txBody>
      </p:sp>
    </p:spTree>
    <p:extLst>
      <p:ext uri="{BB962C8B-B14F-4D97-AF65-F5344CB8AC3E}">
        <p14:creationId xmlns:p14="http://schemas.microsoft.com/office/powerpoint/2010/main" val="25096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46907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14240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8227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39099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0194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4554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56829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41106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9498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2766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EFD674-7495-4FBA-93F4-25570CC3D54A}" type="datetimeFigureOut">
              <a:rPr lang="en-US" smtClean="0"/>
              <a:pPr/>
              <a:t>24-Apr-20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93581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Frame 6"/>
          <p:cNvSpPr/>
          <p:nvPr userDrawn="1"/>
        </p:nvSpPr>
        <p:spPr>
          <a:xfrm>
            <a:off x="0" y="0"/>
            <a:ext cx="9144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2927889"/>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81000"/>
            <a:ext cx="8686799" cy="4867275"/>
          </a:xfrm>
          <a:prstGeom prst="rect">
            <a:avLst/>
          </a:prstGeom>
        </p:spPr>
      </p:pic>
      <p:sp>
        <p:nvSpPr>
          <p:cNvPr id="3" name="Rectangle 2"/>
          <p:cNvSpPr/>
          <p:nvPr/>
        </p:nvSpPr>
        <p:spPr>
          <a:xfrm>
            <a:off x="3276600" y="5477868"/>
            <a:ext cx="5562599" cy="923330"/>
          </a:xfrm>
          <a:prstGeom prst="rect">
            <a:avLst/>
          </a:prstGeom>
          <a:solidFill>
            <a:schemeClr val="bg1">
              <a:lumMod val="95000"/>
            </a:schemeClr>
          </a:solidFill>
        </p:spPr>
        <p:txBody>
          <a:bodyPr wrap="square">
            <a:spAutoFit/>
          </a:bodyPr>
          <a:lstStyle/>
          <a:p>
            <a:r>
              <a:rPr lang="ar-AE" sz="5400" b="1" dirty="0">
                <a:latin typeface="NikoshBAN" panose="02000000000000000000" pitchFamily="2" charset="0"/>
              </a:rPr>
              <a:t>اَلسَلامُ عَلَيْكُم وَرَحْمَةُ </a:t>
            </a:r>
            <a:r>
              <a:rPr lang="ar-AE" sz="5400" b="1" dirty="0" smtClean="0">
                <a:latin typeface="NikoshBAN" panose="02000000000000000000" pitchFamily="2" charset="0"/>
              </a:rPr>
              <a:t>اَللهُ</a:t>
            </a:r>
            <a:r>
              <a:rPr lang="en-US" sz="5400" b="1" dirty="0" smtClean="0">
                <a:latin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srcRect l="17801" t="8549" r="59162" b="52933"/>
          <a:stretch/>
        </p:blipFill>
        <p:spPr>
          <a:xfrm>
            <a:off x="173636" y="367259"/>
            <a:ext cx="2057400" cy="2431472"/>
          </a:xfrm>
          <a:prstGeom prst="rect">
            <a:avLst/>
          </a:prstGeom>
        </p:spPr>
      </p:pic>
      <p:sp>
        <p:nvSpPr>
          <p:cNvPr id="5" name="Rectangle 4"/>
          <p:cNvSpPr/>
          <p:nvPr/>
        </p:nvSpPr>
        <p:spPr>
          <a:xfrm>
            <a:off x="304800" y="5477868"/>
            <a:ext cx="2514600" cy="923330"/>
          </a:xfrm>
          <a:prstGeom prst="rect">
            <a:avLst/>
          </a:prstGeom>
          <a:solidFill>
            <a:schemeClr val="bg1">
              <a:lumMod val="95000"/>
            </a:schemeClr>
          </a:solidFill>
        </p:spPr>
        <p:txBody>
          <a:bodyPr wrap="square">
            <a:spAutoFit/>
          </a:bodyPr>
          <a:lstStyle/>
          <a:p>
            <a:r>
              <a:rPr lang="ar-AE" sz="5400" b="1" dirty="0">
                <a:latin typeface="NikoshBAN" panose="02000000000000000000" pitchFamily="2" charset="0"/>
              </a:rPr>
              <a:t>كيف حالك</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7870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587876"/>
            <a:ext cx="1066800" cy="369332"/>
          </a:xfrm>
          <a:prstGeom prst="rect">
            <a:avLst/>
          </a:prstGeom>
        </p:spPr>
        <p:txBody>
          <a:bodyPr wrap="square">
            <a:spAutoFit/>
          </a:bodyPr>
          <a:lstStyle/>
          <a:p>
            <a:r>
              <a:rPr lang="ar-AE" dirty="0" smtClean="0"/>
              <a:t>وجه التسمیه</a:t>
            </a:r>
            <a:endParaRPr lang="en-US" dirty="0"/>
          </a:p>
        </p:txBody>
      </p:sp>
      <p:sp>
        <p:nvSpPr>
          <p:cNvPr id="3" name="Rectangle 2"/>
          <p:cNvSpPr/>
          <p:nvPr/>
        </p:nvSpPr>
        <p:spPr>
          <a:xfrm>
            <a:off x="577121" y="2587876"/>
            <a:ext cx="4680680" cy="2308324"/>
          </a:xfrm>
          <a:prstGeom prst="rect">
            <a:avLst/>
          </a:prstGeom>
          <a:solidFill>
            <a:schemeClr val="bg1"/>
          </a:solidFill>
        </p:spPr>
        <p:txBody>
          <a:bodyPr wrap="square">
            <a:spAutoFit/>
          </a:bodyPr>
          <a:lstStyle/>
          <a:p>
            <a:r>
              <a:rPr lang="en-US" dirty="0" smtClean="0"/>
              <a:t>     </a:t>
            </a:r>
            <a:r>
              <a:rPr lang="en-US" sz="3600" dirty="0" smtClean="0"/>
              <a:t>   </a:t>
            </a:r>
            <a:r>
              <a:rPr lang="en-US" sz="3600" dirty="0" smtClean="0">
                <a:latin typeface="NikoshBAN" panose="02000000000000000000" pitchFamily="2" charset="0"/>
                <a:cs typeface="NikoshBAN" panose="02000000000000000000" pitchFamily="2" charset="0"/>
              </a:rPr>
              <a:t>            </a:t>
            </a:r>
            <a:r>
              <a:rPr lang="en-US" dirty="0" smtClean="0"/>
              <a:t>    </a:t>
            </a:r>
            <a:r>
              <a:rPr lang="as-IN" dirty="0" smtClean="0"/>
              <a:t>এ </a:t>
            </a:r>
            <a:r>
              <a:rPr lang="as-IN" dirty="0"/>
              <a:t>সূরায় </a:t>
            </a:r>
            <a:r>
              <a:rPr lang="as-IN" dirty="0" smtClean="0"/>
              <a:t>১৬ ও ১৭ </a:t>
            </a:r>
            <a:r>
              <a:rPr lang="as-IN" dirty="0"/>
              <a:t>রুকূতে কোন কোন আন’আমের (গৃহপালিত পশু) হারাম হওয়া এবং কোন কোনটির হালাল হওয়া সম্পর্কিত আরববাসিদের কাল্পনিক ও কুসংস্কারমূলক ধারণা বিশ্বাসকে খণ্ডন করা হয়েছে। এ প্রেক্ষিতে এ সূরাকে আল আন’আম নামকরণ করা হয়েছে।</a:t>
            </a:r>
            <a:endParaRPr lang="en-US" dirty="0"/>
          </a:p>
        </p:txBody>
      </p:sp>
      <p:sp>
        <p:nvSpPr>
          <p:cNvPr id="4" name="TextBox 3"/>
          <p:cNvSpPr txBox="1"/>
          <p:nvPr/>
        </p:nvSpPr>
        <p:spPr>
          <a:xfrm>
            <a:off x="2758190" y="457200"/>
            <a:ext cx="2514601" cy="1015663"/>
          </a:xfrm>
          <a:prstGeom prst="rect">
            <a:avLst/>
          </a:prstGeom>
          <a:solidFill>
            <a:schemeClr val="bg1"/>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নামকরণ</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5486400" y="1701463"/>
            <a:ext cx="3390900" cy="1879937"/>
          </a:xfrm>
          <a:prstGeom prst="rect">
            <a:avLst/>
          </a:prstGeom>
        </p:spPr>
      </p:pic>
      <p:pic>
        <p:nvPicPr>
          <p:cNvPr id="6" name="Picture 5"/>
          <p:cNvPicPr>
            <a:picLocks noChangeAspect="1"/>
          </p:cNvPicPr>
          <p:nvPr/>
        </p:nvPicPr>
        <p:blipFill>
          <a:blip r:embed="rId3"/>
          <a:stretch>
            <a:fillRect/>
          </a:stretch>
        </p:blipFill>
        <p:spPr>
          <a:xfrm>
            <a:off x="5486400" y="3796962"/>
            <a:ext cx="3390900" cy="1841837"/>
          </a:xfrm>
          <a:prstGeom prst="rect">
            <a:avLst/>
          </a:prstGeom>
        </p:spPr>
      </p:pic>
    </p:spTree>
    <p:extLst>
      <p:ext uri="{BB962C8B-B14F-4D97-AF65-F5344CB8AC3E}">
        <p14:creationId xmlns:p14="http://schemas.microsoft.com/office/powerpoint/2010/main" val="20433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298" y="464580"/>
            <a:ext cx="2863284" cy="1015663"/>
          </a:xfrm>
          <a:prstGeom prst="rect">
            <a:avLst/>
          </a:prstGeom>
          <a:solidFill>
            <a:schemeClr val="bg1"/>
          </a:solidFill>
        </p:spPr>
        <p:txBody>
          <a:bodyPr wrap="none">
            <a:spAutoFit/>
          </a:bodyPr>
          <a:lstStyle/>
          <a:p>
            <a:r>
              <a:rPr lang="en-US" sz="6000" dirty="0">
                <a:latin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শানে</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নযুল</a:t>
            </a:r>
            <a:r>
              <a:rPr lang="en-US" dirty="0" smtClean="0"/>
              <a:t>;</a:t>
            </a:r>
            <a:endParaRPr lang="en-US" dirty="0"/>
          </a:p>
        </p:txBody>
      </p:sp>
      <p:sp>
        <p:nvSpPr>
          <p:cNvPr id="3" name="Rectangle 2"/>
          <p:cNvSpPr/>
          <p:nvPr/>
        </p:nvSpPr>
        <p:spPr>
          <a:xfrm>
            <a:off x="152399" y="2420569"/>
            <a:ext cx="8696325" cy="3570208"/>
          </a:xfrm>
          <a:prstGeom prst="rect">
            <a:avLst/>
          </a:prstGeom>
          <a:solidFill>
            <a:schemeClr val="bg1">
              <a:lumMod val="95000"/>
            </a:schemeClr>
          </a:solidFill>
        </p:spPr>
        <p:txBody>
          <a:bodyPr wrap="square">
            <a:spAutoFit/>
          </a:bodyPr>
          <a:lstStyle/>
          <a:p>
            <a:r>
              <a:rPr lang="en-US" dirty="0" smtClean="0"/>
              <a:t>                          </a:t>
            </a:r>
            <a:r>
              <a:rPr lang="ar-AE" sz="2800" dirty="0">
                <a:latin typeface="NikoshBAN" panose="02000000000000000000" pitchFamily="2" charset="0"/>
              </a:rPr>
              <a:t>سبب نزول سورة الانعام</a:t>
            </a:r>
          </a:p>
          <a:p>
            <a:r>
              <a:rPr lang="en-US" dirty="0" smtClean="0"/>
              <a:t>       </a:t>
            </a:r>
            <a:r>
              <a:rPr lang="as-IN" dirty="0" smtClean="0"/>
              <a:t>এ </a:t>
            </a:r>
            <a:r>
              <a:rPr lang="as-IN" dirty="0"/>
              <a:t>অন্ধকার বিভীষিকাময় পরিবেশে একমাত্র ইয়াসরবের দিক থেকে একটি হালকা আশার আলো দেখা দিয়েছিল। সেখানকার আওস ও খাযরাজ গোত্রের প্রভাবশালী লোকেরা এসে নবী সাল্লাল্লাহু আলাইহি ওয়া সাল্লামের হাতে বাই’আত করে গিয়েছিলেন। সেখানে কোন প্রকার অভ্যন্তরীণ বাধা প্রতিবন্ধকতার সম্মুখীন না হয়েই ইসলাম প্রসার লাভ করতে শুরু করেছিল। কিন্তু এ ছোট্ট একটি প্রারম্ভিক বিন্দুর মধ্যে ভবিষ্যতের যে বিপুল সম্ভাবনা লুকিয়ে ছিল তা কোন স্থুলদর্শীর দৃষ্টিগ্রাহ্য হওয়া সম্ভবপর ছিল না। বাহ্যিক দৃষ্টিতে মনে হতো, ইসলাম একটি দুর্বল আন্দোলন। এর পেছনে কোন বৈষয়িক ও বস্তুগত শক্তি নেই। এর আহবায়কের পেছনে তার পরিবারের ও বংশের দুর্বল ও ক্ষীণ সাহায্য-সমর্থন ছাড়া আর কিছুই নেই। মুষ্টিমেয় অসহায় ও বিক্ষিপ্ত বিচ্ছিন্ন ব্যক্তিই ইসলাম গ্রহণ করেছে। যেন মনে হয় নিজেদের জাতির বিশ্বাস, মত ও পথ থেকে বিচ্যুত হয়ে তারা সমাজ থেকে এমনভাবে দূরে নিক্ষিপ্ত হয়েছে যেমন গাছের মরা পাতা মাটির ওপর ঝরে পড়ে।</a:t>
            </a:r>
            <a:endParaRPr lang="en-US" dirty="0"/>
          </a:p>
        </p:txBody>
      </p:sp>
      <p:pic>
        <p:nvPicPr>
          <p:cNvPr id="5" name="Picture 4"/>
          <p:cNvPicPr>
            <a:picLocks noChangeAspect="1"/>
          </p:cNvPicPr>
          <p:nvPr/>
        </p:nvPicPr>
        <p:blipFill>
          <a:blip r:embed="rId2"/>
          <a:stretch>
            <a:fillRect/>
          </a:stretch>
        </p:blipFill>
        <p:spPr>
          <a:xfrm>
            <a:off x="4953000" y="192896"/>
            <a:ext cx="3895725" cy="2115769"/>
          </a:xfrm>
          <a:prstGeom prst="rect">
            <a:avLst/>
          </a:prstGeom>
        </p:spPr>
      </p:pic>
      <p:sp>
        <p:nvSpPr>
          <p:cNvPr id="6" name="Right Arrow 5"/>
          <p:cNvSpPr/>
          <p:nvPr/>
        </p:nvSpPr>
        <p:spPr>
          <a:xfrm>
            <a:off x="3680791" y="667611"/>
            <a:ext cx="1143000" cy="609600"/>
          </a:xfrm>
          <a:prstGeom prst="rightArrow">
            <a:avLst/>
          </a:prstGeom>
          <a:pattFill prst="pct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008763" y="1560045"/>
            <a:ext cx="745842" cy="882821"/>
          </a:xfrm>
          <a:prstGeom prst="downArrow">
            <a:avLst/>
          </a:prstGeom>
          <a:pattFill prst="pct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172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762000"/>
            <a:ext cx="4267200" cy="1015663"/>
          </a:xfrm>
          <a:prstGeom prst="rect">
            <a:avLst/>
          </a:prstGeom>
          <a:solidFill>
            <a:schemeClr val="bg1"/>
          </a:solidFill>
        </p:spPr>
        <p:txBody>
          <a:bodyPr wrap="square" rtlCol="0">
            <a:spAutoFit/>
          </a:bodyPr>
          <a:lstStyle/>
          <a:p>
            <a:r>
              <a:rPr lang="en-US" sz="6000" dirty="0" err="1" smtClean="0"/>
              <a:t>একক</a:t>
            </a:r>
            <a:r>
              <a:rPr lang="en-US" sz="6000" dirty="0" smtClean="0"/>
              <a:t> </a:t>
            </a:r>
            <a:r>
              <a:rPr lang="en-US" sz="6000" dirty="0" err="1" smtClean="0"/>
              <a:t>কাজ</a:t>
            </a:r>
            <a:r>
              <a:rPr lang="en-US" sz="6000" dirty="0" smtClean="0"/>
              <a:t>; </a:t>
            </a:r>
            <a:endParaRPr lang="en-US" sz="6000" dirty="0"/>
          </a:p>
        </p:txBody>
      </p:sp>
      <p:graphicFrame>
        <p:nvGraphicFramePr>
          <p:cNvPr id="4" name="Table 3"/>
          <p:cNvGraphicFramePr>
            <a:graphicFrameLocks noGrp="1"/>
          </p:cNvGraphicFramePr>
          <p:nvPr>
            <p:extLst>
              <p:ext uri="{D42A27DB-BD31-4B8C-83A1-F6EECF244321}">
                <p14:modId xmlns:p14="http://schemas.microsoft.com/office/powerpoint/2010/main" val="1071282687"/>
              </p:ext>
            </p:extLst>
          </p:nvPr>
        </p:nvGraphicFramePr>
        <p:xfrm>
          <a:off x="1600200" y="2514600"/>
          <a:ext cx="6400800" cy="2804160"/>
        </p:xfrm>
        <a:graphic>
          <a:graphicData uri="http://schemas.openxmlformats.org/drawingml/2006/table">
            <a:tbl>
              <a:tblPr firstRow="1" bandRow="1">
                <a:tableStyleId>{073A0DAA-6AF3-43AB-8588-CEC1D06C72B9}</a:tableStyleId>
              </a:tblPr>
              <a:tblGrid>
                <a:gridCol w="3200400"/>
                <a:gridCol w="3200400"/>
              </a:tblGrid>
              <a:tr h="457200">
                <a:tc>
                  <a:txBody>
                    <a:bodyPr/>
                    <a:lstStyle/>
                    <a:p>
                      <a:r>
                        <a:rPr lang="en-US" dirty="0" smtClean="0"/>
                        <a:t>                    </a:t>
                      </a:r>
                      <a:r>
                        <a:rPr lang="en-US" sz="4000" dirty="0" err="1" smtClean="0">
                          <a:latin typeface="NikoshBAN" panose="02000000000000000000" pitchFamily="2" charset="0"/>
                          <a:cs typeface="NikoshBAN" panose="02000000000000000000" pitchFamily="2" charset="0"/>
                        </a:rPr>
                        <a:t>বাংলা</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অর্থ</a:t>
                      </a:r>
                      <a:r>
                        <a:rPr lang="en-US" sz="4000" baseline="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tc>
                <a:tc>
                  <a:txBody>
                    <a:bodyPr/>
                    <a:lstStyle/>
                    <a:p>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আরবি</a:t>
                      </a:r>
                      <a:r>
                        <a:rPr lang="en-US" sz="4000" baseline="0" dirty="0" smtClean="0">
                          <a:latin typeface="NikoshBAN" panose="02000000000000000000" pitchFamily="2" charset="0"/>
                          <a:cs typeface="NikoshBAN" panose="02000000000000000000" pitchFamily="2" charset="0"/>
                        </a:rPr>
                        <a:t> </a:t>
                      </a:r>
                      <a:r>
                        <a:rPr lang="en-US" sz="4000" baseline="0" dirty="0" err="1" smtClean="0">
                          <a:latin typeface="NikoshBAN" panose="02000000000000000000" pitchFamily="2" charset="0"/>
                          <a:cs typeface="NikoshBAN" panose="02000000000000000000" pitchFamily="2" charset="0"/>
                        </a:rPr>
                        <a:t>শব্দ</a:t>
                      </a:r>
                      <a:r>
                        <a:rPr lang="en-US" sz="4000" baseline="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tc>
              </a:tr>
              <a:tr h="457200">
                <a:tc>
                  <a:txBody>
                    <a:bodyPr/>
                    <a:lstStyle/>
                    <a:p>
                      <a:endParaRPr lang="en-US" dirty="0"/>
                    </a:p>
                  </a:txBody>
                  <a:tcPr/>
                </a:tc>
                <a:tc>
                  <a:txBody>
                    <a:bodyPr/>
                    <a:lstStyle/>
                    <a:p>
                      <a:r>
                        <a:rPr lang="ar-AE" sz="4000" dirty="0" smtClean="0">
                          <a:latin typeface="NikoshBAN" panose="02000000000000000000" pitchFamily="2" charset="0"/>
                        </a:rPr>
                        <a:t>قل</a:t>
                      </a:r>
                      <a:endParaRPr lang="en-US" sz="4000" dirty="0">
                        <a:latin typeface="NikoshBAN" panose="02000000000000000000" pitchFamily="2" charset="0"/>
                        <a:cs typeface="NikoshBAN" panose="02000000000000000000" pitchFamily="2" charset="0"/>
                      </a:endParaRPr>
                    </a:p>
                  </a:txBody>
                  <a:tcPr/>
                </a:tc>
              </a:tr>
              <a:tr h="457200">
                <a:tc>
                  <a:txBody>
                    <a:bodyPr/>
                    <a:lstStyle/>
                    <a:p>
                      <a:endParaRPr lang="en-US" dirty="0"/>
                    </a:p>
                  </a:txBody>
                  <a:tcPr/>
                </a:tc>
                <a:tc>
                  <a:txBody>
                    <a:bodyPr/>
                    <a:lstStyle/>
                    <a:p>
                      <a:r>
                        <a:rPr lang="ar-AE" sz="4000" dirty="0" smtClean="0">
                          <a:latin typeface="NikoshBAN" panose="02000000000000000000" pitchFamily="2" charset="0"/>
                        </a:rPr>
                        <a:t>کتب</a:t>
                      </a:r>
                      <a:endParaRPr lang="en-US" sz="4000" dirty="0">
                        <a:latin typeface="NikoshBAN" panose="02000000000000000000" pitchFamily="2" charset="0"/>
                        <a:cs typeface="NikoshBAN" panose="02000000000000000000" pitchFamily="2" charset="0"/>
                      </a:endParaRPr>
                    </a:p>
                  </a:txBody>
                  <a:tcPr/>
                </a:tc>
              </a:tr>
              <a:tr h="457200">
                <a:tc>
                  <a:txBody>
                    <a:bodyPr/>
                    <a:lstStyle/>
                    <a:p>
                      <a:endParaRPr lang="en-US" dirty="0"/>
                    </a:p>
                  </a:txBody>
                  <a:tcPr/>
                </a:tc>
                <a:tc>
                  <a:txBody>
                    <a:bodyPr/>
                    <a:lstStyle/>
                    <a:p>
                      <a:r>
                        <a:rPr lang="ar-AE" sz="4000" dirty="0" smtClean="0">
                          <a:latin typeface="NikoshBAN" panose="02000000000000000000" pitchFamily="2" charset="0"/>
                        </a:rPr>
                        <a:t>لا ریب</a:t>
                      </a:r>
                      <a:endParaRPr lang="en-US" sz="40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27233400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685800"/>
            <a:ext cx="3276600" cy="1107996"/>
          </a:xfrm>
          <a:prstGeom prst="rect">
            <a:avLst/>
          </a:prstGeom>
          <a:solidFill>
            <a:schemeClr val="bg1"/>
          </a:solidFill>
        </p:spPr>
        <p:txBody>
          <a:bodyPr wrap="square" rtlCol="0">
            <a:spAutoFit/>
          </a:bodyPr>
          <a:lstStyle/>
          <a:p>
            <a:r>
              <a:rPr lang="en-US" sz="6600" b="1" dirty="0" err="1" smtClean="0">
                <a:latin typeface="NikoshBAN" panose="02000000000000000000" pitchFamily="2" charset="0"/>
                <a:cs typeface="NikoshBAN" panose="02000000000000000000" pitchFamily="2" charset="0"/>
              </a:rPr>
              <a:t>দলীয়</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কাজ</a:t>
            </a:r>
            <a:r>
              <a:rPr lang="en-US" sz="6600" b="1" dirty="0" smtClean="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35422316"/>
              </p:ext>
            </p:extLst>
          </p:nvPr>
        </p:nvGraphicFramePr>
        <p:xfrm>
          <a:off x="533400" y="2895600"/>
          <a:ext cx="7772400" cy="2843047"/>
        </p:xfrm>
        <a:graphic>
          <a:graphicData uri="http://schemas.openxmlformats.org/drawingml/2006/table">
            <a:tbl>
              <a:tblPr firstRow="1" bandRow="1">
                <a:tableStyleId>{5C22544A-7EE6-4342-B048-85BDC9FD1C3A}</a:tableStyleId>
              </a:tblPr>
              <a:tblGrid>
                <a:gridCol w="2590800"/>
                <a:gridCol w="2590800"/>
                <a:gridCol w="2590800"/>
              </a:tblGrid>
              <a:tr h="1410487">
                <a:tc>
                  <a:txBody>
                    <a:bodyPr/>
                    <a:lstStyle/>
                    <a:p>
                      <a:r>
                        <a:rPr lang="en-US" sz="4400" dirty="0" smtClean="0">
                          <a:latin typeface="NikoshBAN" panose="02000000000000000000" pitchFamily="2" charset="0"/>
                          <a:cs typeface="NikoshBAN" panose="02000000000000000000" pitchFamily="2" charset="0"/>
                        </a:rPr>
                        <a:t>     ক-</a:t>
                      </a:r>
                      <a:r>
                        <a:rPr lang="en-US" sz="4400" dirty="0" err="1" smtClean="0">
                          <a:latin typeface="NikoshBAN" panose="02000000000000000000" pitchFamily="2" charset="0"/>
                          <a:cs typeface="NikoshBAN" panose="02000000000000000000" pitchFamily="2" charset="0"/>
                        </a:rPr>
                        <a:t>দল</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    খ-</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smtClean="0">
                          <a:latin typeface="NikoshBAN" panose="02000000000000000000" pitchFamily="2" charset="0"/>
                          <a:cs typeface="NikoshBAN" panose="02000000000000000000" pitchFamily="2" charset="0"/>
                        </a:rPr>
                        <a:t>  </a:t>
                      </a:r>
                      <a:r>
                        <a:rPr lang="en-US" sz="4400" baseline="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গ</a:t>
                      </a:r>
                      <a:r>
                        <a:rPr lang="en-US" sz="4400" baseline="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দল</a:t>
                      </a:r>
                      <a:r>
                        <a:rPr lang="en-US" sz="4400" baseline="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txBody>
                  <a:tcPr/>
                </a:tc>
              </a:tr>
              <a:tr h="1410487">
                <a:tc>
                  <a:txBody>
                    <a:bodyPr/>
                    <a:lstStyle/>
                    <a:p>
                      <a:r>
                        <a:rPr lang="ar-AE" sz="4400" dirty="0" smtClean="0">
                          <a:latin typeface="NikoshBAN" panose="02000000000000000000" pitchFamily="2" charset="0"/>
                        </a:rPr>
                        <a:t>قُلْ سِيرُوا فِي الْأَرْضِ</a:t>
                      </a:r>
                      <a:endParaRPr lang="en-US" sz="4400" dirty="0">
                        <a:latin typeface="NikoshBAN" panose="02000000000000000000" pitchFamily="2" charset="0"/>
                        <a:cs typeface="NikoshBAN" panose="02000000000000000000" pitchFamily="2" charset="0"/>
                      </a:endParaRPr>
                    </a:p>
                  </a:txBody>
                  <a:tcPr/>
                </a:tc>
                <a:tc>
                  <a:txBody>
                    <a:bodyPr/>
                    <a:lstStyle/>
                    <a:p>
                      <a:r>
                        <a:rPr lang="ar-AE" sz="4400" dirty="0" smtClean="0">
                          <a:latin typeface="NikoshBAN" panose="02000000000000000000" pitchFamily="2" charset="0"/>
                        </a:rPr>
                        <a:t>كَانَ عَاقِبَةُ الْمُكَذِّبِينَ</a:t>
                      </a:r>
                      <a:endParaRPr lang="en-US" sz="4400" dirty="0">
                        <a:latin typeface="NikoshBAN" panose="02000000000000000000" pitchFamily="2" charset="0"/>
                        <a:cs typeface="NikoshBAN" panose="02000000000000000000" pitchFamily="2" charset="0"/>
                      </a:endParaRPr>
                    </a:p>
                  </a:txBody>
                  <a:tcPr/>
                </a:tc>
                <a:tc>
                  <a:txBody>
                    <a:bodyPr/>
                    <a:lstStyle/>
                    <a:p>
                      <a:r>
                        <a:rPr lang="ar-AE" sz="4400" dirty="0" smtClean="0">
                          <a:latin typeface="NikoshBAN" panose="02000000000000000000" pitchFamily="2" charset="0"/>
                        </a:rPr>
                        <a:t>سبب نزول سورة الانعام</a:t>
                      </a:r>
                      <a:endParaRPr lang="en-US" sz="44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2385658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81000"/>
            <a:ext cx="2133600"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smtClean="0"/>
              <a:t>  </a:t>
            </a:r>
            <a:r>
              <a:rPr lang="en-US" sz="4800" dirty="0" err="1" smtClean="0">
                <a:latin typeface="NikoshBAN" panose="02000000000000000000" pitchFamily="2" charset="0"/>
                <a:cs typeface="NikoshBAN" panose="02000000000000000000" pitchFamily="2" charset="0"/>
              </a:rPr>
              <a:t>মূল্যায়ন</a:t>
            </a:r>
            <a:r>
              <a:rPr lang="en-US" sz="4800" dirty="0" smtClean="0"/>
              <a:t>  </a:t>
            </a:r>
            <a:endParaRPr lang="en-US" sz="4800" dirty="0"/>
          </a:p>
        </p:txBody>
      </p:sp>
      <p:sp>
        <p:nvSpPr>
          <p:cNvPr id="3" name="TextBox 2"/>
          <p:cNvSpPr txBox="1"/>
          <p:nvPr/>
        </p:nvSpPr>
        <p:spPr>
          <a:xfrm>
            <a:off x="685800" y="2688967"/>
            <a:ext cx="8001000" cy="2308324"/>
          </a:xfrm>
          <a:prstGeom prst="rect">
            <a:avLst/>
          </a:prstGeom>
          <a:solidFill>
            <a:schemeClr val="bg1"/>
          </a:solidFill>
        </p:spPr>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আয়াতের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নযুল</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সুরার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আল্লাহর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আনুগত্যের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প্রতিদান</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নাফরমানদের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6899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
                                        </p:tgtEl>
                                        <p:attrNameLst>
                                          <p:attrName>style.color</p:attrName>
                                        </p:attrNameLst>
                                      </p:cBhvr>
                                      <p:to>
                                        <p:clrVal>
                                          <a:schemeClr val="accent2"/>
                                        </p:clrVal>
                                      </p:to>
                                    </p:set>
                                    <p:set>
                                      <p:cBhvr>
                                        <p:cTn id="14" dur="500" fill="hold"/>
                                        <p:tgtEl>
                                          <p:spTgt spid="3"/>
                                        </p:tgtEl>
                                        <p:attrNameLst>
                                          <p:attrName>fillcolor</p:attrName>
                                        </p:attrNameLst>
                                      </p:cBhvr>
                                      <p:to>
                                        <p:clrVal>
                                          <a:schemeClr val="accent2"/>
                                        </p:clrVal>
                                      </p:to>
                                    </p:set>
                                    <p:set>
                                      <p:cBhvr>
                                        <p:cTn id="1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content.xx.fbcdn.net/v/t1.15752-9/94070453_213176859978163_3778806823675494400_n.jpg?_nc_cat=107&amp;_nc_sid=b96e70&amp;_nc_eui2=AeHvKCRoS6HXZEm8bXj5I5OhaVJr7ueZiIxpUmvu55mIjO_1o03S3xqP-YtIZv0Hdms2k3MjbwOt82ACvgxLyUPr&amp;_nc_ohc=VRLKlybjrZAAX_ffQax&amp;_nc_ad=z-m&amp;_nc_cid=0&amp;_nc_zor=9&amp;_nc_ht=scontent.xx&amp;oh=c9ad20348ab14881bf728a672cadd9cd&amp;oe=5EC21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59597"/>
            <a:ext cx="5029200" cy="4226779"/>
          </a:xfrm>
          <a:prstGeom prst="rect">
            <a:avLst/>
          </a:prstGeom>
          <a:solidFill>
            <a:srgbClr val="C00000"/>
          </a:solidFill>
          <a:ln>
            <a:solidFill>
              <a:srgbClr val="FF0000"/>
            </a:solidFill>
          </a:ln>
          <a:scene3d>
            <a:camera prst="orthographicFront"/>
            <a:lightRig rig="threePt" dir="t"/>
          </a:scene3d>
          <a:sp3d>
            <a:bevelT w="165100" prst="coolSlant"/>
          </a:sp3d>
        </p:spPr>
      </p:pic>
      <p:sp>
        <p:nvSpPr>
          <p:cNvPr id="2" name="TextBox 1"/>
          <p:cNvSpPr txBox="1"/>
          <p:nvPr/>
        </p:nvSpPr>
        <p:spPr>
          <a:xfrm>
            <a:off x="3276600" y="217357"/>
            <a:ext cx="2705100" cy="830997"/>
          </a:xfrm>
          <a:prstGeom prst="rect">
            <a:avLst/>
          </a:prstGeom>
          <a:solidFill>
            <a:schemeClr val="bg1"/>
          </a:solidFill>
        </p:spPr>
        <p:txBody>
          <a:bodyPr wrap="square" rtlCol="0">
            <a:spAutoFit/>
          </a:bodyPr>
          <a:lstStyle/>
          <a:p>
            <a:r>
              <a:rPr lang="en-US" sz="4800" dirty="0" err="1" smtClean="0">
                <a:latin typeface="NikoshBAN" panose="02000000000000000000" pitchFamily="2" charset="0"/>
                <a:cs typeface="NikoshBAN" panose="02000000000000000000" pitchFamily="2" charset="0"/>
              </a:rPr>
              <a:t>বাড়ির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609600" y="5562600"/>
            <a:ext cx="83058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err="1" smtClean="0">
                <a:latin typeface="NikoshBAN" panose="02000000000000000000" pitchFamily="2" charset="0"/>
                <a:cs typeface="NikoshBAN" panose="02000000000000000000" pitchFamily="2" charset="0"/>
              </a:rPr>
              <a:t>উক্ত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আয়াতের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মাধ্যমের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বিশ্বের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বর্তমান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ধর্মীয়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আচার-আচরণ</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ব্যাখ্যা</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07038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80">
                                          <p:stCondLst>
                                            <p:cond delay="0"/>
                                          </p:stCondLst>
                                        </p:cTn>
                                        <p:tgtEl>
                                          <p:spTgt spid="1028"/>
                                        </p:tgtEl>
                                      </p:cBhvr>
                                    </p:animEffect>
                                    <p:anim calcmode="lin" valueType="num">
                                      <p:cBhvr>
                                        <p:cTn id="1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8"/>
                                        </p:tgtEl>
                                      </p:cBhvr>
                                      <p:to x="100000" y="60000"/>
                                    </p:animScale>
                                    <p:animScale>
                                      <p:cBhvr>
                                        <p:cTn id="20" dur="166" decel="50000">
                                          <p:stCondLst>
                                            <p:cond delay="676"/>
                                          </p:stCondLst>
                                        </p:cTn>
                                        <p:tgtEl>
                                          <p:spTgt spid="1028"/>
                                        </p:tgtEl>
                                      </p:cBhvr>
                                      <p:to x="100000" y="100000"/>
                                    </p:animScale>
                                    <p:animScale>
                                      <p:cBhvr>
                                        <p:cTn id="21" dur="26">
                                          <p:stCondLst>
                                            <p:cond delay="1312"/>
                                          </p:stCondLst>
                                        </p:cTn>
                                        <p:tgtEl>
                                          <p:spTgt spid="1028"/>
                                        </p:tgtEl>
                                      </p:cBhvr>
                                      <p:to x="100000" y="80000"/>
                                    </p:animScale>
                                    <p:animScale>
                                      <p:cBhvr>
                                        <p:cTn id="22" dur="166" decel="50000">
                                          <p:stCondLst>
                                            <p:cond delay="1338"/>
                                          </p:stCondLst>
                                        </p:cTn>
                                        <p:tgtEl>
                                          <p:spTgt spid="1028"/>
                                        </p:tgtEl>
                                      </p:cBhvr>
                                      <p:to x="100000" y="100000"/>
                                    </p:animScale>
                                    <p:animScale>
                                      <p:cBhvr>
                                        <p:cTn id="23" dur="26">
                                          <p:stCondLst>
                                            <p:cond delay="1642"/>
                                          </p:stCondLst>
                                        </p:cTn>
                                        <p:tgtEl>
                                          <p:spTgt spid="1028"/>
                                        </p:tgtEl>
                                      </p:cBhvr>
                                      <p:to x="100000" y="90000"/>
                                    </p:animScale>
                                    <p:animScale>
                                      <p:cBhvr>
                                        <p:cTn id="24" dur="166" decel="50000">
                                          <p:stCondLst>
                                            <p:cond delay="1668"/>
                                          </p:stCondLst>
                                        </p:cTn>
                                        <p:tgtEl>
                                          <p:spTgt spid="1028"/>
                                        </p:tgtEl>
                                      </p:cBhvr>
                                      <p:to x="100000" y="100000"/>
                                    </p:animScale>
                                    <p:animScale>
                                      <p:cBhvr>
                                        <p:cTn id="25" dur="26">
                                          <p:stCondLst>
                                            <p:cond delay="1808"/>
                                          </p:stCondLst>
                                        </p:cTn>
                                        <p:tgtEl>
                                          <p:spTgt spid="1028"/>
                                        </p:tgtEl>
                                      </p:cBhvr>
                                      <p:to x="100000" y="95000"/>
                                    </p:animScale>
                                    <p:animScale>
                                      <p:cBhvr>
                                        <p:cTn id="26" dur="166" decel="50000">
                                          <p:stCondLst>
                                            <p:cond delay="1834"/>
                                          </p:stCondLst>
                                        </p:cTn>
                                        <p:tgtEl>
                                          <p:spTgt spid="102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3"/>
                                        </p:tgtEl>
                                        <p:attrNameLst>
                                          <p:attrName>style.color</p:attrName>
                                        </p:attrNameLst>
                                      </p:cBhvr>
                                      <p:to>
                                        <p:clrVal>
                                          <a:schemeClr val="accent2"/>
                                        </p:clrVal>
                                      </p:to>
                                    </p:set>
                                    <p:set>
                                      <p:cBhvr>
                                        <p:cTn id="31" dur="500" fill="hold"/>
                                        <p:tgtEl>
                                          <p:spTgt spid="3"/>
                                        </p:tgtEl>
                                        <p:attrNameLst>
                                          <p:attrName>fillcolor</p:attrName>
                                        </p:attrNameLst>
                                      </p:cBhvr>
                                      <p:to>
                                        <p:clrVal>
                                          <a:schemeClr val="accent2"/>
                                        </p:clrVal>
                                      </p:to>
                                    </p:set>
                                    <p:set>
                                      <p:cBhvr>
                                        <p:cTn id="32"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816" y="304800"/>
            <a:ext cx="6781800" cy="4267200"/>
          </a:xfrm>
          <a:prstGeom prst="rect">
            <a:avLst/>
          </a:prstGeom>
        </p:spPr>
      </p:pic>
      <p:sp>
        <p:nvSpPr>
          <p:cNvPr id="3" name="TextBox 2"/>
          <p:cNvSpPr txBox="1"/>
          <p:nvPr/>
        </p:nvSpPr>
        <p:spPr>
          <a:xfrm>
            <a:off x="5181600" y="4996934"/>
            <a:ext cx="3581400" cy="1015663"/>
          </a:xfrm>
          <a:prstGeom prst="rect">
            <a:avLst/>
          </a:prstGeom>
          <a:solidFill>
            <a:schemeClr val="bg1"/>
          </a:solidFill>
        </p:spPr>
        <p:txBody>
          <a:bodyPr wrap="square" rtlCol="0">
            <a:spAutoFit/>
          </a:bodyPr>
          <a:lstStyle/>
          <a:p>
            <a:r>
              <a:rPr lang="ar-AE" sz="6000" b="1" dirty="0">
                <a:latin typeface="NikoshBAN" panose="02000000000000000000" pitchFamily="2" charset="0"/>
              </a:rPr>
              <a:t>في أمان الله</a:t>
            </a:r>
            <a:endParaRPr lang="en-US" sz="6000" b="1" dirty="0">
              <a:latin typeface="NikoshBAN" panose="02000000000000000000" pitchFamily="2" charset="0"/>
              <a:cs typeface="NikoshBAN" panose="02000000000000000000" pitchFamily="2" charset="0"/>
            </a:endParaRPr>
          </a:p>
        </p:txBody>
      </p:sp>
      <p:sp>
        <p:nvSpPr>
          <p:cNvPr id="4" name="Rectangle 3"/>
          <p:cNvSpPr/>
          <p:nvPr/>
        </p:nvSpPr>
        <p:spPr>
          <a:xfrm>
            <a:off x="533400" y="5089267"/>
            <a:ext cx="2744662" cy="923330"/>
          </a:xfrm>
          <a:prstGeom prst="rect">
            <a:avLst/>
          </a:prstGeom>
          <a:solidFill>
            <a:schemeClr val="bg1"/>
          </a:solidFill>
        </p:spPr>
        <p:txBody>
          <a:bodyPr wrap="none">
            <a:spAutoFit/>
          </a:bodyPr>
          <a:lstStyle/>
          <a:p>
            <a:r>
              <a:rPr lang="ar-AE" sz="5400" b="1" dirty="0">
                <a:latin typeface="NikoshBAN" panose="02000000000000000000" pitchFamily="2" charset="0"/>
              </a:rPr>
              <a:t>في أمان الله</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552882"/>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1753025"/>
            <a:ext cx="5105400" cy="37240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err="1">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400" b="1" dirty="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4400" b="1" dirty="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a:t>
            </a:r>
            <a:r>
              <a:rPr lang="en-US" sz="4400" b="1" dirty="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হান্নান</a:t>
            </a:r>
            <a:endParaRPr lang="en-US" sz="4400" b="1" dirty="0">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dirty="0" err="1" smtClean="0">
                <a:latin typeface="NikoshBAN" panose="02000000000000000000" pitchFamily="2" charset="0"/>
                <a:cs typeface="NikoshBAN" panose="02000000000000000000" pitchFamily="2" charset="0"/>
              </a:rPr>
              <a:t>অধ্যক্ষ</a:t>
            </a:r>
            <a:r>
              <a:rPr lang="en-US" sz="3200" dirty="0" smtClean="0">
                <a:latin typeface="NikoshBAN" panose="02000000000000000000" pitchFamily="2" charset="0"/>
                <a:cs typeface="NikoshBAN" panose="02000000000000000000" pitchFamily="2" charset="0"/>
              </a:rPr>
              <a:t>,</a:t>
            </a:r>
          </a:p>
          <a:p>
            <a:pPr algn="ctr"/>
            <a:r>
              <a:rPr lang="en-US" sz="2400" dirty="0" err="1" smtClean="0">
                <a:latin typeface="NikoshBAN" panose="02000000000000000000" pitchFamily="2" charset="0"/>
                <a:cs typeface="NikoshBAN" panose="02000000000000000000" pitchFamily="2" charset="0"/>
              </a:rPr>
              <a:t>বখতিয়ার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চারপীর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আউলিয়া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সিনিয়র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মাদরাসা</a:t>
            </a:r>
            <a:r>
              <a:rPr lang="en-US" sz="2400" dirty="0">
                <a:latin typeface="NikoshBAN" panose="02000000000000000000" pitchFamily="2" charset="0"/>
                <a:cs typeface="NikoshBAN" panose="02000000000000000000" pitchFamily="2" charset="0"/>
              </a:rPr>
              <a:t>।</a:t>
            </a:r>
          </a:p>
          <a:p>
            <a:pPr algn="ctr"/>
            <a:r>
              <a:rPr lang="en-US" sz="2400" dirty="0" err="1">
                <a:latin typeface="NikoshBAN" panose="02000000000000000000" pitchFamily="2" charset="0"/>
                <a:cs typeface="NikoshBAN" panose="02000000000000000000" pitchFamily="2" charset="0"/>
              </a:rPr>
              <a:t>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হাট</a:t>
            </a:r>
            <a:r>
              <a:rPr lang="en-US" sz="2400" dirty="0">
                <a:latin typeface="NikoshBAN" panose="02000000000000000000" pitchFamily="2" charset="0"/>
                <a:cs typeface="NikoshBAN" panose="02000000000000000000" pitchFamily="2" charset="0"/>
              </a:rPr>
              <a:t>,</a:t>
            </a:r>
          </a:p>
          <a:p>
            <a:pPr algn="ctr"/>
            <a:r>
              <a:rPr lang="en-US" sz="2400" dirty="0" err="1" smtClean="0">
                <a:latin typeface="NikoshBAN" panose="02000000000000000000" pitchFamily="2" charset="0"/>
                <a:cs typeface="NikoshBAN" panose="02000000000000000000" pitchFamily="2" charset="0"/>
              </a:rPr>
              <a:t>উপজেলাঃ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আনোয়ারা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চট্রগ্রাম</a:t>
            </a:r>
            <a:endParaRPr lang="en-US" sz="2400" dirty="0" smtClean="0">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বাতায়ন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আইডি</a:t>
            </a:r>
            <a:r>
              <a:rPr lang="en-US" sz="2400" dirty="0" smtClean="0">
                <a:latin typeface="NikoshBAN" panose="02000000000000000000" pitchFamily="2" charset="0"/>
                <a:cs typeface="NikoshBAN" panose="02000000000000000000" pitchFamily="2" charset="0"/>
              </a:rPr>
              <a:t> </a:t>
            </a:r>
          </a:p>
          <a:p>
            <a:pPr algn="ctr"/>
            <a:r>
              <a:rPr lang="en-US" sz="3200" dirty="0"/>
              <a:t>kazihannan819@gmail.com</a:t>
            </a:r>
            <a:r>
              <a:rPr lang="en-US" sz="3200" dirty="0" smtClean="0">
                <a:latin typeface="NikoshBAN" panose="02000000000000000000" pitchFamily="2" charset="0"/>
                <a:cs typeface="NikoshBAN" panose="02000000000000000000" pitchFamily="2" charset="0"/>
              </a:rPr>
              <a:t> মোবাইল-01819330549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2590800" y="228600"/>
            <a:ext cx="4191000" cy="1015663"/>
          </a:xfrm>
          <a:prstGeom prst="rect">
            <a:avLst/>
          </a:prstGeom>
          <a:solidFill>
            <a:schemeClr val="bg1"/>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শিক্ষক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পরিচিতি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5867400" y="1753025"/>
            <a:ext cx="2971800" cy="3724096"/>
          </a:xfrm>
          <a:prstGeom prst="rect">
            <a:avLst/>
          </a:prstGeom>
        </p:spPr>
      </p:pic>
    </p:spTree>
    <p:extLst>
      <p:ext uri="{BB962C8B-B14F-4D97-AF65-F5344CB8AC3E}">
        <p14:creationId xmlns:p14="http://schemas.microsoft.com/office/powerpoint/2010/main" val="462530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600200"/>
            <a:ext cx="8534400" cy="4876799"/>
          </a:xfrm>
          <a:prstGeom prst="rect">
            <a:avLst/>
          </a:prstGeom>
        </p:spPr>
      </p:pic>
      <p:sp>
        <p:nvSpPr>
          <p:cNvPr id="3" name="TextBox 2"/>
          <p:cNvSpPr txBox="1"/>
          <p:nvPr/>
        </p:nvSpPr>
        <p:spPr>
          <a:xfrm>
            <a:off x="2743200" y="228600"/>
            <a:ext cx="4114800" cy="1107996"/>
          </a:xfrm>
          <a:prstGeom prst="rect">
            <a:avLst/>
          </a:prstGeom>
          <a:solidFill>
            <a:schemeClr val="bg1"/>
          </a:solidFill>
        </p:spPr>
        <p:txBody>
          <a:bodyPr wrap="square" rtlCol="0">
            <a:spAutoFit/>
          </a:bodyPr>
          <a:lstStyle/>
          <a:p>
            <a:r>
              <a:rPr lang="en-US" sz="6600" dirty="0" err="1" smtClean="0">
                <a:latin typeface="NikoshBAN" panose="02000000000000000000" pitchFamily="2" charset="0"/>
                <a:cs typeface="NikoshBAN" panose="02000000000000000000" pitchFamily="2" charset="0"/>
              </a:rPr>
              <a:t>ছবি</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দেখে</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বল</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06948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0288" y="2133600"/>
            <a:ext cx="6910647" cy="4419600"/>
          </a:xfrm>
          <a:prstGeom prst="rect">
            <a:avLst/>
          </a:prstGeom>
        </p:spPr>
      </p:pic>
      <p:sp>
        <p:nvSpPr>
          <p:cNvPr id="3" name="TextBox 2"/>
          <p:cNvSpPr txBox="1"/>
          <p:nvPr/>
        </p:nvSpPr>
        <p:spPr>
          <a:xfrm>
            <a:off x="914400" y="381000"/>
            <a:ext cx="7367847" cy="1107996"/>
          </a:xfrm>
          <a:prstGeom prst="rect">
            <a:avLst/>
          </a:prstGeom>
          <a:solidFill>
            <a:schemeClr val="bg1"/>
          </a:solidFill>
        </p:spPr>
        <p:txBody>
          <a:bodyPr wrap="square" rtlCol="0">
            <a:spAutoFit/>
          </a:bodyPr>
          <a:lstStyle/>
          <a:p>
            <a:r>
              <a:rPr lang="en-US" sz="6600" dirty="0" err="1" smtClean="0">
                <a:latin typeface="NikoshBAN" panose="02000000000000000000" pitchFamily="2" charset="0"/>
                <a:cs typeface="NikoshBAN" panose="02000000000000000000" pitchFamily="2" charset="0"/>
              </a:rPr>
              <a:t>জাহান্নামের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কাল্পনিক</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আগুন</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910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752600"/>
            <a:ext cx="7924800" cy="4876800"/>
          </a:xfrm>
          <a:prstGeom prst="rect">
            <a:avLst/>
          </a:prstGeom>
        </p:spPr>
      </p:pic>
      <p:sp>
        <p:nvSpPr>
          <p:cNvPr id="4" name="TextBox 3"/>
          <p:cNvSpPr txBox="1"/>
          <p:nvPr/>
        </p:nvSpPr>
        <p:spPr>
          <a:xfrm>
            <a:off x="1447800" y="457199"/>
            <a:ext cx="6172200" cy="1015663"/>
          </a:xfrm>
          <a:prstGeom prst="rect">
            <a:avLst/>
          </a:prstGeom>
          <a:solidFill>
            <a:schemeClr val="bg1"/>
          </a:solid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জান্নাতের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কাল্পনিক</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ছবি</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9608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276600"/>
            <a:ext cx="4648200" cy="1200329"/>
          </a:xfrm>
          <a:prstGeom prst="rect">
            <a:avLst/>
          </a:prstGeom>
          <a:solidFill>
            <a:schemeClr val="bg1"/>
          </a:solidFill>
        </p:spPr>
        <p:txBody>
          <a:bodyPr wrap="square">
            <a:spAutoFit/>
          </a:bodyPr>
          <a:lstStyle/>
          <a:p>
            <a:pPr algn="ctr"/>
            <a:r>
              <a:rPr lang="en-US" sz="3600" dirty="0" err="1" smtClean="0">
                <a:latin typeface="NikoshBAN" panose="02000000000000000000" pitchFamily="2" charset="0"/>
                <a:cs typeface="NikoshBAN" panose="02000000000000000000" pitchFamily="2" charset="0"/>
              </a:rPr>
              <a:t>আলিম</a:t>
            </a:r>
            <a:r>
              <a:rPr lang="en-US" sz="3600" dirty="0" smtClean="0">
                <a:latin typeface="NikoshBAN" panose="02000000000000000000" pitchFamily="2" charset="0"/>
                <a:cs typeface="NikoshBAN" panose="02000000000000000000" pitchFamily="2" charset="0"/>
              </a:rPr>
              <a:t> ২য় </a:t>
            </a:r>
            <a:r>
              <a:rPr lang="en-US" sz="3600" dirty="0" err="1" smtClean="0">
                <a:latin typeface="NikoshBAN" panose="02000000000000000000" pitchFamily="2" charset="0"/>
                <a:cs typeface="NikoshBAN" panose="02000000000000000000" pitchFamily="2" charset="0"/>
              </a:rPr>
              <a:t>বর্ষ</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কোরআন</a:t>
            </a:r>
            <a:r>
              <a:rPr lang="en-US" sz="3600"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895600" y="304800"/>
            <a:ext cx="3352800" cy="92333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err="1" smtClean="0">
                <a:latin typeface="NikoshBAN" panose="02000000000000000000" pitchFamily="2" charset="0"/>
                <a:cs typeface="NikoshBAN" panose="02000000000000000000" pitchFamily="2" charset="0"/>
              </a:rPr>
              <a:t>পাঠ</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শিরোনাম</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6019800" y="2133600"/>
            <a:ext cx="2947987" cy="4191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2075" y="343524"/>
            <a:ext cx="4382125" cy="1323439"/>
          </a:xfrm>
          <a:prstGeom prst="rect">
            <a:avLst/>
          </a:prstGeom>
          <a:solidFill>
            <a:schemeClr val="bg1"/>
          </a:solidFill>
        </p:spPr>
        <p:txBody>
          <a:bodyPr wrap="square" rtlCol="0">
            <a:spAutoFit/>
          </a:bodyPr>
          <a:lstStyle/>
          <a:p>
            <a:r>
              <a:rPr lang="en-US" sz="8000" dirty="0" err="1" smtClean="0">
                <a:latin typeface="NikoshBAN" panose="02000000000000000000" pitchFamily="2" charset="0"/>
                <a:cs typeface="NikoshBAN" panose="02000000000000000000" pitchFamily="2" charset="0"/>
              </a:rPr>
              <a:t>আজকের</a:t>
            </a:r>
            <a:r>
              <a:rPr lang="en-US" sz="8000" dirty="0" smtClean="0">
                <a:latin typeface="NikoshBAN" panose="02000000000000000000" pitchFamily="2" charset="0"/>
                <a:cs typeface="NikoshBAN" panose="02000000000000000000" pitchFamily="2" charset="0"/>
              </a:rPr>
              <a:t> </a:t>
            </a:r>
            <a:r>
              <a:rPr lang="en-US" sz="8000" dirty="0" err="1" smtClean="0">
                <a:latin typeface="NikoshBAN" panose="02000000000000000000" pitchFamily="2" charset="0"/>
                <a:cs typeface="NikoshBAN" panose="02000000000000000000" pitchFamily="2" charset="0"/>
              </a:rPr>
              <a:t>পাঠ</a:t>
            </a:r>
            <a:r>
              <a:rPr lang="en-US" sz="8000" dirty="0" smtClean="0">
                <a:latin typeface="NikoshBAN" panose="02000000000000000000" pitchFamily="2" charset="0"/>
                <a:cs typeface="NikoshBAN" panose="02000000000000000000" pitchFamily="2" charset="0"/>
              </a:rPr>
              <a:t> </a:t>
            </a:r>
            <a:endParaRPr lang="en-US" sz="8000" dirty="0">
              <a:latin typeface="NikoshBAN" panose="02000000000000000000" pitchFamily="2" charset="0"/>
              <a:cs typeface="NikoshBAN" panose="02000000000000000000" pitchFamily="2" charset="0"/>
            </a:endParaRPr>
          </a:p>
        </p:txBody>
      </p:sp>
      <p:sp>
        <p:nvSpPr>
          <p:cNvPr id="4" name="TextBox 3"/>
          <p:cNvSpPr txBox="1"/>
          <p:nvPr/>
        </p:nvSpPr>
        <p:spPr>
          <a:xfrm>
            <a:off x="2552074" y="4215368"/>
            <a:ext cx="4382125" cy="1015663"/>
          </a:xfrm>
          <a:prstGeom prst="rect">
            <a:avLst/>
          </a:prstGeom>
          <a:solidFill>
            <a:schemeClr val="bg1"/>
          </a:solid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আয়াত</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a:t>
            </a:r>
            <a:r>
              <a:rPr lang="en-US" sz="6000" b="1" dirty="0" smtClean="0">
                <a:latin typeface="NikoshBAN" panose="02000000000000000000" pitchFamily="2" charset="0"/>
                <a:cs typeface="NikoshBAN" panose="02000000000000000000" pitchFamily="2" charset="0"/>
              </a:rPr>
              <a:t> ১১-১২  </a:t>
            </a:r>
            <a:endParaRPr lang="en-US" sz="6000" b="1" dirty="0">
              <a:latin typeface="NikoshBAN" panose="02000000000000000000" pitchFamily="2" charset="0"/>
              <a:cs typeface="NikoshBAN" panose="02000000000000000000" pitchFamily="2" charset="0"/>
            </a:endParaRPr>
          </a:p>
        </p:txBody>
      </p:sp>
      <p:sp>
        <p:nvSpPr>
          <p:cNvPr id="2" name="Rectangle 1"/>
          <p:cNvSpPr/>
          <p:nvPr/>
        </p:nvSpPr>
        <p:spPr>
          <a:xfrm>
            <a:off x="2552075" y="2322542"/>
            <a:ext cx="4382126" cy="1200329"/>
          </a:xfrm>
          <a:prstGeom prst="rect">
            <a:avLst/>
          </a:prstGeom>
          <a:solidFill>
            <a:schemeClr val="bg1"/>
          </a:solidFill>
        </p:spPr>
        <p:txBody>
          <a:bodyPr wrap="square">
            <a:spAutoFit/>
          </a:bodyPr>
          <a:lstStyle/>
          <a:p>
            <a:r>
              <a:rPr lang="ar-AE" sz="7200" b="1" dirty="0">
                <a:latin typeface="NikoshBAN" panose="02000000000000000000" pitchFamily="2" charset="0"/>
              </a:rPr>
              <a:t>سورة الانعام</a:t>
            </a:r>
            <a:endParaRPr lang="en-US" sz="7200" b="1" dirty="0">
              <a:latin typeface="NikoshBAN" panose="02000000000000000000" pitchFamily="2" charset="0"/>
              <a:cs typeface="NikoshBAN" panose="02000000000000000000" pitchFamily="2" charset="0"/>
            </a:endParaRPr>
          </a:p>
        </p:txBody>
      </p:sp>
      <p:sp>
        <p:nvSpPr>
          <p:cNvPr id="5" name="Rectangle 4"/>
          <p:cNvSpPr/>
          <p:nvPr/>
        </p:nvSpPr>
        <p:spPr>
          <a:xfrm>
            <a:off x="3669928" y="4400034"/>
            <a:ext cx="240772" cy="369332"/>
          </a:xfrm>
          <a:prstGeom prst="rect">
            <a:avLst/>
          </a:prstGeom>
        </p:spPr>
        <p:txBody>
          <a:bodyPr wrap="none">
            <a:spAutoFit/>
          </a:bodyPr>
          <a:lstStyle/>
          <a:p>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0674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7162800" cy="1015663"/>
          </a:xfrm>
          <a:prstGeom prst="rect">
            <a:avLst/>
          </a:prstGeom>
          <a:solidFill>
            <a:schemeClr val="bg1"/>
          </a:solidFill>
        </p:spPr>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পারবে</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600200" y="2895600"/>
            <a:ext cx="6553200" cy="2062103"/>
          </a:xfrm>
          <a:prstGeom prst="rect">
            <a:avLst/>
          </a:prstGeom>
          <a:solidFill>
            <a:schemeClr val="bg1"/>
          </a:solidFill>
        </p:spPr>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কয়েকটি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তাহক্বিক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কয়েকটি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আয়াতাংশের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তারক্বীব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জাহান্নামি</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জান্নাতিদের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পরিচয়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৪/ </a:t>
            </a:r>
            <a:r>
              <a:rPr lang="en-US" sz="3200" dirty="0" err="1" smtClean="0">
                <a:latin typeface="NikoshBAN" panose="02000000000000000000" pitchFamily="2" charset="0"/>
                <a:cs typeface="NikoshBAN" panose="02000000000000000000" pitchFamily="2" charset="0"/>
              </a:rPr>
              <a:t>অত্র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আয়াতের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মর্মার্থ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143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86882"/>
            <a:ext cx="7111603" cy="52322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r-AE" dirty="0"/>
              <a:t>ق</a:t>
            </a:r>
            <a:r>
              <a:rPr lang="ar-AE" sz="2800" dirty="0">
                <a:latin typeface="NikoshBAN" panose="02000000000000000000" pitchFamily="2" charset="0"/>
              </a:rPr>
              <a:t>ُلْ سِيرُواْ فِي الأَرْضِ ثُمَّ انظُرُواْ كَيْفَ كَانَ عَاقِبَةُ الْمُكَذِّبِينَ</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1142999" y="2010102"/>
            <a:ext cx="7111603" cy="138499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ar-AE" sz="2800" dirty="0">
                <a:latin typeface="NikoshBAN" panose="02000000000000000000" pitchFamily="2" charset="0"/>
              </a:rPr>
              <a:t>قُل لِّمَن مَّا فِي السَّمَاوَاتِ وَالأَرْضِ قُل لِلّهِ كَتَبَ عَلَى نَفْسِهِ الرَّحْمَةَ لَيَجْمَعَنَّكُمْ إِلَى يَوْمِ الْقِيَامَةِ لاَ رَيْبَ فِيهِ الَّذِينَ خَسِرُواْ أَنفُسَهُمْ فَهُمْ لاَ </a:t>
            </a:r>
            <a:r>
              <a:rPr lang="ar-AE" sz="2800" dirty="0" smtClean="0">
                <a:latin typeface="NikoshBAN" panose="02000000000000000000" pitchFamily="2" charset="0"/>
              </a:rPr>
              <a:t>يُؤْمِنُونَ</a:t>
            </a:r>
            <a:endParaRPr lang="ar-AE" sz="2800" dirty="0">
              <a:latin typeface="NikoshBAN" panose="02000000000000000000" pitchFamily="2" charset="0"/>
            </a:endParaRPr>
          </a:p>
        </p:txBody>
      </p:sp>
      <p:sp>
        <p:nvSpPr>
          <p:cNvPr id="4" name="Rectangle 3"/>
          <p:cNvSpPr/>
          <p:nvPr/>
        </p:nvSpPr>
        <p:spPr>
          <a:xfrm>
            <a:off x="1130507" y="4114800"/>
            <a:ext cx="7111603" cy="2308324"/>
          </a:xfrm>
          <a:prstGeom prst="rect">
            <a:avLst/>
          </a:prstGeom>
          <a:solidFill>
            <a:schemeClr val="bg1"/>
          </a:solidFill>
        </p:spPr>
        <p:txBody>
          <a:bodyPr wrap="square">
            <a:spAutoFit/>
          </a:bodyPr>
          <a:lstStyle/>
          <a:p>
            <a:r>
              <a:rPr lang="as-IN" dirty="0"/>
              <a:t>১১/হে রাসুল! আপনি বলে দিন, তোমারা পৃথিবীতে পরিভ্রমণ কর, অতঃপর দেখ,মিথ্যারোপকারীদের পরিণাম বিরুপ হয়েছে? </a:t>
            </a:r>
          </a:p>
          <a:p>
            <a:r>
              <a:rPr lang="as-IN" dirty="0"/>
              <a:t>১২/ হে নবী!  আপনি বলুন, নভমন্ডল ও ভূমন্ডলে যা কিছু আছে, তার মালিক কে? উত্তর বলুন,আল্লাহই মালিক। </a:t>
            </a:r>
          </a:p>
          <a:p>
            <a:r>
              <a:rPr lang="as-IN" dirty="0"/>
              <a:t>তিনি অনুগ্রহ করে নিজ দায়িত্বে লিপিবদ্ধ করে নিয়েছেন। তিনি অবশ্যই তোমাদেরকে কিয়ামতের দিন একত্রিত করবেন। এর আগমনে কোন সন্দেহ নেই। যারা নিজেদেরকে ক্ষতিগ্রস্ত করেছেন।, তারাই বিশ্বাস করেনা।</a:t>
            </a:r>
          </a:p>
        </p:txBody>
      </p:sp>
      <p:sp>
        <p:nvSpPr>
          <p:cNvPr id="6" name="TextBox 5"/>
          <p:cNvSpPr txBox="1"/>
          <p:nvPr/>
        </p:nvSpPr>
        <p:spPr>
          <a:xfrm>
            <a:off x="1166733" y="3431783"/>
            <a:ext cx="1191719" cy="646331"/>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অর্থ</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667000" y="274736"/>
            <a:ext cx="3733800" cy="1015663"/>
          </a:xfrm>
          <a:prstGeom prst="rect">
            <a:avLst/>
          </a:prstGeom>
          <a:solidFill>
            <a:schemeClr val="bg1"/>
          </a:solidFill>
        </p:spPr>
        <p:txBody>
          <a:bodyPr wrap="square" rtlCol="0">
            <a:spAutoFit/>
          </a:bodyPr>
          <a:lstStyle/>
          <a:p>
            <a:r>
              <a:rPr lang="en-US" sz="6000" b="1" dirty="0" err="1">
                <a:solidFill>
                  <a:schemeClr val="tx2">
                    <a:lumMod val="50000"/>
                  </a:schemeClr>
                </a:solidFill>
                <a:latin typeface="NikoshBAN" panose="02000000000000000000" pitchFamily="2" charset="0"/>
                <a:cs typeface="NikoshBAN" panose="02000000000000000000" pitchFamily="2" charset="0"/>
              </a:rPr>
              <a:t>আ</a:t>
            </a:r>
            <a:r>
              <a:rPr lang="en-US" sz="6000" b="1" dirty="0" err="1" smtClean="0">
                <a:solidFill>
                  <a:schemeClr val="tx2">
                    <a:lumMod val="50000"/>
                  </a:schemeClr>
                </a:solidFill>
                <a:latin typeface="NikoshBAN" panose="02000000000000000000" pitchFamily="2" charset="0"/>
                <a:cs typeface="NikoshBAN" panose="02000000000000000000" pitchFamily="2" charset="0"/>
              </a:rPr>
              <a:t>য়াত</a:t>
            </a:r>
            <a:r>
              <a:rPr lang="en-US" sz="6000" b="1" dirty="0" smtClean="0">
                <a:solidFill>
                  <a:schemeClr val="tx2">
                    <a:lumMod val="50000"/>
                  </a:schemeClr>
                </a:solidFill>
                <a:latin typeface="NikoshBAN" panose="02000000000000000000" pitchFamily="2" charset="0"/>
                <a:cs typeface="NikoshBAN" panose="02000000000000000000" pitchFamily="2" charset="0"/>
              </a:rPr>
              <a:t> ও </a:t>
            </a:r>
            <a:r>
              <a:rPr lang="en-US" sz="6000" b="1" dirty="0" err="1" smtClean="0">
                <a:solidFill>
                  <a:schemeClr val="tx2">
                    <a:lumMod val="50000"/>
                  </a:schemeClr>
                </a:solidFill>
                <a:latin typeface="NikoshBAN" panose="02000000000000000000" pitchFamily="2" charset="0"/>
                <a:cs typeface="NikoshBAN" panose="02000000000000000000" pitchFamily="2" charset="0"/>
              </a:rPr>
              <a:t>অর্থ</a:t>
            </a:r>
            <a:r>
              <a:rPr lang="en-US" sz="6000" b="1" dirty="0" smtClean="0">
                <a:solidFill>
                  <a:schemeClr val="tx2">
                    <a:lumMod val="50000"/>
                  </a:schemeClr>
                </a:solidFill>
                <a:latin typeface="NikoshBAN" panose="02000000000000000000" pitchFamily="2" charset="0"/>
                <a:cs typeface="NikoshBAN" panose="02000000000000000000" pitchFamily="2" charset="0"/>
              </a:rPr>
              <a:t> </a:t>
            </a:r>
            <a:endParaRPr lang="en-US" sz="6000" b="1" dirty="0">
              <a:solidFill>
                <a:schemeClr val="tx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5333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TotalTime>
  <Words>496</Words>
  <Application>Microsoft Office PowerPoint</Application>
  <PresentationFormat>On-screen Show (4:3)</PresentationFormat>
  <Paragraphs>61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329</cp:revision>
  <dcterms:created xsi:type="dcterms:W3CDTF">2019-10-01T01:42:52Z</dcterms:created>
  <dcterms:modified xsi:type="dcterms:W3CDTF">2020-04-24T17:37:35Z</dcterms:modified>
</cp:coreProperties>
</file>