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3" r:id="rId3"/>
    <p:sldId id="274" r:id="rId4"/>
    <p:sldId id="261" r:id="rId5"/>
    <p:sldId id="258" r:id="rId6"/>
    <p:sldId id="272" r:id="rId7"/>
    <p:sldId id="275" r:id="rId8"/>
    <p:sldId id="270" r:id="rId9"/>
    <p:sldId id="276" r:id="rId10"/>
    <p:sldId id="268" r:id="rId11"/>
    <p:sldId id="269" r:id="rId12"/>
    <p:sldId id="257" r:id="rId13"/>
    <p:sldId id="259" r:id="rId14"/>
    <p:sldId id="271" r:id="rId15"/>
    <p:sldId id="263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F784-8F17-4CFF-A5A1-B53C749D353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773A-B829-4192-BB7A-FF10F532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"/>
            <a:ext cx="8181975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Mendalism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"/>
            <a:ext cx="1714500" cy="2657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23887"/>
            <a:ext cx="2200275" cy="245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550778"/>
            <a:ext cx="5143500" cy="6307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AD1A9E-BB83-415E-8AB5-0F96547E1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4000500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4113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682580"/>
          </a:xfrm>
        </p:spPr>
        <p:txBody>
          <a:bodyPr>
            <a:normAutofit fontScale="90000"/>
          </a:bodyPr>
          <a:lstStyle/>
          <a:p>
            <a:r>
              <a:rPr lang="en-US" dirty="0"/>
              <a:t>		Law of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9143999" cy="6175419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g‡Ûj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cixÿvq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ï× jÿYhy³ (‡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j¤^v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(tall)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gUiMv‡Qi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ï×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nv‡gvRvBMvQ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(Dwarf)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gUiMv‡Qi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civMms‡hvM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NUvb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:-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aiv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Mv‡Qi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-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1)  j¤^v ˆ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ek‡ó¨i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=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(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Aÿ‡ii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2)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ek‡ó¨i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= 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(†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Aÿ‡ii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3)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eskai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cyiæl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=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F1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4)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eskai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cyiæl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= 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F2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wWcø‡qW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nv‡gvjMvm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v‡gv‡mv‡g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Pwi‡Îi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¨)`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h‡nZz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m‡nZz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j¤^v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‘TT’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‘</a:t>
            </a:r>
            <a:r>
              <a:rPr lang="en-US" b="1" dirty="0" err="1">
                <a:solidFill>
                  <a:schemeClr val="bg1"/>
                </a:solidFill>
                <a:cs typeface="SutonnyMJ" pitchFamily="2" charset="0"/>
              </a:rPr>
              <a:t>tt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’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|j¤^v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M¨vwg‡U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M¨vwg‡U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SutonnyMJ" pitchFamily="2" charset="0"/>
              </a:rPr>
              <a:t>t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|Kv‡RB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F1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Tt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jg¦v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Kbbv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j¤^v ˆ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)| </a:t>
            </a:r>
            <a:r>
              <a:rPr lang="en-US" b="1" dirty="0">
                <a:solidFill>
                  <a:schemeClr val="bg1"/>
                </a:solidFill>
                <a:cs typeface="SutonnyMJ" pitchFamily="2" charset="0"/>
              </a:rPr>
              <a:t>F1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msKivq‡bi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Õyai‡bi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M¨wgU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G‡`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KvbwU‡Z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KvbwU‡Z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M¨wgU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wgkÖ‡bi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™¢`¸‡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6721244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363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Law of segregation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639"/>
            <a:ext cx="9144000" cy="6394361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vsk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TT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j¤^v)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A‡a©K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Tt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j¤^v)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vsk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tt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(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Kv‡RB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‡”Q †h,‡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1/4 Ask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× j¤^v, 1/2 Ask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wgwkÖZ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j¤^v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1/4 Ask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A_©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G‡`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AbycvZ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 : 2 : 1 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wKš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‘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AbycvZ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j¤^v :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Lv‡Uv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3 : 1|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‡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PKvi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ev‡W©i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F1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F2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Rbyi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djvdj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: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                             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18250"/>
              </p:ext>
            </p:extLst>
          </p:nvPr>
        </p:nvGraphicFramePr>
        <p:xfrm>
          <a:off x="463639" y="3812147"/>
          <a:ext cx="4031085" cy="292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3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364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505"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rgbClr val="00B05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j¤^v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j¤^v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505">
                <a:tc>
                  <a:txBody>
                    <a:bodyPr/>
                    <a:lstStyle/>
                    <a:p>
                      <a:r>
                        <a:rPr lang="en-US" sz="5400" dirty="0">
                          <a:solidFill>
                            <a:srgbClr val="00B05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j¤^v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Lv‡Uv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63639" y="3812147"/>
            <a:ext cx="1365161" cy="888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2783" y="3812147"/>
            <a:ext cx="9060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csM¨vwgU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639" y="4264882"/>
            <a:ext cx="9909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¯¿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xM¨vwgU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3" y="3812147"/>
            <a:ext cx="4520487" cy="3045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2476" y="5150407"/>
            <a:ext cx="73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3786" y="5163837"/>
            <a:ext cx="97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9872" y="6219567"/>
            <a:ext cx="95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2633" y="6223000"/>
            <a:ext cx="72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0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3817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Law of Segregation (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c„_</a:t>
            </a:r>
            <a:r>
              <a:rPr lang="en-US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KxKiY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38175"/>
            <a:ext cx="8877300" cy="6096000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GK‡Rvov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wecixZagx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wewkó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µm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NUv‡j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wgwkÖZ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KxqZv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eRvq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ci®úi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cÖek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AbycvZ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3:1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24" y="1772528"/>
            <a:ext cx="1178746" cy="868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24" y="1738124"/>
            <a:ext cx="1080018" cy="8925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95825" y="1847655"/>
            <a:ext cx="865765" cy="781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37375" y="1805998"/>
            <a:ext cx="681038" cy="911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01122" y="2844580"/>
            <a:ext cx="891162" cy="725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92285" y="2844580"/>
            <a:ext cx="758670" cy="725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87522" y="3560761"/>
            <a:ext cx="0" cy="250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7957" y="3756421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F1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Rby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2" y="4080373"/>
            <a:ext cx="933450" cy="6304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88757" y="2582395"/>
            <a:ext cx="1143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weï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×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Kv‡jv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0099" y="2582395"/>
            <a:ext cx="1192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weï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× </a:t>
            </a:r>
            <a:r>
              <a:rPr lang="en-US" sz="2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ev`vgx</a:t>
            </a:r>
            <a:endParaRPr lang="en-US" sz="2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2502" y="2342252"/>
            <a:ext cx="10438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wd‡bvUvBc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661" y="1874897"/>
            <a:ext cx="10454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wR‡bvUvBc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66443" y="1764823"/>
            <a:ext cx="700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90498" y="1915199"/>
            <a:ext cx="681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2624" y="2422406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4826" y="2477744"/>
            <a:ext cx="4331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8614" y="3717269"/>
            <a:ext cx="5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500712" y="3971925"/>
            <a:ext cx="42963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38650" y="4001829"/>
            <a:ext cx="696335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32386" y="3846535"/>
            <a:ext cx="140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wR‡bvUvBc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786817" y="4493315"/>
            <a:ext cx="34882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flipH="1">
            <a:off x="5132386" y="4395615"/>
            <a:ext cx="174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d‡bvUvBc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Kv‡jv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910" y="4986635"/>
            <a:ext cx="1846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F1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Rbyi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wMwbwc‡M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µm</a:t>
            </a:r>
            <a:endParaRPr lang="en-US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21492" y="4986635"/>
            <a:ext cx="10743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Kv‡jv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595825" y="5073962"/>
            <a:ext cx="150878" cy="2197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595825" y="5073962"/>
            <a:ext cx="150878" cy="202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87772" y="5003284"/>
            <a:ext cx="10743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Kv‡jv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09298" y="5453990"/>
            <a:ext cx="9589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wR‡bvUvBc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2776" y="5412055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Bb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utonnyMJ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54189" y="5453846"/>
            <a:ext cx="4235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Bb</a:t>
            </a:r>
            <a:endParaRPr lang="en-U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utonnyMJ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01930" y="5873042"/>
            <a:ext cx="712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M¨vwgU</a:t>
            </a:r>
            <a:r>
              <a:rPr lang="en-US" b="1" dirty="0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b="1" cap="none" spc="0" dirty="0">
              <a:ln w="0"/>
              <a:solidFill>
                <a:srgbClr val="33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72320" y="5724506"/>
            <a:ext cx="704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B,</a:t>
            </a:r>
            <a:r>
              <a:rPr 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b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utonnyMJ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13732" y="5729575"/>
            <a:ext cx="704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B,b</a:t>
            </a:r>
            <a:endParaRPr lang="en-US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40" y="6323746"/>
            <a:ext cx="37930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utonnyMJ" pitchFamily="2" charset="0"/>
              </a:rPr>
              <a:t>F2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Rbyi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djvdj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PKvi‡ev‡W©i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Kwi</a:t>
            </a:r>
            <a:endParaRPr lang="en-US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13" y="4889108"/>
            <a:ext cx="721391" cy="56328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9" y="4856262"/>
            <a:ext cx="651326" cy="5163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01494" y="6035752"/>
            <a:ext cx="224979" cy="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0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6 L 1.38889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8740"/>
            <a:ext cx="7886700" cy="417889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F2 generation by </a:t>
            </a:r>
            <a:r>
              <a:rPr lang="en-US" b="1" dirty="0" err="1">
                <a:solidFill>
                  <a:srgbClr val="FF0000"/>
                </a:solidFill>
              </a:rPr>
              <a:t>Punnet</a:t>
            </a:r>
            <a:r>
              <a:rPr lang="en-US" b="1" dirty="0">
                <a:solidFill>
                  <a:srgbClr val="FF0000"/>
                </a:solidFill>
              </a:rPr>
              <a:t> square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7175" y="711368"/>
            <a:ext cx="8258175" cy="614663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F2 </a:t>
            </a:r>
            <a:r>
              <a:rPr lang="en-US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generation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>
                <a:solidFill>
                  <a:srgbClr val="00B0F0"/>
                </a:solidFill>
              </a:rPr>
              <a:t>Genotype</a:t>
            </a:r>
          </a:p>
          <a:p>
            <a:r>
              <a:rPr lang="en-US" b="1" dirty="0">
                <a:solidFill>
                  <a:srgbClr val="00B0F0"/>
                </a:solidFill>
              </a:rPr>
              <a:t>1:2:1</a:t>
            </a:r>
          </a:p>
          <a:p>
            <a:r>
              <a:rPr lang="en-US" b="1" dirty="0">
                <a:solidFill>
                  <a:srgbClr val="3366FF"/>
                </a:solidFill>
              </a:rPr>
              <a:t>Phenotype</a:t>
            </a:r>
          </a:p>
          <a:p>
            <a:r>
              <a:rPr lang="en-US" b="1" dirty="0">
                <a:solidFill>
                  <a:srgbClr val="3366FF"/>
                </a:solidFill>
              </a:rPr>
              <a:t>3:1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86026" y="1098515"/>
            <a:ext cx="4038600" cy="39338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>
                <a:solidFill>
                  <a:srgbClr val="FF0000"/>
                </a:solidFill>
              </a:rPr>
              <a:t>B</a:t>
            </a:r>
            <a:endParaRPr lang="en-US" sz="6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276600" y="1139992"/>
            <a:ext cx="9525" cy="3924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9181" y="1130468"/>
            <a:ext cx="11907" cy="3933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86026" y="2019300"/>
            <a:ext cx="40386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86026" y="3597443"/>
            <a:ext cx="403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86026" y="1139992"/>
            <a:ext cx="800099" cy="885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6674" y="1207800"/>
            <a:ext cx="695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1" y="1231075"/>
            <a:ext cx="95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63143" y="3864144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9473" y="2176461"/>
            <a:ext cx="11811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BB</a:t>
            </a:r>
          </a:p>
          <a:p>
            <a:r>
              <a:rPr lang="en-US" sz="3200" b="1" dirty="0"/>
              <a:t>Black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50632" y="3849855"/>
            <a:ext cx="121920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bb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Brown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86125" y="3649831"/>
            <a:ext cx="1519239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</a:rPr>
              <a:t>Bb</a:t>
            </a:r>
            <a:r>
              <a:rPr lang="en-US" sz="2800" b="1" dirty="0"/>
              <a:t> </a:t>
            </a:r>
          </a:p>
          <a:p>
            <a:pPr algn="ctr"/>
            <a:r>
              <a:rPr lang="en-US" sz="2400" b="1" dirty="0"/>
              <a:t>Black</a:t>
            </a:r>
          </a:p>
          <a:p>
            <a:endParaRPr lang="en-US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64905" y="2163929"/>
            <a:ext cx="1304927" cy="135421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Bb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Black</a:t>
            </a:r>
          </a:p>
          <a:p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 rot="2833089">
            <a:off x="2651421" y="1257270"/>
            <a:ext cx="728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Male</a:t>
            </a:r>
            <a:endParaRPr lang="en-US" sz="2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 rot="2737263">
            <a:off x="2318010" y="1474867"/>
            <a:ext cx="9551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Female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5114268"/>
            <a:ext cx="1641079" cy="16329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104096"/>
            <a:ext cx="1581149" cy="16181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7" y="5165564"/>
            <a:ext cx="2014526" cy="15114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93" y="5111634"/>
            <a:ext cx="1978821" cy="163556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5802" y="5451484"/>
            <a:ext cx="938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2211" y="6094715"/>
            <a:ext cx="732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86312" y="6153813"/>
            <a:ext cx="67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63280" y="6139304"/>
            <a:ext cx="723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63364" y="1070169"/>
            <a:ext cx="803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M¨vwgU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63508" y="377502"/>
            <a:ext cx="2342391" cy="4708981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m`m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¨‡`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3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1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nv‡gvRvBMvm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evKx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eska‡i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ewkó¨wU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wM‡hwQj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Rby‡Z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mwUi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N‡U‡Q|</a:t>
            </a:r>
          </a:p>
          <a:p>
            <a:pPr algn="ctr"/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weï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×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ewkó¨wU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Rby‡Z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Rby‡Z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2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64" y="-25758"/>
            <a:ext cx="8515350" cy="48939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" y="463550"/>
            <a:ext cx="8865032" cy="6394450"/>
          </a:xfrm>
        </p:spPr>
      </p:pic>
    </p:spTree>
    <p:extLst>
      <p:ext uri="{BB962C8B-B14F-4D97-AF65-F5344CB8AC3E}">
        <p14:creationId xmlns:p14="http://schemas.microsoft.com/office/powerpoint/2010/main" val="179719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8972550" cy="51435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m~‡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Îi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e¨wZµg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Ò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cÖKUZvÓ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19124"/>
            <a:ext cx="8972550" cy="6162675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r>
              <a:rPr lang="en-US" sz="3200" b="1" dirty="0"/>
              <a:t>F1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Rby‡Z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wRb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¨‡K cY©v½fv‡e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nIqv‡K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cÖKUZv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m~Îvbyhvqx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3:1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ˆ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1:2:1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ˆ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mÜ¨v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gvjwZ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Av›`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vjywmqvb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gviM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gyiwM‡Z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cÖKUZv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Av›`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vjywmqvb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msKivqb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+mj-lt"/>
                <a:cs typeface="SutonnyMJ" pitchFamily="2" charset="0"/>
              </a:rPr>
              <a:t>(F1)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Rbyi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bxjvf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aymi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bxjvf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aym‡ii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msKivqb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bxjvf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aymi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1:2:1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gvi‡Mi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cs typeface="SutonnyMJ" pitchFamily="2" charset="0"/>
              </a:rPr>
              <a:t>BB</a:t>
            </a:r>
            <a:r>
              <a:rPr lang="en-US" sz="3200" b="1" dirty="0">
                <a:cs typeface="SutonnyMJ" pitchFamily="2" charset="0"/>
              </a:rPr>
              <a:t> Dominant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cvwLi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cs typeface="SutonnyMJ" pitchFamily="2" charset="0"/>
              </a:rPr>
              <a:t>bb</a:t>
            </a:r>
            <a:r>
              <a:rPr lang="en-US" sz="3200" b="1" dirty="0">
                <a:cs typeface="SutonnyMJ" pitchFamily="2" charset="0"/>
              </a:rPr>
              <a:t> Recessive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M¨vwgU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cs typeface="SutonnyMJ" pitchFamily="2" charset="0"/>
              </a:rPr>
              <a:t>B ,  b</a:t>
            </a:r>
          </a:p>
          <a:p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eska‡ii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cs typeface="SutonnyMJ" pitchFamily="2" charset="0"/>
              </a:rPr>
              <a:t>Bb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0525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cÖKUZv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3" y="390523"/>
            <a:ext cx="4514850" cy="6467475"/>
          </a:xfrm>
          <a:solidFill>
            <a:srgbClr val="00B050"/>
          </a:solidFill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gviM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mv`v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gviM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BB                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bb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M¨vwgU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:      </a:t>
            </a:r>
            <a:r>
              <a:rPr lang="en-US" b="1" dirty="0">
                <a:solidFill>
                  <a:srgbClr val="FFFF00"/>
                </a:solidFill>
                <a:latin typeface="+mj-lt"/>
                <a:cs typeface="SutonnyMJ" pitchFamily="2" charset="0"/>
              </a:rPr>
              <a:t>B                  </a:t>
            </a:r>
            <a:r>
              <a:rPr lang="en-US" b="1" dirty="0" err="1">
                <a:solidFill>
                  <a:srgbClr val="FFFF00"/>
                </a:solidFill>
                <a:latin typeface="+mj-lt"/>
                <a:cs typeface="SutonnyMJ" pitchFamily="2" charset="0"/>
              </a:rPr>
              <a:t>b</a:t>
            </a:r>
            <a:endParaRPr lang="en-US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eskai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       </a:t>
            </a:r>
            <a:r>
              <a:rPr lang="en-US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Bb (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bxjvf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aymi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eskai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eskai</a:t>
            </a:r>
            <a:endParaRPr lang="en-US" sz="24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  <a:cs typeface="SutonnyMJ" pitchFamily="2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sz="2400" b="1" dirty="0">
                <a:latin typeface="+mj-lt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Bb       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Bb</a:t>
            </a:r>
            <a:endParaRPr lang="en-US" sz="24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M¨vwgU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SutonnyMJ" pitchFamily="2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B  , b     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,    b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F2,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esk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a‡ii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PKvi‡ev‡W©i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¨‡g Dc¯’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2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FFFF00"/>
              </a:solidFill>
              <a:latin typeface="+mj-lt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781048"/>
            <a:ext cx="1409700" cy="11239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20" y="781048"/>
            <a:ext cx="1290638" cy="1123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38326" y="2552700"/>
            <a:ext cx="771524" cy="3524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09850" y="2552700"/>
            <a:ext cx="683544" cy="3524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09850" y="2905125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9" y="3890959"/>
            <a:ext cx="1123951" cy="9810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561972"/>
            <a:ext cx="4772025" cy="62960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485958" y="681335"/>
            <a:ext cx="85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F2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71561" y="681335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cys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62473" y="3308001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¯¿x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35444" y="1533003"/>
            <a:ext cx="989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25%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04" y="2905125"/>
            <a:ext cx="1145511" cy="838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59" y="2905125"/>
            <a:ext cx="1195391" cy="838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52" y="5238749"/>
            <a:ext cx="1243014" cy="9525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4" y="5381625"/>
            <a:ext cx="1352551" cy="80962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239416" y="1592047"/>
            <a:ext cx="989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25%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49376" y="3890959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25%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62044" y="3914772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25%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32353" y="1948501"/>
            <a:ext cx="7360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Kv‡jv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8018395" y="2065574"/>
            <a:ext cx="1460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bxjvf </a:t>
            </a:r>
            <a:r>
              <a:rPr lang="en-US" sz="2800" b="1" dirty="0" err="1">
                <a:ln w="0"/>
                <a:solidFill>
                  <a:srgbClr val="33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a~mi</a:t>
            </a:r>
            <a:endParaRPr lang="en-US" sz="2800" b="1" cap="none" spc="0" dirty="0">
              <a:ln w="0"/>
              <a:solidFill>
                <a:srgbClr val="33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28789" y="3979072"/>
            <a:ext cx="675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mv`v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6133807" y="4304694"/>
            <a:ext cx="12811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bxjvf </a:t>
            </a:r>
            <a:r>
              <a:rPr lang="en-US" sz="2400" b="1" dirty="0" err="1">
                <a:ln w="0"/>
                <a:solidFill>
                  <a:srgbClr val="33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a~mi</a:t>
            </a:r>
            <a:endParaRPr lang="en-US" sz="2400" b="1" cap="none" spc="0" dirty="0">
              <a:ln w="0"/>
              <a:solidFill>
                <a:srgbClr val="33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82235" y="4502292"/>
            <a:ext cx="198916" cy="233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9291" y="4502292"/>
            <a:ext cx="201860" cy="2331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Multiply 27"/>
          <p:cNvSpPr/>
          <p:nvPr/>
        </p:nvSpPr>
        <p:spPr>
          <a:xfrm>
            <a:off x="1379292" y="3979072"/>
            <a:ext cx="201860" cy="40242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2219330" y="681336"/>
            <a:ext cx="597374" cy="1223662"/>
          </a:xfrm>
          <a:prstGeom prst="mathMultiply">
            <a:avLst>
              <a:gd name="adj1" fmla="val 1425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19002865" flipV="1">
            <a:off x="6257716" y="3826434"/>
            <a:ext cx="1425281" cy="1783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3329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143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gviY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NvZK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 2:1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724900" cy="62674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cÖfv‡e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fª~‡Yi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g„Z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N‡U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wRb‡K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44" y="1369284"/>
            <a:ext cx="3835400" cy="49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65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518"/>
            <a:ext cx="9144000" cy="6381482"/>
          </a:xfrm>
          <a:solidFill>
            <a:schemeClr val="accent6"/>
          </a:solidFill>
        </p:spPr>
        <p:txBody>
          <a:bodyPr/>
          <a:lstStyle/>
          <a:p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”&amp;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Qbœ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vqB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g„Z¨y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Kej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nv‡gvRvBMvQ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g„Z¨y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åæY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gviv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wj_vj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wR‡bi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Pv‡L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i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i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i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১:২:১  GB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AbycvZwU</a:t>
            </a:r>
            <a:r>
              <a:rPr lang="en-US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Îi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Îi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AbycvZ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3t1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1t2t1 I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P‡j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i="1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8800" b="1" i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b="1" i="1" dirty="0" err="1" smtClean="0">
                <a:latin typeface="SutonnyMJ" pitchFamily="2" charset="0"/>
                <a:cs typeface="SutonnyMJ" pitchFamily="2" charset="0"/>
              </a:rPr>
              <a:t>Lv`v</a:t>
            </a:r>
            <a:r>
              <a:rPr lang="en-US" sz="8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i="1" dirty="0" err="1" smtClean="0">
                <a:latin typeface="SutonnyMJ" pitchFamily="2" charset="0"/>
                <a:cs typeface="SutonnyMJ" pitchFamily="2" charset="0"/>
              </a:rPr>
              <a:t>nv‡dR</a:t>
            </a:r>
            <a:endParaRPr lang="en-US" sz="8800" b="1" i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wkL‡Z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1362"/>
            <a:ext cx="9144000" cy="6256637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Îi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vr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eskMwZ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msÁvwqZ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c„_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KxKiYm~Î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g‡bvnvBweªW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µm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wee„Z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cv‡i‡e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3t1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Abycv‡Zi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wRbZvwË¡K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Am¤ú~Y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cÖKUZv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wj_vj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gviY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mgcÖKUZv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(1t2t1)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g‡Û‡ji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gUiïwU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bqvi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mÿg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89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984"/>
            <a:ext cx="9144000" cy="6339015"/>
          </a:xfrm>
        </p:spPr>
        <p:txBody>
          <a:bodyPr>
            <a:normAutofit/>
          </a:bodyPr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¤§` mv¾v`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RxeweÁvb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bIqve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nvweeyjøvn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DËiv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XvKv-1230|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1299" y="753764"/>
            <a:ext cx="3781170" cy="2998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5" y="518983"/>
            <a:ext cx="4209536" cy="43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72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Mendel's law of </a:t>
            </a:r>
            <a:r>
              <a:rPr lang="en-US" b="1" dirty="0" err="1">
                <a:solidFill>
                  <a:srgbClr val="FF0000"/>
                </a:solidFill>
              </a:rPr>
              <a:t>segrigation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"/>
            <a:ext cx="9144000" cy="6334125"/>
          </a:xfrm>
        </p:spPr>
      </p:pic>
    </p:spTree>
    <p:extLst>
      <p:ext uri="{BB962C8B-B14F-4D97-AF65-F5344CB8AC3E}">
        <p14:creationId xmlns:p14="http://schemas.microsoft.com/office/powerpoint/2010/main" val="124241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23875"/>
          </a:xfr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KwZcq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iKvwi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523874"/>
            <a:ext cx="8877300" cy="6334125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7500" lnSpcReduction="20000"/>
          </a:bodyPr>
          <a:lstStyle/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jvKvm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 †µ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wR‡bi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†K †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jvKvm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eûeP‡b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jvmvB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000" b="1" dirty="0">
              <a:solidFill>
                <a:srgbClr val="3366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A¨vwjj:DBwjqvg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†eUmb:1905</a:t>
            </a: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R‡bvUvBc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d‡bvUvBc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¨:</a:t>
            </a:r>
          </a:p>
          <a:p>
            <a:r>
              <a:rPr lang="en-US" sz="4000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LvwU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gvjwUcj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A¨vwjj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nwgRvBMvm</a:t>
            </a:r>
            <a:r>
              <a:rPr lang="en-US" sz="4000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000" b="1" dirty="0">
              <a:solidFill>
                <a:srgbClr val="3366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nv‡gv‡jvMvm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mgms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¯’ †µ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‡U÷ µm: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e¨vK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µm: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g‡bvnvBweªW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µm: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WvBnvBweªW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µm: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wR‡bvg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 GK †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n¨vcø‡qW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v‡gv‡Rv‡g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wR‡bi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†K</a:t>
            </a:r>
          </a:p>
          <a:p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cøvRgv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mvB‡UvcøvR‡g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cøvRgv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>
                <a:solidFill>
                  <a:srgbClr val="3366FF"/>
                </a:solidFill>
                <a:latin typeface="+mj-lt"/>
                <a:cs typeface="SutonnyMJ" pitchFamily="2" charset="0"/>
              </a:rPr>
              <a:t>F2 Means Second filial generation. P1 parental generation</a:t>
            </a:r>
          </a:p>
          <a:p>
            <a:endParaRPr lang="en-US" sz="4000" dirty="0">
              <a:solidFill>
                <a:srgbClr val="3366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338262"/>
            <a:ext cx="2519362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d¨v±i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wW.Gb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AYyi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Ask †h Ask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eskMwZi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GKK|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wR‡bvg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Rbb‡Kv‡li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mgwó‡K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A¨wjj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A¨vwj‡jvgd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wbqš¿YKvix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AciwUi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AvB‡mvA¨vwjj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‡`‡n GKB 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ZvivB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Av‡mvA¨vwjj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Wªv‡mvwdjvi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Pv‡Li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m„wóKvix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gvjwUcj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A¨vwjj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 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cwj‡RwbK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GK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wba©viK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gvjwUcj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PwiÎ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†UªBU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agx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© 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¨‡K †UªBU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GKB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jvKv‡m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vbKvix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wbqš¿YKvix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GKB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T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T</a:t>
            </a:r>
            <a:endParaRPr lang="en-US" b="1" dirty="0" smtClean="0">
              <a:solidFill>
                <a:srgbClr val="FF0000"/>
              </a:solidFill>
              <a:latin typeface="+mj-lt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nwgRvBMvm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`©ó ˆ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nwgRvBMvm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3366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GKB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jvKv‡m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vbKvix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wbqš¿YKvix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wfb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nq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smtClean="0">
                <a:cs typeface="SutonnyMJ" pitchFamily="2" charset="0"/>
              </a:rPr>
              <a:t>Tt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nv‡gv‡jvMm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GKB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( †m‡›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Uªvwgqv‡ii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evû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, Ae¯’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m¾vµg GKB) †µ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†K......</a:t>
            </a:r>
          </a:p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evwn¨K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wd‡bvUvBc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R‡bvUvBc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Rvoviweb¨vm‡K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wR‡bvUvBc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cÖKU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wRbwUi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†h 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ewkó¨wU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iwmwmf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+mj-lt"/>
                <a:cs typeface="SutonnyMJ" pitchFamily="2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Recessive)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LuvwU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eskci¤úivq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LuvwU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× (†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cÖR‡bi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mšÍvb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c¨v‡i›Uvj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µ‡m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wcZv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gvZv‡K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c¨v‡i›Uvj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Rbvi‡kb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 wc1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eskai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msKivq‡bi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eskai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wj½avix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wgjb‡K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µm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msKivqb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µm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GK‡Rvov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cÖRvwZi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cÖRvwZi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wgjb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wØ-msKi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m: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µm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yB‡Rvov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cÖRvwZi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cÖRvwZi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wgjb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‡U÷ µm: 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nv‡gvRvBMvm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Rvbvi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¨ †m¸‡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jv‡K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es‡ki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weï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cÖ”Qbœ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jÿYwewkó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msKivqb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†U÷ µm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µm: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F</a:t>
            </a:r>
            <a:r>
              <a:rPr lang="en-US" sz="21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1</a:t>
            </a:r>
            <a:r>
              <a:rPr lang="en-US" b="1" dirty="0">
                <a:latin typeface="+mj-lt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Rbyi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nUv‡ivRvBMvm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wcZ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…-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eskxq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GK m`‡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m¨i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msKivqb‡K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e¨vK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µm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A‡Uv‡mvg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515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Law of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154"/>
            <a:ext cx="9144000" cy="6342845"/>
          </a:xfrm>
        </p:spPr>
        <p:txBody>
          <a:bodyPr/>
          <a:lstStyle/>
          <a:p>
            <a:r>
              <a:rPr lang="en-US" b="1" dirty="0"/>
              <a:t>When sperm and egg unite at fertilization, each contributes its allele, restoring the paired condition in the offspring. This is called the Law of Segregation.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725768"/>
            <a:ext cx="5563674" cy="5132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2" y="1725768"/>
            <a:ext cx="3438658" cy="51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7325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msKi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Rx‡e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wecixZagx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ˆ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d¨v±i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webó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ci®úi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GB m~‡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Îi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AbycvZ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3t1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8" y="1017325"/>
            <a:ext cx="5148648" cy="5453914"/>
          </a:xfrm>
        </p:spPr>
      </p:pic>
    </p:spTree>
    <p:extLst>
      <p:ext uri="{BB962C8B-B14F-4D97-AF65-F5344CB8AC3E}">
        <p14:creationId xmlns:p14="http://schemas.microsoft.com/office/powerpoint/2010/main" val="361665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1770</Words>
  <Application>Microsoft Office PowerPoint</Application>
  <PresentationFormat>On-screen Show (4:3)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SutonnyMJ</vt:lpstr>
      <vt:lpstr>Times New Roman</vt:lpstr>
      <vt:lpstr>Office Theme</vt:lpstr>
      <vt:lpstr>Mendalism</vt:lpstr>
      <vt:lpstr>G Aa¨vq †_‡K wkÿv_x©iv hv hv wkL‡Z cvi‡e|</vt:lpstr>
      <vt:lpstr>wkÿK cwiwPwZ</vt:lpstr>
      <vt:lpstr>Mendel's law of segrigation</vt:lpstr>
      <vt:lpstr>KwZcq `iKvwi msÁv</vt:lpstr>
      <vt:lpstr>PowerPoint Presentation</vt:lpstr>
      <vt:lpstr>PowerPoint Presentation</vt:lpstr>
      <vt:lpstr>Law of segregation</vt:lpstr>
      <vt:lpstr>msKi Rx‡e wecixZagx© ˆewk‡ó¨i Rb¨ `vqx d¨v±i¸‡jv wgwkÖZ ev cwiewZ©Z ev webó bv n‡q cvkvcvwk Ae¯’vb K‡i Ges Rbb †Kvl m„wói mgq ci®úi †_‡K c„_K n‡q wfbœ wfbœ Rbb †Kv‡l cÖ‡ek K‡i| GB m~‡Îi AbycvZ 3t1</vt:lpstr>
      <vt:lpstr>  Law of Segregation</vt:lpstr>
      <vt:lpstr>Law of segregation </vt:lpstr>
      <vt:lpstr>Law of Segregation (c„_KxKiY m~Î)</vt:lpstr>
      <vt:lpstr>F2 generation by Punnet square</vt:lpstr>
      <vt:lpstr>PowerPoint Presentation</vt:lpstr>
      <vt:lpstr>‡g‡Û‡ji cÖ_g m~‡Îi e¨wZµg Ò Am¤ú~Y© cÖKUZvÓ</vt:lpstr>
      <vt:lpstr>Am¤ú~Y© cÖKUZv</vt:lpstr>
      <vt:lpstr>wj_vj wRb ev gviY wRb ev NvZK wRb 2:1</vt:lpstr>
      <vt:lpstr>wj_vj wR‡bi ˆewkó¨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Sazzad Mahin</dc:creator>
  <cp:lastModifiedBy>Microsoft account</cp:lastModifiedBy>
  <cp:revision>103</cp:revision>
  <dcterms:created xsi:type="dcterms:W3CDTF">2015-03-10T16:22:45Z</dcterms:created>
  <dcterms:modified xsi:type="dcterms:W3CDTF">2020-04-25T09:58:21Z</dcterms:modified>
</cp:coreProperties>
</file>