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9" r:id="rId2"/>
    <p:sldId id="286" r:id="rId3"/>
    <p:sldId id="287" r:id="rId4"/>
    <p:sldId id="257" r:id="rId5"/>
    <p:sldId id="261" r:id="rId6"/>
    <p:sldId id="262" r:id="rId7"/>
    <p:sldId id="289" r:id="rId8"/>
    <p:sldId id="265" r:id="rId9"/>
    <p:sldId id="290" r:id="rId10"/>
    <p:sldId id="291" r:id="rId11"/>
    <p:sldId id="303" r:id="rId12"/>
    <p:sldId id="292" r:id="rId13"/>
    <p:sldId id="294" r:id="rId14"/>
    <p:sldId id="260" r:id="rId15"/>
    <p:sldId id="295" r:id="rId16"/>
    <p:sldId id="296" r:id="rId17"/>
    <p:sldId id="297" r:id="rId18"/>
    <p:sldId id="298" r:id="rId19"/>
    <p:sldId id="29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A0223"/>
    <a:srgbClr val="FF0000"/>
    <a:srgbClr val="57095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0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7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9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2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5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3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0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7CA58-BD4E-4331-B145-CB4ACE7F593E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5139-5579-44EA-A7A6-83F442EC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omfaruk1177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0" y="0"/>
            <a:ext cx="12192000" cy="6858000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35" y="829226"/>
            <a:ext cx="10531393" cy="51917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46055" y="950049"/>
            <a:ext cx="8345554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1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اهلا و سهلا</a:t>
            </a:r>
          </a:p>
        </p:txBody>
      </p:sp>
    </p:spTree>
    <p:extLst>
      <p:ext uri="{BB962C8B-B14F-4D97-AF65-F5344CB8AC3E}">
        <p14:creationId xmlns:p14="http://schemas.microsoft.com/office/powerpoint/2010/main" val="20878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-194625"/>
            <a:ext cx="12297929" cy="705262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1250577" y="739588"/>
            <a:ext cx="9654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9600" b="1" dirty="0">
                <a:solidFill>
                  <a:srgbClr val="C00000"/>
                </a:solidFill>
              </a:rPr>
              <a:t>المضارع</a:t>
            </a:r>
            <a:r>
              <a:rPr lang="en-GB" sz="9600" b="1" dirty="0">
                <a:solidFill>
                  <a:srgbClr val="C00000"/>
                </a:solidFill>
              </a:rPr>
              <a:t> </a:t>
            </a:r>
            <a:r>
              <a:rPr lang="bn-BD" sz="9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9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বিষলশন </a:t>
            </a:r>
            <a:endParaRPr lang="en-US" sz="96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6366" y="2508586"/>
            <a:ext cx="2149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en-GB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70124" y="3292990"/>
            <a:ext cx="2580023" cy="1409768"/>
            <a:chOff x="522571" y="2037806"/>
            <a:chExt cx="2580023" cy="1409768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364377" y="2037806"/>
              <a:ext cx="339634" cy="763437"/>
            </a:xfrm>
            <a:prstGeom prst="straightConnector1">
              <a:avLst/>
            </a:prstGeom>
            <a:ln w="57150">
              <a:solidFill>
                <a:srgbClr val="CA02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67681" y="2147794"/>
              <a:ext cx="8867" cy="69990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771594" y="2211322"/>
              <a:ext cx="468115" cy="589921"/>
            </a:xfrm>
            <a:prstGeom prst="straightConnector1">
              <a:avLst/>
            </a:prstGeom>
            <a:ln w="57150">
              <a:solidFill>
                <a:srgbClr val="CA022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559473" y="2801243"/>
              <a:ext cx="406322" cy="64633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ar-SA" sz="3600" dirty="0" smtClean="0"/>
                <a:t>ر</a:t>
              </a:r>
              <a:endParaRPr lang="en-GB" sz="3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571" y="2782669"/>
              <a:ext cx="420972" cy="64633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ar-SA" sz="3600" dirty="0" smtClean="0"/>
                <a:t>ع</a:t>
              </a:r>
              <a:endParaRPr lang="en-GB" sz="3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5721" y="2800184"/>
              <a:ext cx="666873" cy="64633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ar-SA" sz="3600" dirty="0" smtClean="0"/>
                <a:t>ض</a:t>
              </a:r>
              <a:endParaRPr lang="en-GB" sz="3600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685061" y="3969677"/>
            <a:ext cx="990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 smtClean="0"/>
              <a:t>ضرع</a:t>
            </a:r>
            <a:endParaRPr lang="en-GB" sz="3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1" b="9167"/>
          <a:stretch/>
        </p:blipFill>
        <p:spPr>
          <a:xfrm>
            <a:off x="5701553" y="2150069"/>
            <a:ext cx="5701553" cy="3806977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 rot="10800000" flipH="1" flipV="1">
            <a:off x="6713438" y="5121925"/>
            <a:ext cx="35735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b="1" dirty="0" smtClean="0">
                <a:solidFill>
                  <a:srgbClr val="C00000"/>
                </a:solidFill>
              </a:rPr>
              <a:t>ضرع</a:t>
            </a:r>
            <a:r>
              <a:rPr lang="en-GB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GB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GB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স্তন</a:t>
            </a:r>
            <a:r>
              <a:rPr lang="en-GB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19208" y="3927415"/>
            <a:ext cx="543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71407" y="3933457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76842" y="3924493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694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-105929" y="-194625"/>
            <a:ext cx="12297929" cy="705262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1250577" y="739588"/>
            <a:ext cx="9654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9600" b="1" dirty="0">
                <a:solidFill>
                  <a:srgbClr val="C00000"/>
                </a:solidFill>
              </a:rPr>
              <a:t>المضارع</a:t>
            </a:r>
            <a:r>
              <a:rPr lang="en-GB" sz="9600" b="1" dirty="0">
                <a:solidFill>
                  <a:srgbClr val="C00000"/>
                </a:solidFill>
              </a:rPr>
              <a:t> </a:t>
            </a:r>
            <a:r>
              <a:rPr lang="bn-BD" sz="9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en-GB" sz="9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GB" sz="9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68370" y="2508069"/>
            <a:ext cx="928459" cy="830997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حال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03418" y="2427387"/>
            <a:ext cx="490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07497" y="2481174"/>
            <a:ext cx="1648208" cy="830997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استقبال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00844" y="2515473"/>
            <a:ext cx="543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16616" y="2502026"/>
            <a:ext cx="1657826" cy="830997"/>
          </a:xfrm>
          <a:prstGeom prst="rect">
            <a:avLst/>
          </a:prstGeom>
          <a:ln w="76200">
            <a:solidFill>
              <a:srgbClr val="CA0223"/>
            </a:solidFill>
          </a:ln>
        </p:spPr>
        <p:txBody>
          <a:bodyPr wrap="none">
            <a:spAutoFit/>
          </a:bodyPr>
          <a:lstStyle/>
          <a:p>
            <a:r>
              <a:rPr lang="ar-S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مضارع</a:t>
            </a:r>
            <a:endParaRPr lang="en-GB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28802" y="3400646"/>
            <a:ext cx="85926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GB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হেতু</a:t>
            </a:r>
            <a:r>
              <a:rPr lang="en-GB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حال</a:t>
            </a:r>
            <a:r>
              <a:rPr lang="en-US" sz="60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বর্তমানকাল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r-SA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استقبال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6000" b="1" dirty="0" smtClean="0">
                <a:solidFill>
                  <a:srgbClr val="FFC000"/>
                </a:solidFill>
              </a:rPr>
              <a:t>مضارع</a:t>
            </a:r>
            <a:r>
              <a:rPr lang="en-GB" sz="6000" b="1" dirty="0" smtClean="0">
                <a:solidFill>
                  <a:srgbClr val="FFC000"/>
                </a:solidFill>
              </a:rPr>
              <a:t>  </a:t>
            </a:r>
            <a:r>
              <a:rPr lang="en-US" sz="60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GB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  <p:bldP spid="20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250577" y="739588"/>
            <a:ext cx="9654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000" b="1" dirty="0">
                <a:solidFill>
                  <a:srgbClr val="C00000"/>
                </a:solidFill>
              </a:rPr>
              <a:t>المضارع</a:t>
            </a:r>
            <a:r>
              <a:rPr lang="en-GB" sz="8000" b="1" dirty="0">
                <a:solidFill>
                  <a:srgbClr val="C00000"/>
                </a:solidFill>
              </a:rPr>
              <a:t> </a:t>
            </a:r>
            <a:r>
              <a:rPr lang="bn-BD" sz="8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আলামত </a:t>
            </a:r>
            <a:r>
              <a:rPr lang="en-GB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8189" y="1842247"/>
            <a:ext cx="10515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b="1" dirty="0">
                <a:solidFill>
                  <a:srgbClr val="FFC000"/>
                </a:solidFill>
              </a:rPr>
              <a:t>المضارع</a:t>
            </a:r>
            <a:r>
              <a:rPr lang="en-GB" sz="4400" b="1" dirty="0">
                <a:solidFill>
                  <a:srgbClr val="FFC000"/>
                </a:solidFill>
              </a:rPr>
              <a:t> </a:t>
            </a:r>
            <a:r>
              <a:rPr lang="bn-BD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4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আলামত হচ্ছে ৪ টি যথা </a:t>
            </a:r>
            <a:r>
              <a:rPr lang="ar-SA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</a:t>
            </a:r>
          </a:p>
          <a:p>
            <a:pPr algn="ctr"/>
            <a:r>
              <a:rPr lang="ar-SA" sz="60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</a:rPr>
              <a:t>ا – ت  - ي  - ن </a:t>
            </a:r>
          </a:p>
          <a:p>
            <a:pPr lvl="0" algn="justLow"/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</a:rPr>
              <a:t>এদের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</a:rPr>
              <a:t>একত্রে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</a:rPr>
              <a:t>বলা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</a:rPr>
              <a:t>হয়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</a:rPr>
              <a:t> –</a:t>
            </a:r>
            <a:r>
              <a:rPr lang="ar-SA" sz="4400" b="1" dirty="0" smtClean="0">
                <a:solidFill>
                  <a:schemeClr val="bg1"/>
                </a:solidFill>
                <a:latin typeface="NikoshBAN" pitchFamily="2" charset="0"/>
              </a:rPr>
              <a:t>اتين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endParaRPr lang="en-US" sz="4400" b="1" dirty="0" err="1">
              <a:solidFill>
                <a:schemeClr val="bg1"/>
              </a:solidFill>
              <a:latin typeface="NikoshBAN" pitchFamily="2" charset="0"/>
            </a:endParaRPr>
          </a:p>
          <a:p>
            <a:pPr lvl="0" algn="justLow"/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</a:rPr>
              <a:t>যেমন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</a:rPr>
              <a:t> - </a:t>
            </a:r>
            <a:r>
              <a:rPr lang="ar-SA" sz="4400" b="1" dirty="0" smtClean="0">
                <a:solidFill>
                  <a:srgbClr val="00B050"/>
                </a:solidFill>
                <a:latin typeface="NikoshBAN" pitchFamily="2" charset="0"/>
              </a:rPr>
              <a:t>ينصر – تنصر – انصر – ننصر </a:t>
            </a:r>
          </a:p>
          <a:p>
            <a:pPr lvl="0" algn="justLow"/>
            <a:r>
              <a:rPr lang="ar-SA" sz="4400" b="1" dirty="0" smtClean="0">
                <a:solidFill>
                  <a:srgbClr val="FFC000"/>
                </a:solidFill>
                <a:latin typeface="NikoshBAN" pitchFamily="2" charset="0"/>
              </a:rPr>
              <a:t>ا</a:t>
            </a:r>
            <a:r>
              <a:rPr lang="bn-BD" sz="4400" b="1" dirty="0" smtClean="0">
                <a:solidFill>
                  <a:srgbClr val="FFC000"/>
                </a:solidFill>
                <a:latin typeface="NikoshBAN" pitchFamily="2" charset="0"/>
              </a:rPr>
              <a:t> -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আসে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একটি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ছিগার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জন্য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। </a:t>
            </a:r>
            <a:r>
              <a:rPr lang="ar-SA" sz="4400" b="1" dirty="0" smtClean="0">
                <a:solidFill>
                  <a:srgbClr val="FFC000"/>
                </a:solidFill>
                <a:latin typeface="NikoshBAN" pitchFamily="2" charset="0"/>
              </a:rPr>
              <a:t>ت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-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আসে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৮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টি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ছিগার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জন্য</a:t>
            </a:r>
            <a:endParaRPr lang="ar-SA" sz="4400" b="1" dirty="0" smtClean="0">
              <a:solidFill>
                <a:srgbClr val="FFC000"/>
              </a:solidFill>
              <a:latin typeface="NikoshBAN" pitchFamily="2" charset="0"/>
            </a:endParaRPr>
          </a:p>
          <a:p>
            <a:r>
              <a:rPr lang="ar-SA" sz="4400" b="1" dirty="0" smtClean="0">
                <a:solidFill>
                  <a:srgbClr val="FFC000"/>
                </a:solidFill>
                <a:latin typeface="NikoshBAN" pitchFamily="2" charset="0"/>
              </a:rPr>
              <a:t>ي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-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আসে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৪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টি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ছিগার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জন্য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। </a:t>
            </a:r>
            <a:r>
              <a:rPr lang="ar-SA" sz="4400" b="1" dirty="0" smtClean="0">
                <a:solidFill>
                  <a:srgbClr val="FFC000"/>
                </a:solidFill>
                <a:latin typeface="NikoshBAN" pitchFamily="2" charset="0"/>
              </a:rPr>
              <a:t>ن 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-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আসে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১টি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ছিগার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</a:rPr>
              <a:t>জন্য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endParaRPr lang="ar-SA" sz="4400" b="1" dirty="0">
              <a:solidFill>
                <a:srgbClr val="FFC000"/>
              </a:solidFill>
              <a:latin typeface="NikoshBAN" pitchFamily="2" charset="0"/>
            </a:endParaRPr>
          </a:p>
          <a:p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en-US" sz="9600" b="1" dirty="0" smtClean="0"/>
              <a:t> </a:t>
            </a:r>
            <a:endParaRPr lang="ar-SA" altLang="en-US" sz="9600" b="1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075764" y="739588"/>
            <a:ext cx="978945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b="1" dirty="0">
                <a:solidFill>
                  <a:srgbClr val="C00000"/>
                </a:solidFill>
              </a:rPr>
              <a:t>المضارع</a:t>
            </a:r>
            <a:r>
              <a:rPr lang="en-GB" sz="7200" b="1" dirty="0">
                <a:solidFill>
                  <a:srgbClr val="C00000"/>
                </a:solidFill>
              </a:rPr>
              <a:t> </a:t>
            </a:r>
            <a:r>
              <a:rPr lang="ar-SA" sz="7200" b="1" dirty="0" smtClean="0">
                <a:solidFill>
                  <a:srgbClr val="C00000"/>
                </a:solidFill>
              </a:rPr>
              <a:t>الفعل </a:t>
            </a:r>
            <a:r>
              <a:rPr lang="bn-BD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 গঠন পদ্ধতি </a:t>
            </a:r>
            <a:endParaRPr lang="en-US" sz="7200" b="1" dirty="0">
              <a:solidFill>
                <a:srgbClr val="C00000"/>
              </a:solidFill>
            </a:endParaRPr>
          </a:p>
          <a:p>
            <a:r>
              <a:rPr lang="bn-BD" sz="4000" b="1" dirty="0">
                <a:solidFill>
                  <a:srgbClr val="FF00FF"/>
                </a:solidFill>
                <a:latin typeface="NikoshBAN" pitchFamily="2" charset="0"/>
              </a:rPr>
              <a:t>প্রগঠন</a:t>
            </a:r>
            <a:r>
              <a:rPr lang="bn-BD" sz="4800" b="1" dirty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bn-BD" sz="4800" b="1" dirty="0" smtClean="0">
                <a:solidFill>
                  <a:srgbClr val="FF00FF"/>
                </a:solidFill>
                <a:latin typeface="NikoshBAN" pitchFamily="2" charset="0"/>
              </a:rPr>
              <a:t>প্রণালিঃ-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ماضي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থেকে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  مضارع  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এর সীগাহ সমূহ গঠন করতে হলে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 مضارع 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এর ৪টি চিহ্ন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ar-SA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</a:rPr>
              <a:t>ا – ت  - ي  - ن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এর যে কোনো একটি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ماضي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এর সীগার শুরুতে যোগ করতে হবে।     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فاء كلمة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NikoshBAN" pitchFamily="2" charset="0"/>
              </a:rPr>
              <a:t>-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কে সাকিন করে 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عين كلمة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 -তে বাব অনুসারে যবর,যের বয পেশ আর শেষাক্ষরে পেসশ দিতে হবে। এ ক্ষেত্রে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علامة المضارع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-টি যবর বিশিষ্ট হবে। যেমন -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نصر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 থেকে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ينصر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,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ضرب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থেকে </a:t>
            </a:r>
            <a:r>
              <a:rPr lang="ar-SA" sz="3200" b="1" dirty="0" smtClean="0">
                <a:solidFill>
                  <a:srgbClr val="FFC000"/>
                </a:solidFill>
                <a:latin typeface="NikoshBAN" pitchFamily="2" charset="0"/>
              </a:rPr>
              <a:t>يضرب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</a:rPr>
              <a:t> ইতাদি। এ ছাড়া আরো ২টি পদ্ধতি আছে । 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0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evel 8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</a:pPr>
            <a:endParaRPr lang="ar-SA" sz="5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48617"/>
            <a:ext cx="1024665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800" b="1" dirty="0" smtClean="0">
                <a:solidFill>
                  <a:srgbClr val="FF0000"/>
                </a:solidFill>
              </a:rPr>
              <a:t>الاقسام </a:t>
            </a:r>
            <a:r>
              <a:rPr lang="ar-SA" sz="8000" b="1" dirty="0">
                <a:solidFill>
                  <a:srgbClr val="FF0000"/>
                </a:solidFill>
              </a:rPr>
              <a:t>الفعل </a:t>
            </a:r>
            <a:r>
              <a:rPr lang="ar-SA" sz="8000" b="1" dirty="0" smtClean="0">
                <a:solidFill>
                  <a:srgbClr val="FF0000"/>
                </a:solidFill>
              </a:rPr>
              <a:t>المضارع</a:t>
            </a:r>
          </a:p>
          <a:p>
            <a:r>
              <a:rPr lang="ar-SA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</a:rPr>
              <a:t> </a:t>
            </a:r>
            <a:r>
              <a:rPr lang="ar-SA" sz="5400" b="1" dirty="0">
                <a:solidFill>
                  <a:srgbClr val="FFC000"/>
                </a:solidFill>
              </a:rPr>
              <a:t>الفعل المضارع</a:t>
            </a:r>
            <a:r>
              <a:rPr lang="en-US" sz="5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ar-SA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ar-SA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r-SA" sz="5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r"/>
            <a:r>
              <a:rPr lang="ar-SA" sz="4000" b="1" dirty="0" smtClean="0">
                <a:solidFill>
                  <a:schemeClr val="bg1"/>
                </a:solidFill>
              </a:rPr>
              <a:t>1</a:t>
            </a:r>
            <a:r>
              <a:rPr lang="ar-SA" sz="4000" b="1" dirty="0">
                <a:solidFill>
                  <a:schemeClr val="bg1"/>
                </a:solidFill>
              </a:rPr>
              <a:t>) الفعل المضارع المثبت</a:t>
            </a:r>
          </a:p>
          <a:p>
            <a:pPr lvl="1" algn="r"/>
            <a:r>
              <a:rPr lang="ar-SA" sz="4000" b="1" dirty="0" smtClean="0">
                <a:solidFill>
                  <a:schemeClr val="bg1"/>
                </a:solidFill>
              </a:rPr>
              <a:t>2</a:t>
            </a:r>
            <a:r>
              <a:rPr lang="ar-SA" sz="4000" b="1" dirty="0">
                <a:solidFill>
                  <a:schemeClr val="bg1"/>
                </a:solidFill>
              </a:rPr>
              <a:t>) الفعل المضارع </a:t>
            </a:r>
            <a:r>
              <a:rPr lang="ar-SA" sz="4000" b="1" dirty="0" smtClean="0">
                <a:solidFill>
                  <a:schemeClr val="bg1"/>
                </a:solidFill>
              </a:rPr>
              <a:t>المنفي</a:t>
            </a:r>
          </a:p>
          <a:p>
            <a:pPr lvl="1" algn="r"/>
            <a:r>
              <a:rPr lang="ar-SA" sz="4000" b="1" dirty="0" smtClean="0">
                <a:solidFill>
                  <a:schemeClr val="bg1"/>
                </a:solidFill>
              </a:rPr>
              <a:t>3</a:t>
            </a:r>
            <a:r>
              <a:rPr lang="ar-SA" sz="4000" b="1" dirty="0">
                <a:solidFill>
                  <a:schemeClr val="bg1"/>
                </a:solidFill>
              </a:rPr>
              <a:t>) الفعل المضارع المنفي المجحود </a:t>
            </a:r>
            <a:r>
              <a:rPr lang="ar-SA" sz="4000" b="1" dirty="0" smtClean="0">
                <a:solidFill>
                  <a:schemeClr val="bg1"/>
                </a:solidFill>
              </a:rPr>
              <a:t>بلم</a:t>
            </a:r>
          </a:p>
          <a:p>
            <a:pPr lvl="1" algn="r"/>
            <a:r>
              <a:rPr lang="ar-SA" sz="4000" b="1" dirty="0">
                <a:solidFill>
                  <a:schemeClr val="bg1"/>
                </a:solidFill>
              </a:rPr>
              <a:t>4</a:t>
            </a:r>
            <a:r>
              <a:rPr lang="ar-SA" sz="4000" b="1" dirty="0" smtClean="0">
                <a:solidFill>
                  <a:schemeClr val="bg1"/>
                </a:solidFill>
              </a:rPr>
              <a:t>) </a:t>
            </a:r>
            <a:r>
              <a:rPr lang="ar-SA" sz="4000" b="1" dirty="0">
                <a:solidFill>
                  <a:schemeClr val="bg1"/>
                </a:solidFill>
              </a:rPr>
              <a:t>الفعل المضارع المنفي المؤكد </a:t>
            </a:r>
            <a:r>
              <a:rPr lang="ar-SA" sz="4000" b="1" dirty="0" smtClean="0">
                <a:solidFill>
                  <a:schemeClr val="bg1"/>
                </a:solidFill>
              </a:rPr>
              <a:t>بلن</a:t>
            </a:r>
          </a:p>
          <a:p>
            <a:pPr lvl="1" algn="r"/>
            <a:r>
              <a:rPr lang="ar-SA" sz="4000" b="1" dirty="0">
                <a:solidFill>
                  <a:schemeClr val="bg1"/>
                </a:solidFill>
              </a:rPr>
              <a:t>5) الفعل المضارع بلام التاكيد و نون التاككيد 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-26894" y="13448"/>
            <a:ext cx="12272683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60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17940" y="226738"/>
            <a:ext cx="9371980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19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99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9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199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ar-SA" sz="9600" b="1" dirty="0">
                <a:solidFill>
                  <a:srgbClr val="FFC000"/>
                </a:solidFill>
              </a:rPr>
              <a:t>المضارع</a:t>
            </a:r>
            <a:r>
              <a:rPr lang="en-GB" sz="9600" b="1" dirty="0">
                <a:solidFill>
                  <a:srgbClr val="FFC000"/>
                </a:solidFill>
              </a:rPr>
              <a:t> </a:t>
            </a:r>
            <a:r>
              <a:rPr lang="bn-BD" sz="9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এর আলামত </a:t>
            </a:r>
            <a:r>
              <a:rPr lang="bn-BD" sz="9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কতটি ও কী কী? বল। </a:t>
            </a:r>
            <a:endParaRPr lang="ar-SA" sz="9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99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8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6824" y="226738"/>
            <a:ext cx="1050215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en-US" sz="199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9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199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ar-SA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</a:rPr>
              <a:t> </a:t>
            </a:r>
            <a:r>
              <a:rPr lang="ar-SA" sz="9600" b="1" dirty="0">
                <a:solidFill>
                  <a:srgbClr val="FFC000"/>
                </a:solidFill>
              </a:rPr>
              <a:t>الفعل </a:t>
            </a:r>
            <a:r>
              <a:rPr lang="ar-SA" sz="9600" b="1" dirty="0" smtClean="0">
                <a:solidFill>
                  <a:srgbClr val="FFC000"/>
                </a:solidFill>
              </a:rPr>
              <a:t>المضارع</a:t>
            </a:r>
            <a:r>
              <a:rPr lang="bn-BD" sz="9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 প্রকার ও কী কী লিখ? </a:t>
            </a:r>
            <a:endParaRPr lang="en-US" sz="199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99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5082" y="226738"/>
            <a:ext cx="10461811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</a:t>
            </a:r>
            <a:r>
              <a:rPr lang="en-US" sz="199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9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199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ar-SA" sz="8800" b="1" dirty="0">
                <a:solidFill>
                  <a:srgbClr val="FFC000"/>
                </a:solidFill>
              </a:rPr>
              <a:t>المضارع</a:t>
            </a:r>
            <a:r>
              <a:rPr lang="en-GB" sz="8800" b="1" dirty="0">
                <a:solidFill>
                  <a:srgbClr val="FFC000"/>
                </a:solidFill>
              </a:rPr>
              <a:t> </a:t>
            </a:r>
            <a:r>
              <a:rPr lang="bn-BD" sz="88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en-GB" sz="8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bn-BD" sz="8800" b="1" dirty="0">
                <a:solidFill>
                  <a:srgbClr val="FFC000"/>
                </a:solidFill>
              </a:rPr>
              <a:t> </a:t>
            </a:r>
            <a:r>
              <a:rPr lang="bn-BD" sz="7200" b="1" dirty="0" smtClean="0">
                <a:solidFill>
                  <a:srgbClr val="FFC000"/>
                </a:solidFill>
              </a:rPr>
              <a:t>লিখ</a:t>
            </a:r>
            <a:r>
              <a:rPr lang="bn-BD" sz="8000" b="1" dirty="0" smtClean="0">
                <a:solidFill>
                  <a:srgbClr val="FFC000"/>
                </a:solidFill>
              </a:rPr>
              <a:t>? </a:t>
            </a:r>
            <a:endParaRPr lang="en-US" sz="8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5"/>
          <a:stretch/>
        </p:blipFill>
        <p:spPr>
          <a:xfrm>
            <a:off x="940228" y="916170"/>
            <a:ext cx="10435984" cy="5081217"/>
          </a:xfrm>
          <a:prstGeom prst="rect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extBox 1"/>
          <p:cNvSpPr txBox="1"/>
          <p:nvPr/>
        </p:nvSpPr>
        <p:spPr>
          <a:xfrm>
            <a:off x="1149318" y="0"/>
            <a:ext cx="10096034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900" b="1" spc="3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9900" b="1" spc="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b="1" spc="3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9900" b="1" spc="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b="1" spc="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4061" y="3300605"/>
            <a:ext cx="105085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9600" b="1" dirty="0">
                <a:solidFill>
                  <a:srgbClr val="FF00FF"/>
                </a:solidFill>
              </a:rPr>
              <a:t>المضارع</a:t>
            </a:r>
            <a:r>
              <a:rPr lang="en-GB" sz="9600" b="1" dirty="0">
                <a:solidFill>
                  <a:srgbClr val="FF00FF"/>
                </a:solidFill>
              </a:rPr>
              <a:t> </a:t>
            </a:r>
            <a:r>
              <a:rPr lang="ar-SA" sz="9600" b="1" dirty="0">
                <a:solidFill>
                  <a:srgbClr val="FF00FF"/>
                </a:solidFill>
              </a:rPr>
              <a:t>الفعل </a:t>
            </a:r>
            <a:r>
              <a:rPr lang="bn-BD" sz="9600" b="1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এর গঠন পদ্ধতি </a:t>
            </a:r>
            <a:r>
              <a:rPr lang="bn-BD" sz="96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লিখে আনবে? </a:t>
            </a:r>
            <a:endParaRPr lang="en-US" sz="96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1" y="860612"/>
            <a:ext cx="10529047" cy="51636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588" y="874059"/>
            <a:ext cx="1047525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C00000"/>
                </a:solidFill>
              </a:rPr>
              <a:t>সবাইকে ধন্যবাদ </a:t>
            </a:r>
            <a:endParaRPr lang="en-US" sz="11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1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25" y="914400"/>
            <a:ext cx="2222499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73725" y="418115"/>
            <a:ext cx="9917722" cy="62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ar-SA" altLang="en-US" sz="13800" b="1" dirty="0">
                <a:solidFill>
                  <a:srgbClr val="C00000"/>
                </a:solidFill>
              </a:rPr>
              <a:t>تعريف </a:t>
            </a:r>
            <a:r>
              <a:rPr lang="ar-SA" altLang="en-US" sz="13800" b="1" dirty="0" smtClean="0">
                <a:solidFill>
                  <a:srgbClr val="C00000"/>
                </a:solidFill>
              </a:rPr>
              <a:t>المعلم</a:t>
            </a:r>
            <a:r>
              <a:rPr lang="en-US" altLang="en-US" sz="13800" b="1" dirty="0" smtClean="0">
                <a:solidFill>
                  <a:srgbClr val="C00000"/>
                </a:solidFill>
              </a:rPr>
              <a:t>     </a:t>
            </a:r>
            <a:endParaRPr lang="ar-SA" altLang="en-US" sz="13800" b="1" dirty="0">
              <a:solidFill>
                <a:srgbClr val="C00000"/>
              </a:solidFill>
            </a:endParaRPr>
          </a:p>
          <a:p>
            <a:pPr algn="r"/>
            <a:r>
              <a:rPr lang="ar-SA" altLang="en-US" sz="5400" b="1" dirty="0" smtClean="0">
                <a:solidFill>
                  <a:srgbClr val="FFC000"/>
                </a:solidFill>
              </a:rPr>
              <a:t>ابو </a:t>
            </a:r>
            <a:r>
              <a:rPr lang="ar-SA" altLang="en-US" sz="5400" b="1" dirty="0">
                <a:solidFill>
                  <a:srgbClr val="FFC000"/>
                </a:solidFill>
              </a:rPr>
              <a:t>عمر محمد فاروق حسين</a:t>
            </a:r>
          </a:p>
          <a:p>
            <a:pPr algn="r"/>
            <a:r>
              <a:rPr lang="ar-SA" altLang="en-US" sz="4000" b="1" dirty="0">
                <a:solidFill>
                  <a:schemeClr val="bg1"/>
                </a:solidFill>
              </a:rPr>
              <a:t> مدير المدرسة </a:t>
            </a:r>
          </a:p>
          <a:p>
            <a:pPr algn="r"/>
            <a:r>
              <a:rPr lang="ar-SA" altLang="en-US" sz="4000" b="1" dirty="0">
                <a:solidFill>
                  <a:srgbClr val="7030A0"/>
                </a:solidFill>
              </a:rPr>
              <a:t>المدرسة الدخليةالسلامية  بروداروغاهت</a:t>
            </a:r>
          </a:p>
          <a:p>
            <a:pPr algn="r"/>
            <a:r>
              <a:rPr lang="ar-SA" altLang="en-US" sz="5400" b="1" dirty="0" smtClean="0">
                <a:solidFill>
                  <a:srgbClr val="AE1517"/>
                </a:solidFill>
              </a:rPr>
              <a:t>سيتاكتد ستوغرام</a:t>
            </a:r>
            <a:endParaRPr lang="ar-SA" altLang="en-US" sz="5400" b="1" dirty="0">
              <a:solidFill>
                <a:srgbClr val="AE1517"/>
              </a:solidFill>
            </a:endParaRPr>
          </a:p>
          <a:p>
            <a:r>
              <a:rPr lang="en-US" altLang="en-US" sz="3600" b="1" dirty="0">
                <a:solidFill>
                  <a:srgbClr val="FFFF00"/>
                </a:solidFill>
              </a:rPr>
              <a:t>Emil – </a:t>
            </a:r>
            <a:r>
              <a:rPr lang="en-US" altLang="en-US" sz="3600" b="1" dirty="0">
                <a:solidFill>
                  <a:srgbClr val="CC0000"/>
                </a:solidFill>
                <a:hlinkClick r:id="rId3"/>
              </a:rPr>
              <a:t>aomfaruk1177@gmail.com</a:t>
            </a:r>
          </a:p>
          <a:p>
            <a:r>
              <a:rPr lang="en-US" altLang="en-US" sz="4000" b="1" i="1" dirty="0" err="1">
                <a:solidFill>
                  <a:srgbClr val="C00000"/>
                </a:solidFill>
              </a:rPr>
              <a:t>Mobail</a:t>
            </a:r>
            <a:r>
              <a:rPr lang="en-US" altLang="en-US" sz="4000" b="1" dirty="0">
                <a:solidFill>
                  <a:srgbClr val="C00000"/>
                </a:solidFill>
              </a:rPr>
              <a:t> – 01818433486 </a:t>
            </a:r>
          </a:p>
        </p:txBody>
      </p:sp>
    </p:spTree>
    <p:extLst>
      <p:ext uri="{BB962C8B-B14F-4D97-AF65-F5344CB8AC3E}">
        <p14:creationId xmlns:p14="http://schemas.microsoft.com/office/powerpoint/2010/main" val="30136102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7173" y="308447"/>
            <a:ext cx="1049449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600" b="1" dirty="0" smtClean="0">
                <a:solidFill>
                  <a:srgbClr val="C00000"/>
                </a:solidFill>
              </a:rPr>
              <a:t>تعريف الدرس</a:t>
            </a:r>
          </a:p>
          <a:p>
            <a:pPr algn="ctr"/>
            <a:r>
              <a:rPr lang="ar-SA" sz="4800" b="1" dirty="0" smtClean="0">
                <a:solidFill>
                  <a:srgbClr val="5709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 التاسع من الداخل</a:t>
            </a:r>
          </a:p>
          <a:p>
            <a:pPr algn="ctr"/>
            <a:r>
              <a:rPr lang="ar-SA" sz="4800" b="1" dirty="0" smtClean="0">
                <a:solidFill>
                  <a:srgbClr val="FFC000"/>
                </a:solidFill>
              </a:rPr>
              <a:t>القواعد </a:t>
            </a:r>
            <a:r>
              <a:rPr lang="ar-SA" sz="4800" b="1" dirty="0" smtClean="0">
                <a:solidFill>
                  <a:srgbClr val="FFC000"/>
                </a:solidFill>
              </a:rPr>
              <a:t>اللغة العربية</a:t>
            </a:r>
          </a:p>
          <a:p>
            <a:pPr algn="ctr"/>
            <a:r>
              <a:rPr lang="ar-SA" sz="4800" b="1" dirty="0">
                <a:solidFill>
                  <a:srgbClr val="00B050"/>
                </a:solidFill>
              </a:rPr>
              <a:t>الدرس الثانى</a:t>
            </a:r>
          </a:p>
          <a:p>
            <a:pPr algn="ctr"/>
            <a:r>
              <a:rPr lang="ar-SA" sz="6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الفعل المضارع</a:t>
            </a:r>
            <a:r>
              <a:rPr lang="en-GB" sz="6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SA" sz="6000" b="1" dirty="0" smtClean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37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vel 9"/>
          <p:cNvSpPr/>
          <p:nvPr/>
        </p:nvSpPr>
        <p:spPr>
          <a:xfrm>
            <a:off x="0" y="7034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00" y="927847"/>
            <a:ext cx="5136975" cy="5058474"/>
          </a:xfrm>
          <a:prstGeom prst="rect">
            <a:avLst/>
          </a:prstGeom>
          <a:ln w="57150">
            <a:solidFill>
              <a:srgbClr val="FF00FF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859" y="900953"/>
            <a:ext cx="5166880" cy="5038467"/>
          </a:xfrm>
          <a:prstGeom prst="rect">
            <a:avLst/>
          </a:prstGeom>
          <a:ln w="57150">
            <a:solidFill>
              <a:srgbClr val="FF00FF"/>
            </a:solidFill>
          </a:ln>
        </p:spPr>
      </p:pic>
    </p:spTree>
    <p:extLst>
      <p:ext uri="{BB962C8B-B14F-4D97-AF65-F5344CB8AC3E}">
        <p14:creationId xmlns:p14="http://schemas.microsoft.com/office/powerpoint/2010/main" val="350431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87256" y="1415603"/>
            <a:ext cx="70802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u="sng" dirty="0" smtClean="0"/>
              <a:t>الوحدة الاولى</a:t>
            </a:r>
          </a:p>
          <a:p>
            <a:pPr algn="ctr"/>
            <a:r>
              <a:rPr lang="ar-SA" sz="4800" dirty="0" smtClean="0"/>
              <a:t>علم الصرف</a:t>
            </a:r>
          </a:p>
          <a:p>
            <a:pPr algn="ctr"/>
            <a:r>
              <a:rPr lang="ar-SA" sz="4800" dirty="0" smtClean="0"/>
              <a:t>الدرس الثانى</a:t>
            </a:r>
          </a:p>
          <a:p>
            <a:pPr algn="ctr"/>
            <a:r>
              <a:rPr lang="ar-SA" sz="6600" b="1" u="sng" dirty="0" smtClean="0">
                <a:solidFill>
                  <a:srgbClr val="FF0000"/>
                </a:solidFill>
              </a:rPr>
              <a:t>الفعل و اقسامه</a:t>
            </a:r>
          </a:p>
          <a:p>
            <a:pPr algn="ctr"/>
            <a:r>
              <a:rPr lang="ar-SA" sz="4800" dirty="0" smtClean="0"/>
              <a:t>الصفخة: 9-11</a:t>
            </a:r>
            <a:endParaRPr lang="en-US" sz="4800" dirty="0"/>
          </a:p>
        </p:txBody>
      </p:sp>
      <p:sp>
        <p:nvSpPr>
          <p:cNvPr id="10" name="Bevel 9"/>
          <p:cNvSpPr/>
          <p:nvPr/>
        </p:nvSpPr>
        <p:spPr>
          <a:xfrm>
            <a:off x="0" y="40341"/>
            <a:ext cx="12192000" cy="681765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7"/>
          <a:stretch/>
        </p:blipFill>
        <p:spPr>
          <a:xfrm>
            <a:off x="908975" y="967915"/>
            <a:ext cx="4685001" cy="4989132"/>
          </a:xfrm>
          <a:prstGeom prst="rect">
            <a:avLst/>
          </a:prstGeom>
          <a:ln w="57150">
            <a:solidFill>
              <a:srgbClr val="FF00FF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1" t="9463" r="4713" b="18236"/>
          <a:stretch/>
        </p:blipFill>
        <p:spPr>
          <a:xfrm>
            <a:off x="5715001" y="900953"/>
            <a:ext cx="5607138" cy="5015423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10918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7034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37" y="897271"/>
            <a:ext cx="5545509" cy="5127011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29" y="870377"/>
            <a:ext cx="4826519" cy="5127011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3350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7034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779929" y="551329"/>
            <a:ext cx="10582836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 smtClean="0">
                <a:solidFill>
                  <a:srgbClr val="C00000"/>
                </a:solidFill>
              </a:rPr>
              <a:t>পাঠ</a:t>
            </a:r>
            <a:r>
              <a:rPr lang="en-US" sz="16600" b="1" dirty="0" smtClean="0">
                <a:solidFill>
                  <a:srgbClr val="C00000"/>
                </a:solidFill>
              </a:rPr>
              <a:t> </a:t>
            </a:r>
            <a:r>
              <a:rPr lang="en-US" sz="16600" b="1" dirty="0" err="1" smtClean="0">
                <a:solidFill>
                  <a:srgbClr val="C00000"/>
                </a:solidFill>
              </a:rPr>
              <a:t>ঘোষণা</a:t>
            </a:r>
            <a:endParaRPr lang="bn-BD" sz="16600" b="1" dirty="0" smtClean="0">
              <a:solidFill>
                <a:srgbClr val="C00000"/>
              </a:solidFill>
            </a:endParaRPr>
          </a:p>
          <a:p>
            <a:pPr algn="ctr"/>
            <a:r>
              <a:rPr lang="bn-BD" sz="7200" b="1" dirty="0" smtClean="0">
                <a:solidFill>
                  <a:srgbClr val="C00000"/>
                </a:solidFill>
              </a:rPr>
              <a:t>আজকের পাঠ  - </a:t>
            </a:r>
          </a:p>
          <a:p>
            <a:pPr algn="ctr"/>
            <a:r>
              <a:rPr lang="bn-BD" sz="11500" b="1" dirty="0" smtClean="0">
                <a:solidFill>
                  <a:srgbClr val="570951"/>
                </a:solidFill>
              </a:rPr>
              <a:t> </a:t>
            </a:r>
            <a:r>
              <a:rPr lang="ar-SA" sz="11500" b="1" dirty="0">
                <a:solidFill>
                  <a:srgbClr val="570951"/>
                </a:solidFill>
              </a:rPr>
              <a:t>الفعل المضارع</a:t>
            </a:r>
            <a:endParaRPr lang="en-US" sz="11500" b="1" dirty="0">
              <a:solidFill>
                <a:srgbClr val="5709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2565" y="5943516"/>
            <a:ext cx="45838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</a:rPr>
              <a:t>ضربَ  زيدٌ  عمراً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5179423" y="2643650"/>
            <a:ext cx="18614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فعل </a:t>
            </a:r>
            <a:r>
              <a:rPr lang="en-US" sz="48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endParaRPr lang="en-US" sz="48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856" y="3631474"/>
            <a:ext cx="3839252" cy="2109048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729" y="3631474"/>
            <a:ext cx="3839252" cy="2109048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6700069" y="5943516"/>
            <a:ext cx="50405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</a:rPr>
              <a:t>يذهب الطالب فى المدرسة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10326614" y="5995768"/>
            <a:ext cx="1110042" cy="6009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60054" y="6008831"/>
            <a:ext cx="1234014" cy="6009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22337" y="2528047"/>
            <a:ext cx="2843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 smtClean="0"/>
              <a:t>يكتب </a:t>
            </a:r>
            <a:r>
              <a:rPr lang="ar-SA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GB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লিখছে</a:t>
            </a:r>
            <a:r>
              <a:rPr 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0998" y="2466491"/>
            <a:ext cx="2206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/>
              <a:t>يأكل</a:t>
            </a:r>
            <a:r>
              <a:rPr lang="en-GB" sz="3600" b="1" dirty="0" smtClean="0"/>
              <a:t>  = </a:t>
            </a:r>
            <a:r>
              <a:rPr lang="en-GB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খাচ্ছে</a:t>
            </a:r>
            <a:r>
              <a:rPr lang="en-GB" sz="3600" b="1" dirty="0" smtClean="0"/>
              <a:t> 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" r="9217" b="14715"/>
          <a:stretch/>
        </p:blipFill>
        <p:spPr>
          <a:xfrm>
            <a:off x="7198299" y="289375"/>
            <a:ext cx="3941681" cy="215677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856" y="289375"/>
            <a:ext cx="3839252" cy="2100732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18" name="Bevel 17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16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3376" y="820271"/>
            <a:ext cx="1106693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altLang="en-US" sz="13800" b="1" dirty="0">
                <a:solidFill>
                  <a:srgbClr val="C00000"/>
                </a:solidFill>
              </a:rPr>
              <a:t>শিখণ </a:t>
            </a:r>
            <a:r>
              <a:rPr lang="bn-BD" altLang="en-US" sz="13800" b="1" dirty="0" smtClean="0">
                <a:solidFill>
                  <a:srgbClr val="C00000"/>
                </a:solidFill>
              </a:rPr>
              <a:t>ফল </a:t>
            </a:r>
          </a:p>
          <a:p>
            <a:r>
              <a:rPr lang="bn-BD" altLang="en-US" sz="4400" b="1" dirty="0" smtClean="0">
                <a:solidFill>
                  <a:srgbClr val="C00000"/>
                </a:solidFill>
              </a:rPr>
              <a:t>এ পাঠ শিক্ষার্থীরা –  </a:t>
            </a:r>
          </a:p>
          <a:p>
            <a:r>
              <a:rPr lang="bn-BD" sz="4400" b="1" dirty="0" smtClean="0">
                <a:solidFill>
                  <a:srgbClr val="570951"/>
                </a:solidFill>
              </a:rPr>
              <a:t>১। </a:t>
            </a:r>
            <a:r>
              <a:rPr lang="ar-SA" sz="4400" b="1" dirty="0" smtClean="0">
                <a:solidFill>
                  <a:srgbClr val="570951"/>
                </a:solidFill>
              </a:rPr>
              <a:t>الفعل ا</a:t>
            </a:r>
            <a:r>
              <a:rPr lang="ar-SA" sz="4000" b="1" dirty="0" smtClean="0">
                <a:solidFill>
                  <a:srgbClr val="570951"/>
                </a:solidFill>
              </a:rPr>
              <a:t>لمضارع</a:t>
            </a:r>
            <a:r>
              <a:rPr lang="bn-BD" sz="4000" b="1" dirty="0" smtClean="0">
                <a:solidFill>
                  <a:srgbClr val="570951"/>
                </a:solidFill>
              </a:rPr>
              <a:t>-এর সংজ্ঞা দিতে পারবে। </a:t>
            </a:r>
            <a:endParaRPr lang="en-US" sz="4000" b="1" dirty="0">
              <a:solidFill>
                <a:srgbClr val="570951"/>
              </a:solidFill>
            </a:endParaRPr>
          </a:p>
          <a:p>
            <a:r>
              <a:rPr lang="bn-BD" sz="4000" b="1" dirty="0" smtClean="0">
                <a:solidFill>
                  <a:srgbClr val="570951"/>
                </a:solidFill>
              </a:rPr>
              <a:t>২। </a:t>
            </a:r>
            <a:r>
              <a:rPr lang="ar-SA" sz="4000" b="1" dirty="0" smtClean="0">
                <a:solidFill>
                  <a:srgbClr val="570951"/>
                </a:solidFill>
              </a:rPr>
              <a:t>الفعل المضارع</a:t>
            </a:r>
            <a:r>
              <a:rPr lang="bn-BD" sz="4000" b="1" dirty="0" smtClean="0">
                <a:solidFill>
                  <a:srgbClr val="570951"/>
                </a:solidFill>
              </a:rPr>
              <a:t>-এর প্রকারভেদ বলতে পারবে </a:t>
            </a:r>
            <a:endParaRPr lang="en-US" sz="4000" b="1" dirty="0">
              <a:solidFill>
                <a:srgbClr val="570951"/>
              </a:solidFill>
            </a:endParaRPr>
          </a:p>
          <a:p>
            <a:r>
              <a:rPr lang="bn-BD" sz="4000" b="1" dirty="0" smtClean="0">
                <a:solidFill>
                  <a:srgbClr val="570951"/>
                </a:solidFill>
              </a:rPr>
              <a:t>৩। </a:t>
            </a:r>
            <a:r>
              <a:rPr lang="ar-SA" sz="4000" b="1" dirty="0">
                <a:solidFill>
                  <a:srgbClr val="570951"/>
                </a:solidFill>
              </a:rPr>
              <a:t>الفعل </a:t>
            </a:r>
            <a:r>
              <a:rPr lang="ar-SA" sz="4000" b="1" dirty="0" smtClean="0">
                <a:solidFill>
                  <a:srgbClr val="570951"/>
                </a:solidFill>
              </a:rPr>
              <a:t>المضارع</a:t>
            </a:r>
            <a:r>
              <a:rPr lang="bn-BD" sz="4000" b="1" dirty="0" smtClean="0">
                <a:solidFill>
                  <a:srgbClr val="570951"/>
                </a:solidFill>
              </a:rPr>
              <a:t>-এর আলামত বা চিহ্ন বলতে পারবে। </a:t>
            </a:r>
            <a:endParaRPr lang="en-US" sz="4000" b="1" dirty="0">
              <a:solidFill>
                <a:srgbClr val="570951"/>
              </a:solidFill>
            </a:endParaRPr>
          </a:p>
          <a:p>
            <a:endParaRPr lang="bn-BD" altLang="en-US" sz="4400" b="1" dirty="0">
              <a:solidFill>
                <a:srgbClr val="C00000"/>
              </a:solidFill>
            </a:endParaRPr>
          </a:p>
          <a:p>
            <a:endParaRPr lang="ar-SA" altLang="en-US" sz="4400" b="1" dirty="0">
              <a:solidFill>
                <a:srgbClr val="C00000"/>
              </a:solidFill>
            </a:endParaRPr>
          </a:p>
          <a:p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13998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 build="p" animBg="1"/>
      <p:bldP spid="15" grpId="0" build="p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evel 14"/>
          <p:cNvSpPr/>
          <p:nvPr/>
        </p:nvSpPr>
        <p:spPr>
          <a:xfrm>
            <a:off x="0" y="0"/>
            <a:ext cx="12192000" cy="68509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altLang="en-US" sz="9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68188" y="685800"/>
            <a:ext cx="101525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000" b="1" dirty="0">
                <a:solidFill>
                  <a:srgbClr val="C00000"/>
                </a:solidFill>
              </a:rPr>
              <a:t>الفعل المضارع</a:t>
            </a:r>
            <a:r>
              <a:rPr lang="en-GB" sz="8000" b="1" dirty="0">
                <a:solidFill>
                  <a:srgbClr val="C00000"/>
                </a:solidFill>
              </a:rPr>
              <a:t> </a:t>
            </a:r>
            <a:r>
              <a:rPr lang="bn-BD" sz="8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 সংজ্ঞা </a:t>
            </a:r>
            <a:endParaRPr lang="en-US" sz="80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5082" y="2013318"/>
            <a:ext cx="10287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0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r-SA" sz="4000" b="1" dirty="0" smtClean="0">
                <a:solidFill>
                  <a:srgbClr val="570951"/>
                </a:solidFill>
              </a:rPr>
              <a:t>الفعل المضارع </a:t>
            </a:r>
            <a:r>
              <a:rPr lang="bn-BD" sz="3600" b="1" dirty="0" smtClean="0">
                <a:solidFill>
                  <a:srgbClr val="FFC000"/>
                </a:solidFill>
              </a:rPr>
              <a:t>এর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পরিচয়ঃ</a:t>
            </a:r>
            <a:r>
              <a:rPr lang="en-US" sz="3600" b="1" dirty="0" smtClean="0">
                <a:solidFill>
                  <a:srgbClr val="FFC000"/>
                </a:solidFill>
              </a:rPr>
              <a:t>  </a:t>
            </a:r>
            <a:r>
              <a:rPr lang="ar-SA" sz="3600" b="1" dirty="0" smtClean="0">
                <a:solidFill>
                  <a:srgbClr val="570951"/>
                </a:solidFill>
              </a:rPr>
              <a:t>المضارع</a:t>
            </a:r>
            <a:r>
              <a:rPr lang="bn-BD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শব্দটি</a:t>
            </a:r>
            <a:r>
              <a:rPr lang="en-US" sz="3600" b="1" dirty="0" smtClean="0">
                <a:solidFill>
                  <a:srgbClr val="FFC000"/>
                </a:solidFill>
              </a:rPr>
              <a:t>  </a:t>
            </a:r>
            <a:r>
              <a:rPr lang="ar-SA" sz="3600" b="1" dirty="0" smtClean="0">
                <a:solidFill>
                  <a:srgbClr val="FFC000"/>
                </a:solidFill>
              </a:rPr>
              <a:t>  المضارعة  </a:t>
            </a:r>
            <a:r>
              <a:rPr lang="en-US" sz="3600" b="1" dirty="0" err="1" smtClean="0">
                <a:solidFill>
                  <a:srgbClr val="FFC000"/>
                </a:solidFill>
              </a:rPr>
              <a:t>মাসদার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থেকে</a:t>
            </a:r>
            <a:r>
              <a:rPr lang="en-US" sz="3600" b="1" dirty="0" smtClean="0">
                <a:solidFill>
                  <a:srgbClr val="FFC000"/>
                </a:solidFill>
              </a:rPr>
              <a:t>     </a:t>
            </a:r>
            <a:r>
              <a:rPr lang="ar-SA" sz="3600" b="1" dirty="0" smtClean="0">
                <a:solidFill>
                  <a:srgbClr val="FFC000"/>
                </a:solidFill>
              </a:rPr>
              <a:t>اسم فاعل</a:t>
            </a:r>
            <a:r>
              <a:rPr lang="en-US" sz="3600" b="1" dirty="0" smtClean="0">
                <a:solidFill>
                  <a:srgbClr val="FFC000"/>
                </a:solidFill>
              </a:rPr>
              <a:t>      </a:t>
            </a:r>
            <a:r>
              <a:rPr lang="en-US" sz="3600" b="1" dirty="0" err="1" smtClean="0">
                <a:solidFill>
                  <a:srgbClr val="FFC000"/>
                </a:solidFill>
              </a:rPr>
              <a:t>এর</a:t>
            </a:r>
            <a:r>
              <a:rPr lang="en-US" sz="3600" b="1" dirty="0">
                <a:solidFill>
                  <a:srgbClr val="FFC000"/>
                </a:solidFill>
              </a:rPr>
              <a:t> </a:t>
            </a:r>
            <a:r>
              <a:rPr lang="ar-SA" sz="3600" b="1" dirty="0" smtClean="0">
                <a:solidFill>
                  <a:srgbClr val="FFC000"/>
                </a:solidFill>
              </a:rPr>
              <a:t>واحد مذكر</a:t>
            </a:r>
            <a:r>
              <a:rPr lang="en-US" sz="3600" b="1" dirty="0">
                <a:solidFill>
                  <a:srgbClr val="FFC000"/>
                </a:solidFill>
              </a:rPr>
              <a:t> </a:t>
            </a:r>
            <a:r>
              <a:rPr lang="en-US" sz="3600" b="1" dirty="0" err="1">
                <a:solidFill>
                  <a:srgbClr val="FFC000"/>
                </a:solidFill>
              </a:rPr>
              <a:t>এর</a:t>
            </a:r>
            <a:r>
              <a:rPr lang="en-US" sz="3600" b="1" dirty="0">
                <a:solidFill>
                  <a:srgbClr val="FFC000"/>
                </a:solidFill>
              </a:rPr>
              <a:t> </a:t>
            </a:r>
            <a:r>
              <a:rPr lang="en-US" sz="3600" b="1" dirty="0" err="1">
                <a:solidFill>
                  <a:srgbClr val="FFC000"/>
                </a:solidFill>
              </a:rPr>
              <a:t>সিগাহ</a:t>
            </a:r>
            <a:r>
              <a:rPr lang="en-US" sz="3600" b="1" dirty="0" smtClean="0">
                <a:solidFill>
                  <a:srgbClr val="FFC000"/>
                </a:solidFill>
              </a:rPr>
              <a:t>। </a:t>
            </a:r>
            <a:r>
              <a:rPr lang="en-US" sz="3600" b="1" dirty="0" err="1" smtClean="0">
                <a:solidFill>
                  <a:srgbClr val="FFC000"/>
                </a:solidFill>
              </a:rPr>
              <a:t>এর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আবিধানিক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অর্থ</a:t>
            </a:r>
            <a:r>
              <a:rPr lang="en-US" sz="3600" b="1" dirty="0" smtClean="0">
                <a:solidFill>
                  <a:srgbClr val="FFC000"/>
                </a:solidFill>
              </a:rPr>
              <a:t>- </a:t>
            </a:r>
            <a:r>
              <a:rPr lang="en-US" sz="3600" b="1" dirty="0" err="1" smtClean="0">
                <a:solidFill>
                  <a:srgbClr val="FFC000"/>
                </a:solidFill>
              </a:rPr>
              <a:t>সদৃশ</a:t>
            </a:r>
            <a:r>
              <a:rPr lang="en-US" sz="3600" b="1" dirty="0" smtClean="0">
                <a:solidFill>
                  <a:srgbClr val="FFC000"/>
                </a:solidFill>
              </a:rPr>
              <a:t>, </a:t>
            </a:r>
            <a:r>
              <a:rPr lang="en-US" sz="3600" b="1" dirty="0" err="1" smtClean="0">
                <a:solidFill>
                  <a:srgbClr val="FFC000"/>
                </a:solidFill>
              </a:rPr>
              <a:t>অনুরূপিত্যাদি</a:t>
            </a:r>
            <a:r>
              <a:rPr lang="en-US" sz="3600" b="1" dirty="0" smtClean="0">
                <a:solidFill>
                  <a:srgbClr val="FFC000"/>
                </a:solidFill>
              </a:rPr>
              <a:t>।</a:t>
            </a:r>
            <a:endParaRPr lang="bn-BD" sz="3600" b="1" dirty="0" smtClean="0">
              <a:solidFill>
                <a:srgbClr val="FFC000"/>
              </a:solidFill>
            </a:endParaRPr>
          </a:p>
          <a:p>
            <a:pPr lvl="0" algn="justLow"/>
            <a:r>
              <a:rPr lang="ar-SA" sz="3600" b="1" dirty="0" smtClean="0">
                <a:solidFill>
                  <a:srgbClr val="C00000"/>
                </a:solidFill>
              </a:rPr>
              <a:t>المضارع</a:t>
            </a:r>
            <a:r>
              <a:rPr lang="bn-BD" sz="3600" b="1" dirty="0" smtClean="0">
                <a:solidFill>
                  <a:srgbClr val="C00000"/>
                </a:solidFill>
              </a:rPr>
              <a:t> এর পারিভাষিক অর্থ- 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solidFill>
                  <a:srgbClr val="570951"/>
                </a:solidFill>
              </a:rPr>
              <a:t>فعل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4400" dirty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400" dirty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>
                <a:solidFill>
                  <a:srgbClr val="570951"/>
                </a:solidFill>
              </a:rPr>
              <a:t>الفعل </a:t>
            </a:r>
            <a:r>
              <a:rPr lang="ar-SA" sz="4400" b="1" dirty="0" smtClean="0">
                <a:solidFill>
                  <a:srgbClr val="570951"/>
                </a:solidFill>
              </a:rPr>
              <a:t>المضارع</a:t>
            </a:r>
            <a:r>
              <a:rPr lang="en-GB" sz="4400" b="1" dirty="0" smtClean="0">
                <a:solidFill>
                  <a:srgbClr val="570951"/>
                </a:solidFill>
              </a:rPr>
              <a:t>  </a:t>
            </a:r>
            <a:r>
              <a:rPr lang="en-US" sz="4400" dirty="0" err="1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rgbClr val="57095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4400" dirty="0" smtClean="0">
                <a:solidFill>
                  <a:srgbClr val="FF00FF"/>
                </a:solidFill>
              </a:rPr>
              <a:t>يَضْرِبُ</a:t>
            </a:r>
            <a:r>
              <a:rPr lang="en-US" sz="4400" dirty="0" smtClean="0">
                <a:solidFill>
                  <a:srgbClr val="FF00FF"/>
                </a:solidFill>
              </a:rPr>
              <a:t> –</a:t>
            </a:r>
            <a:r>
              <a:rPr lang="ar-SA" sz="4400" dirty="0" smtClean="0">
                <a:solidFill>
                  <a:srgbClr val="FF00FF"/>
                </a:solidFill>
              </a:rPr>
              <a:t>ينصر </a:t>
            </a:r>
            <a:endParaRPr lang="en-GB" sz="44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9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2405</TotalTime>
  <Words>437</Words>
  <Application>Microsoft Office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Halima</dc:creator>
  <cp:lastModifiedBy>D H Liton</cp:lastModifiedBy>
  <cp:revision>514</cp:revision>
  <dcterms:created xsi:type="dcterms:W3CDTF">2019-08-05T03:40:44Z</dcterms:created>
  <dcterms:modified xsi:type="dcterms:W3CDTF">2020-04-22T14:12:04Z</dcterms:modified>
</cp:coreProperties>
</file>