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20"/>
  </p:notesMasterIdLst>
  <p:handoutMasterIdLst>
    <p:handoutMasterId r:id="rId21"/>
  </p:handoutMasterIdLst>
  <p:sldIdLst>
    <p:sldId id="284" r:id="rId3"/>
    <p:sldId id="286" r:id="rId4"/>
    <p:sldId id="258" r:id="rId5"/>
    <p:sldId id="273" r:id="rId6"/>
    <p:sldId id="274" r:id="rId7"/>
    <p:sldId id="260" r:id="rId8"/>
    <p:sldId id="278" r:id="rId9"/>
    <p:sldId id="275" r:id="rId10"/>
    <p:sldId id="261" r:id="rId11"/>
    <p:sldId id="276" r:id="rId12"/>
    <p:sldId id="277" r:id="rId13"/>
    <p:sldId id="267" r:id="rId14"/>
    <p:sldId id="287" r:id="rId15"/>
    <p:sldId id="288" r:id="rId16"/>
    <p:sldId id="289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6EF"/>
    <a:srgbClr val="0AE7EC"/>
    <a:srgbClr val="54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 custT="1"/>
      <dgm:spPr/>
      <dgm:t>
        <a:bodyPr/>
        <a:lstStyle/>
        <a:p>
          <a:r>
            <a:rPr lang="bn-BD" sz="3600">
              <a:latin typeface="NikoshBAN" panose="02000000000000000000" pitchFamily="2" charset="0"/>
              <a:cs typeface="NikoshBAN" panose="02000000000000000000" pitchFamily="2" charset="0"/>
            </a:rPr>
            <a:t>খমের ভূষি</a:t>
          </a:r>
        </a:p>
        <a:p>
          <a:r>
            <a:rPr lang="bn-BD" sz="3600">
              <a:latin typeface="NikoshBAN" panose="02000000000000000000" pitchFamily="2" charset="0"/>
              <a:cs typeface="NikoshBAN" panose="02000000000000000000" pitchFamily="2" charset="0"/>
            </a:rPr>
            <a:t>৪৫.০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A7C66F-6CF9-4093-95BD-C861D9811AA0}">
      <dgm:prSet phldrT="[Text]" custT="1"/>
      <dgm:spPr/>
      <dgm:t>
        <a:bodyPr/>
        <a:lstStyle/>
        <a:p>
          <a:r>
            <a:rPr lang="bn-BD" sz="3600">
              <a:latin typeface="NikoshBAN" panose="02000000000000000000" pitchFamily="2" charset="0"/>
              <a:cs typeface="NikoshBAN" panose="02000000000000000000" pitchFamily="2" charset="0"/>
            </a:rPr>
            <a:t>চালেরে কুঁড়া </a:t>
          </a:r>
        </a:p>
        <a:p>
          <a:r>
            <a:rPr lang="bn-BD" sz="3600">
              <a:latin typeface="NikoshBAN" panose="02000000000000000000" pitchFamily="2" charset="0"/>
              <a:cs typeface="NikoshBAN" panose="02000000000000000000" pitchFamily="2" charset="0"/>
            </a:rPr>
            <a:t>২৭.০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EC6483-23EF-4414-8E2A-6A005181899E}">
      <dgm:prSet phldrT="[Text]" custT="1"/>
      <dgm:spPr/>
      <dgm:t>
        <a:bodyPr/>
        <a:lstStyle/>
        <a:p>
          <a:r>
            <a:rPr lang="bn-BD" sz="3600">
              <a:latin typeface="NikoshBAN" panose="02000000000000000000" pitchFamily="2" charset="0"/>
              <a:cs typeface="NikoshBAN" panose="02000000000000000000" pitchFamily="2" charset="0"/>
            </a:rPr>
            <a:t>তিলের খৈল</a:t>
          </a:r>
        </a:p>
        <a:p>
          <a:r>
            <a:rPr lang="bn-BD" sz="3600">
              <a:latin typeface="NikoshBAN" panose="02000000000000000000" pitchFamily="2" charset="0"/>
              <a:cs typeface="NikoshBAN" panose="02000000000000000000" pitchFamily="2" charset="0"/>
            </a:rPr>
            <a:t>১৪.০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6BF56F-CC43-4DDD-9D89-CA94DE101ECC}">
      <dgm:prSet phldrT="[Text]" custT="1"/>
      <dgm:spPr/>
      <dgm:t>
        <a:bodyPr/>
        <a:lstStyle/>
        <a:p>
          <a:r>
            <a:rPr lang="bn-BD" sz="3600">
              <a:latin typeface="NikoshBAN" panose="02000000000000000000" pitchFamily="2" charset="0"/>
              <a:cs typeface="NikoshBAN" panose="02000000000000000000" pitchFamily="2" charset="0"/>
            </a:rPr>
            <a:t>মাছের গুড়া </a:t>
          </a:r>
        </a:p>
        <a:p>
          <a:r>
            <a:rPr lang="bn-BD" sz="3600">
              <a:latin typeface="NikoshBAN" panose="02000000000000000000" pitchFamily="2" charset="0"/>
              <a:cs typeface="NikoshBAN" panose="02000000000000000000" pitchFamily="2" charset="0"/>
            </a:rPr>
            <a:t>১২.০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4779DA-9EFD-416C-AA17-3047285492E6}">
      <dgm:prSet phldrT="[Text]" custT="1"/>
      <dgm:spPr/>
      <dgm:t>
        <a:bodyPr/>
        <a:lstStyle/>
        <a:p>
          <a:r>
            <a:rPr lang="bn-BD" sz="3600">
              <a:latin typeface="NikoshBAN" panose="02000000000000000000" pitchFamily="2" charset="0"/>
              <a:cs typeface="NikoshBAN" panose="02000000000000000000" pitchFamily="2" charset="0"/>
            </a:rPr>
            <a:t>ঝিনুক চূর্ণ </a:t>
          </a:r>
        </a:p>
        <a:p>
          <a:r>
            <a:rPr lang="bn-BD" sz="3600">
              <a:latin typeface="NikoshBAN" panose="02000000000000000000" pitchFamily="2" charset="0"/>
              <a:cs typeface="NikoshBAN" panose="02000000000000000000" pitchFamily="2" charset="0"/>
            </a:rPr>
            <a:t>১.৫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182E5A-267A-4FF5-8BE4-365E5F0F59FD}" type="parTrans" cxnId="{4B45AE37-5E95-4459-A22C-A76A562E440A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F8EF12-ABE9-4852-AA60-32F3BE4FD92C}" type="sibTrans" cxnId="{4B45AE37-5E95-4459-A22C-A76A562E440A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E57202-63C6-4AC6-8A48-2F7EEDE18422}">
      <dgm:prSet phldrT="[Text]" custT="1"/>
      <dgm:spPr/>
      <dgm:t>
        <a:bodyPr/>
        <a:lstStyle/>
        <a:p>
          <a:r>
            <a:rPr lang="bn-BD" sz="3600"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</a:p>
        <a:p>
          <a:r>
            <a:rPr lang="bn-BD" sz="3600">
              <a:latin typeface="NikoshBAN" panose="02000000000000000000" pitchFamily="2" charset="0"/>
              <a:cs typeface="NikoshBAN" panose="02000000000000000000" pitchFamily="2" charset="0"/>
            </a:rPr>
            <a:t>০.৫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E9EA7B-06A1-4DB0-8C13-4FDDC38F5300}" type="parTrans" cxnId="{89F86E09-7B46-4DCB-A438-8B1FC1DB0A71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B1D402-63E0-4277-B9B1-DE1AE207061C}" type="sibTrans" cxnId="{89F86E09-7B46-4DCB-A438-8B1FC1DB0A71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</dgm:pt>
  </dgm:ptLst>
  <dgm:cxnLst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anose="02000000000000000000" pitchFamily="2" charset="0"/>
              <a:cs typeface="NikoshBAN" panose="02000000000000000000" pitchFamily="2" charset="0"/>
            </a:rPr>
            <a:t>খমের ভূষি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anose="02000000000000000000" pitchFamily="2" charset="0"/>
              <a:cs typeface="NikoshBAN" panose="02000000000000000000" pitchFamily="2" charset="0"/>
            </a:rPr>
            <a:t>৪৫.০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5">
            <a:hueOff val="271712"/>
            <a:satOff val="2914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anose="02000000000000000000" pitchFamily="2" charset="0"/>
              <a:cs typeface="NikoshBAN" panose="02000000000000000000" pitchFamily="2" charset="0"/>
            </a:rPr>
            <a:t>চালেরে কুঁড়া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anose="02000000000000000000" pitchFamily="2" charset="0"/>
              <a:cs typeface="NikoshBAN" panose="02000000000000000000" pitchFamily="2" charset="0"/>
            </a:rPr>
            <a:t>২৭.০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5">
            <a:hueOff val="543424"/>
            <a:satOff val="5828"/>
            <a:lumOff val="352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anose="02000000000000000000" pitchFamily="2" charset="0"/>
              <a:cs typeface="NikoshBAN" panose="02000000000000000000" pitchFamily="2" charset="0"/>
            </a:rPr>
            <a:t>তিলের খৈল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anose="02000000000000000000" pitchFamily="2" charset="0"/>
              <a:cs typeface="NikoshBAN" panose="02000000000000000000" pitchFamily="2" charset="0"/>
            </a:rPr>
            <a:t>১৪.০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hueOff val="815135"/>
            <a:satOff val="8742"/>
            <a:lumOff val="529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anose="02000000000000000000" pitchFamily="2" charset="0"/>
              <a:cs typeface="NikoshBAN" panose="02000000000000000000" pitchFamily="2" charset="0"/>
            </a:rPr>
            <a:t>মাছের গুড়া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anose="02000000000000000000" pitchFamily="2" charset="0"/>
              <a:cs typeface="NikoshBAN" panose="02000000000000000000" pitchFamily="2" charset="0"/>
            </a:rPr>
            <a:t>১২.০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5">
            <a:hueOff val="1086847"/>
            <a:satOff val="11656"/>
            <a:lumOff val="705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anose="02000000000000000000" pitchFamily="2" charset="0"/>
              <a:cs typeface="NikoshBAN" panose="02000000000000000000" pitchFamily="2" charset="0"/>
            </a:rPr>
            <a:t>ঝিনুক চূর্ণ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anose="02000000000000000000" pitchFamily="2" charset="0"/>
              <a:cs typeface="NikoshBAN" panose="02000000000000000000" pitchFamily="2" charset="0"/>
            </a:rPr>
            <a:t>১.৫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5">
            <a:hueOff val="1358559"/>
            <a:satOff val="14570"/>
            <a:lumOff val="882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anose="02000000000000000000" pitchFamily="2" charset="0"/>
              <a:cs typeface="NikoshBAN" panose="02000000000000000000" pitchFamily="2" charset="0"/>
            </a:rPr>
            <a:t>০.৫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80392" y="2931397"/>
        <a:ext cx="2093712" cy="125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1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5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8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55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7025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47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4/25/2020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24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1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9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3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CF99945-0A15-4715-AB6C-F5E56CF20F70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38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2" y="201431"/>
            <a:ext cx="11617377" cy="64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4" y="1757410"/>
            <a:ext cx="5747656" cy="3554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7409"/>
            <a:ext cx="5747656" cy="343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65212" y="5311589"/>
            <a:ext cx="459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 তলার মাটি অপসারণ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8503" y="5311589"/>
            <a:ext cx="459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 আগাছা পরিস্কার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ED3A50-93FC-4B90-8F16-DBE9BD455F3A}"/>
              </a:ext>
            </a:extLst>
          </p:cNvPr>
          <p:cNvSpPr/>
          <p:nvPr/>
        </p:nvSpPr>
        <p:spPr>
          <a:xfrm>
            <a:off x="1908456" y="433971"/>
            <a:ext cx="55931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345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35039" y="5197369"/>
            <a:ext cx="459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 পোণা ছাড়করণ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029" y="5041562"/>
            <a:ext cx="399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 চুন প্রয়োগ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82" y="841829"/>
            <a:ext cx="5165075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736422"/>
            <a:ext cx="6286696" cy="433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21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>
          <a:xfrm>
            <a:off x="333829" y="1020194"/>
            <a:ext cx="5646055" cy="5351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8" b="9278"/>
          <a:stretch>
            <a:fillRect/>
          </a:stretch>
        </p:blipFill>
        <p:spPr>
          <a:xfrm>
            <a:off x="6096001" y="1020193"/>
            <a:ext cx="5762170" cy="5351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366" y="270933"/>
            <a:ext cx="4368980" cy="528484"/>
          </a:xfrm>
        </p:spPr>
        <p:txBody>
          <a:bodyPr anchor="ctr">
            <a:no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হাসের অবাদ বিচরণ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>
          <a:xfrm>
            <a:off x="6850653" y="270933"/>
            <a:ext cx="4368980" cy="528484"/>
          </a:xfrm>
        </p:spPr>
        <p:txBody>
          <a:bodyPr anchor="ctr">
            <a:no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হাসের স্বাস্থ্য পর্যবেক্ষণ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A73CCB-52DE-4F2B-90A3-A10878DAAD31}"/>
              </a:ext>
            </a:extLst>
          </p:cNvPr>
          <p:cNvSpPr/>
          <p:nvPr/>
        </p:nvSpPr>
        <p:spPr>
          <a:xfrm>
            <a:off x="586335" y="2967335"/>
            <a:ext cx="107580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 জলজ আগাছা দূরীকরণে হাঁসের ভূমিকা কি?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F98AA-C945-4627-B370-E0106CB12B2D}"/>
              </a:ext>
            </a:extLst>
          </p:cNvPr>
          <p:cNvSpPr/>
          <p:nvPr/>
        </p:nvSpPr>
        <p:spPr>
          <a:xfrm>
            <a:off x="2380343" y="928913"/>
            <a:ext cx="6603999" cy="1363951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bn-BD" sz="8800" b="1" dirty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569E0C-ECCA-4DD5-94F8-C1D92C99449A}"/>
              </a:ext>
            </a:extLst>
          </p:cNvPr>
          <p:cNvSpPr txBox="1"/>
          <p:nvPr/>
        </p:nvSpPr>
        <p:spPr>
          <a:xfrm>
            <a:off x="3468914" y="478971"/>
            <a:ext cx="6313714" cy="156966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9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9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B8DA8-A6E3-4880-A8FE-6697C8E94D80}"/>
              </a:ext>
            </a:extLst>
          </p:cNvPr>
          <p:cNvSpPr txBox="1"/>
          <p:nvPr/>
        </p:nvSpPr>
        <p:spPr>
          <a:xfrm>
            <a:off x="1792514" y="2322286"/>
            <a:ext cx="86069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সমম্বিত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as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িধা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252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A8FB12-9459-4EC3-84BB-E869F6C946DA}"/>
              </a:ext>
            </a:extLst>
          </p:cNvPr>
          <p:cNvSpPr txBox="1"/>
          <p:nvPr/>
        </p:nvSpPr>
        <p:spPr>
          <a:xfrm>
            <a:off x="2772229" y="493485"/>
            <a:ext cx="4818744" cy="144655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8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88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8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8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88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88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0396B-2915-40E8-AAD6-061C3DFD6226}"/>
              </a:ext>
            </a:extLst>
          </p:cNvPr>
          <p:cNvSpPr txBox="1"/>
          <p:nvPr/>
        </p:nvSpPr>
        <p:spPr>
          <a:xfrm>
            <a:off x="348343" y="2743200"/>
            <a:ext cx="111614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সমম্বিত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ংজ্ঞা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  <a:p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সমম্বিত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িধা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 </a:t>
            </a:r>
          </a:p>
        </p:txBody>
      </p:sp>
    </p:spTree>
    <p:extLst>
      <p:ext uri="{BB962C8B-B14F-4D97-AF65-F5344CB8AC3E}">
        <p14:creationId xmlns:p14="http://schemas.microsoft.com/office/powerpoint/2010/main" val="12336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AD19D1-4EB8-45F2-AB26-370E4E1367AF}"/>
              </a:ext>
            </a:extLst>
          </p:cNvPr>
          <p:cNvSpPr/>
          <p:nvPr/>
        </p:nvSpPr>
        <p:spPr>
          <a:xfrm>
            <a:off x="569519" y="4183743"/>
            <a:ext cx="97646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ও মাছ সমণ্বিত চাষের সুবিধাগুলো কি কি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ধারাবাহিকভাবে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925981-C771-40A6-B563-421E1D118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0" y="159657"/>
            <a:ext cx="11393579" cy="35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17" y="1146629"/>
            <a:ext cx="7491248" cy="477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E2E60-DEE0-4639-903D-92F79052143E}"/>
              </a:ext>
            </a:extLst>
          </p:cNvPr>
          <p:cNvSpPr txBox="1"/>
          <p:nvPr/>
        </p:nvSpPr>
        <p:spPr>
          <a:xfrm>
            <a:off x="7200120" y="476883"/>
            <a:ext cx="4991880" cy="20250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1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1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1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1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AFC1F-348F-4FDC-8D2E-19BA42B73E21}"/>
              </a:ext>
            </a:extLst>
          </p:cNvPr>
          <p:cNvSpPr txBox="1"/>
          <p:nvPr/>
        </p:nvSpPr>
        <p:spPr>
          <a:xfrm>
            <a:off x="1" y="476883"/>
            <a:ext cx="6502399" cy="30395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1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en-US" sz="21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algn="ctr"/>
            <a:endParaRPr lang="en-US" sz="21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1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373F0-0A96-42EF-9F61-EFFB088C2EBA}"/>
              </a:ext>
            </a:extLst>
          </p:cNvPr>
          <p:cNvSpPr txBox="1"/>
          <p:nvPr/>
        </p:nvSpPr>
        <p:spPr>
          <a:xfrm>
            <a:off x="1904569" y="1767537"/>
            <a:ext cx="31503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পান্ডে  </a:t>
            </a:r>
            <a:endParaRPr lang="bn-IN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ননীক্ষীর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মুকসুদপুর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– ০১৭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১৫-৬২০৭৮১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B4030-FEFA-4A45-B6D2-E1B3839DD27D}"/>
              </a:ext>
            </a:extLst>
          </p:cNvPr>
          <p:cNvSpPr txBox="1"/>
          <p:nvPr/>
        </p:nvSpPr>
        <p:spPr>
          <a:xfrm>
            <a:off x="6138977" y="1489406"/>
            <a:ext cx="49336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সমম্বিত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1B73A-A575-4034-A89D-E2A1CD419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1" y="2179744"/>
            <a:ext cx="1816650" cy="202504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46" y="2740377"/>
            <a:ext cx="1228386" cy="11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77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091082" cy="978381"/>
          </a:xfrm>
          <a:prstGeom prst="beve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পর্যবেক্ষণ কর</a:t>
            </a:r>
            <a:endParaRPr lang="en-US" sz="72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7" y="1390064"/>
            <a:ext cx="2298016" cy="2298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390063"/>
            <a:ext cx="2870882" cy="2591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77" y="1132114"/>
            <a:ext cx="6355109" cy="4712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7704" y="2984695"/>
            <a:ext cx="101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83372" y="3338638"/>
            <a:ext cx="123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1762" y="5933239"/>
            <a:ext cx="414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 এবং মাছ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1F3921-467C-4BEF-81FE-375BAFFE6570}"/>
              </a:ext>
            </a:extLst>
          </p:cNvPr>
          <p:cNvSpPr/>
          <p:nvPr/>
        </p:nvSpPr>
        <p:spPr>
          <a:xfrm>
            <a:off x="441017" y="3429000"/>
            <a:ext cx="107003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 মাছ-হাঁস সমণ্বিত চাষ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28441-7B6E-4633-A45B-78D48AA1F449}"/>
              </a:ext>
            </a:extLst>
          </p:cNvPr>
          <p:cNvSpPr txBox="1"/>
          <p:nvPr/>
        </p:nvSpPr>
        <p:spPr>
          <a:xfrm>
            <a:off x="1393371" y="957943"/>
            <a:ext cx="74458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138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</a:t>
            </a:r>
            <a:r>
              <a:rPr lang="en-US" sz="138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38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38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38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3800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138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7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93A3DF-EF7D-4496-8266-3A8E2B2239E1}"/>
              </a:ext>
            </a:extLst>
          </p:cNvPr>
          <p:cNvSpPr/>
          <p:nvPr/>
        </p:nvSpPr>
        <p:spPr>
          <a:xfrm>
            <a:off x="2305834" y="360957"/>
            <a:ext cx="90659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শেষে </a:t>
            </a:r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47022-3D67-413D-BECE-B85E40ECFACD}"/>
              </a:ext>
            </a:extLst>
          </p:cNvPr>
          <p:cNvSpPr/>
          <p:nvPr/>
        </p:nvSpPr>
        <p:spPr>
          <a:xfrm>
            <a:off x="2344306" y="1502403"/>
            <a:ext cx="8170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 হাঁস-মাছ সমণ্বিত চাষের সংজ্ঞা দিতে পারবে।</a:t>
            </a:r>
            <a:endParaRPr lang="en-US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86540-FD16-4E77-9E00-0FB8A8D802F4}"/>
              </a:ext>
            </a:extLst>
          </p:cNvPr>
          <p:cNvSpPr/>
          <p:nvPr/>
        </p:nvSpPr>
        <p:spPr>
          <a:xfrm>
            <a:off x="2344306" y="2272847"/>
            <a:ext cx="6833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হাঁসের 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সূষম 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 করতে 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3CB75-C28C-4BDE-A91A-313DA51AB7B5}"/>
              </a:ext>
            </a:extLst>
          </p:cNvPr>
          <p:cNvSpPr/>
          <p:nvPr/>
        </p:nvSpPr>
        <p:spPr>
          <a:xfrm>
            <a:off x="2305834" y="3105850"/>
            <a:ext cx="6040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পুকুরে হাঁসের ঘর তৈরী করতে পারবে।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9DB6F-E1DA-422C-8D42-F8AADEE2E263}"/>
              </a:ext>
            </a:extLst>
          </p:cNvPr>
          <p:cNvSpPr/>
          <p:nvPr/>
        </p:nvSpPr>
        <p:spPr>
          <a:xfrm>
            <a:off x="2305834" y="4031852"/>
            <a:ext cx="6872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ছাড়ার পূর্বে পুকুর প্রস্তুত করতে পারবে।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805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012" y="785110"/>
            <a:ext cx="10058402" cy="12192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n-BD" sz="8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</a:t>
            </a:r>
            <a:endParaRPr lang="en-US" sz="8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29783"/>
              </p:ext>
            </p:extLst>
          </p:nvPr>
        </p:nvGraphicFramePr>
        <p:xfrm>
          <a:off x="4548188" y="3159125"/>
          <a:ext cx="30956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3096000" imgH="536400" progId="Package">
                  <p:embed/>
                </p:oleObj>
              </mc:Choice>
              <mc:Fallback>
                <p:oleObj name="Packager Shell Object" showAsIcon="1" r:id="rId3" imgW="3096000" imgH="5364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8188" y="3159125"/>
                        <a:ext cx="30956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59" y="213845"/>
            <a:ext cx="10058402" cy="1219200"/>
          </a:xfrm>
        </p:spPr>
        <p:txBody>
          <a:bodyPr anchor="ctr">
            <a:normAutofit/>
          </a:bodyPr>
          <a:lstStyle/>
          <a:p>
            <a:pPr algn="ctr"/>
            <a:r>
              <a:rPr lang="bn-BD" sz="6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ভাল ভাবে পর্যবেক্ষণ কর</a:t>
            </a:r>
            <a:endParaRPr lang="en-US" sz="6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759" y="2338246"/>
            <a:ext cx="5086041" cy="3153474"/>
          </a:xfrm>
        </p:spPr>
        <p:txBody>
          <a:bodyPr>
            <a:noAutofit/>
          </a:bodyPr>
          <a:lstStyle/>
          <a:p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মাছ এবং হাঁস একত্রে চাষ</a:t>
            </a:r>
          </a:p>
          <a:p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স্থানে পুকুরের পাশেই হাঁসের ঘর।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13" y="1366280"/>
            <a:ext cx="7170058" cy="515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88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583" y="129221"/>
            <a:ext cx="10058402" cy="1219200"/>
          </a:xfrm>
        </p:spPr>
        <p:txBody>
          <a:bodyPr anchor="ctr">
            <a:normAutofit/>
          </a:bodyPr>
          <a:lstStyle/>
          <a:p>
            <a:pPr algn="ctr"/>
            <a:r>
              <a:rPr lang="bn-BD" sz="6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ভাবে পর্যবেক্ষণ কর</a:t>
            </a:r>
            <a:endParaRPr lang="en-US" sz="6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1274178"/>
            <a:ext cx="5384799" cy="317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44" y="1274178"/>
            <a:ext cx="5558970" cy="317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796117" y="5248676"/>
            <a:ext cx="6061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 পাশেই আলো বাতাস পরে এমন স্থানে হাসেঁর ঘর তৈরী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297" y="4719484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জাতের খাকী কেম্বেল ও জিনডিং জাতের হাস প্রতি শতকে ২টি করে অর্থাৎ ১৬০০ বর্গমিটারে ৬০-৭০টি হাস চাষ করা হচ্ছে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53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0287" y="2177639"/>
            <a:ext cx="5805714" cy="3483795"/>
          </a:xfrm>
        </p:spPr>
        <p:txBody>
          <a:bodyPr>
            <a:no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হাসের সুষম খাবার সরবরাহ করা দরকার।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মধ্যে খাদ্য ও পানির পাত্র পাশাপাশি রাখা দরকার।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 বয়স্ক খাকী কেম্বেল হাসকে দৈনিক ১৪০-১৫০ গ্রাম খাদ্য দিতে হবে।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7132956"/>
              </p:ext>
            </p:extLst>
          </p:nvPr>
        </p:nvGraphicFramePr>
        <p:xfrm>
          <a:off x="6352205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8176C69-C4CD-42F8-977D-F74610FF460E}"/>
              </a:ext>
            </a:extLst>
          </p:cNvPr>
          <p:cNvSpPr/>
          <p:nvPr/>
        </p:nvSpPr>
        <p:spPr>
          <a:xfrm>
            <a:off x="682170" y="290151"/>
            <a:ext cx="56653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হাঁসের খাবার তালিকা</a:t>
            </a:r>
            <a:endParaRPr lang="en-US" sz="6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0</TotalTime>
  <Words>356</Words>
  <Application>Microsoft Office PowerPoint</Application>
  <PresentationFormat>Widescreen</PresentationFormat>
  <Paragraphs>74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NikoshBAN</vt:lpstr>
      <vt:lpstr>Segoe Print</vt:lpstr>
      <vt:lpstr>Wingdings 3</vt:lpstr>
      <vt:lpstr>Slice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ভিডিওটি দেখ</vt:lpstr>
      <vt:lpstr>নিচের ছবিটি ভাল ভাবে পর্যবেক্ষণ কর</vt:lpstr>
      <vt:lpstr>নিচের ছবিগুলো ভাল ভাবে পর্যবেক্ষণ কর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2014-03-23T04:34:15Z</dcterms:created>
  <dcterms:modified xsi:type="dcterms:W3CDTF">2020-04-25T09:43:03Z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