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59" r:id="rId5"/>
    <p:sldId id="263" r:id="rId6"/>
    <p:sldId id="260" r:id="rId7"/>
    <p:sldId id="264" r:id="rId8"/>
    <p:sldId id="265" r:id="rId9"/>
    <p:sldId id="296" r:id="rId10"/>
    <p:sldId id="291" r:id="rId11"/>
    <p:sldId id="266" r:id="rId12"/>
    <p:sldId id="261" r:id="rId13"/>
    <p:sldId id="293" r:id="rId14"/>
    <p:sldId id="268" r:id="rId15"/>
    <p:sldId id="284" r:id="rId16"/>
    <p:sldId id="295" r:id="rId17"/>
    <p:sldId id="27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567"/>
    <a:srgbClr val="FF0000"/>
    <a:srgbClr val="E4F13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DC69-DD7A-42CD-9511-5834D734951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46201-55A4-4203-8B79-873CF95D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5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06137" y="6550223"/>
            <a:ext cx="8165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Manik</a:t>
            </a:r>
            <a:r>
              <a:rPr lang="en-US" sz="14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Chandra Majmder # Senior Teacher # Gazirhat High School # Senbag # Noakhali # 01717155169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2"/>
            <a:ext cx="122830" cy="163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7"/>
            <a:ext cx="122830" cy="163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170" y="-11375"/>
            <a:ext cx="122830" cy="163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740" y="6677168"/>
            <a:ext cx="122830" cy="163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43" y="6702189"/>
            <a:ext cx="122830" cy="1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2" y="1316181"/>
            <a:ext cx="9843655" cy="504305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1174172" y="463474"/>
            <a:ext cx="984365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7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309716"/>
            <a:ext cx="11459497" cy="6017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28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038" y="311831"/>
            <a:ext cx="84928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Observe some text related pictures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3" y="1070343"/>
            <a:ext cx="3674515" cy="22963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2" y="1070343"/>
            <a:ext cx="3133164" cy="22963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9" y="1070343"/>
            <a:ext cx="3510422" cy="22963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3" y="4436998"/>
            <a:ext cx="3133164" cy="221985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9" y="4436999"/>
            <a:ext cx="3510421" cy="22660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3" y="4436999"/>
            <a:ext cx="3714040" cy="221985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308264" y="3635690"/>
            <a:ext cx="11483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The day is celebrated with different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programmes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 in home and abroad. 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2294" y="564183"/>
            <a:ext cx="47547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en-US" sz="3200" b="1" dirty="0" smtClean="0">
                <a:latin typeface="Book Antiqua" panose="02040602050305030304" pitchFamily="18" charset="0"/>
              </a:rPr>
              <a:t>Pair work (Writing)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191" y="3054464"/>
            <a:ext cx="1150161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Why is 21 February called Shaheed Didosh?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go to the Shaheed Minar? How do they go there?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21 February now observed throughout the world?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6253" y="1381038"/>
            <a:ext cx="769502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answer of the questions and compare with your partner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24523"/>
              </p:ext>
            </p:extLst>
          </p:nvPr>
        </p:nvGraphicFramePr>
        <p:xfrm>
          <a:off x="533400" y="1314613"/>
          <a:ext cx="11125200" cy="486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818">
                  <a:extLst>
                    <a:ext uri="{9D8B030D-6E8A-4147-A177-3AD203B41FA5}">
                      <a16:colId xmlns:a16="http://schemas.microsoft.com/office/drawing/2014/main" val="1765469951"/>
                    </a:ext>
                  </a:extLst>
                </a:gridCol>
                <a:gridCol w="7488382">
                  <a:extLst>
                    <a:ext uri="{9D8B030D-6E8A-4147-A177-3AD203B41FA5}">
                      <a16:colId xmlns:a16="http://schemas.microsoft.com/office/drawing/2014/main" val="3026687414"/>
                    </a:ext>
                  </a:extLst>
                </a:gridCol>
              </a:tblGrid>
              <a:tr h="80633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60440"/>
                  </a:ext>
                </a:extLst>
              </a:tr>
              <a:tr h="49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Wreath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211215"/>
                  </a:ext>
                </a:extLst>
              </a:tr>
              <a:tr h="486742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remembrance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appreciation of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12145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Proclaim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of several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44249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Promote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arrangement of flower in shape of circle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32837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Declare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93893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Multilingualism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memory of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73062"/>
                  </a:ext>
                </a:extLst>
              </a:tr>
              <a:tr h="239957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recognition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Variety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5266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12193" y="395697"/>
            <a:ext cx="65464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651" y="334141"/>
            <a:ext cx="39128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Group work-1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142897">
            <a:off x="1939783" y="3190170"/>
            <a:ext cx="3241245" cy="103280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42897" flipV="1">
            <a:off x="1981961" y="4089798"/>
            <a:ext cx="3811945" cy="93800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36968" flipV="1">
            <a:off x="2087125" y="4173000"/>
            <a:ext cx="2653747" cy="63655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142897" flipV="1">
            <a:off x="2241264" y="5329025"/>
            <a:ext cx="2533250" cy="100428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530261">
            <a:off x="2845899" y="4436612"/>
            <a:ext cx="2483518" cy="124121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530261" flipV="1">
            <a:off x="2725564" y="3203199"/>
            <a:ext cx="2460923" cy="112268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530261">
            <a:off x="2491369" y="4454766"/>
            <a:ext cx="3784662" cy="123220"/>
          </a:xfrm>
          <a:prstGeom prst="rightArrow">
            <a:avLst>
              <a:gd name="adj1" fmla="val 50000"/>
              <a:gd name="adj2" fmla="val 52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39550" y="251014"/>
            <a:ext cx="39128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Group work-2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0906" y="1062032"/>
            <a:ext cx="929018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Complete the passage with suitable words.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5" y="2202359"/>
            <a:ext cx="11291454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21 February 1952..……. was shed at a place between Dhaka Medical College and Dhaka University………to establish Bangla as a state …………of Pakistan.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subsequent movements……………The struggles for independence had their origin from the historic language ………..     . Shaheed Minar is the ……….. Of the supreme sacrifice …….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mother tongue.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8043" y="2228023"/>
            <a:ext cx="142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7278" y="2708582"/>
            <a:ext cx="111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729" y="3138657"/>
            <a:ext cx="179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1135" y="3724022"/>
            <a:ext cx="178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0286" y="4158115"/>
            <a:ext cx="201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0046" y="4635246"/>
            <a:ext cx="197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8707" y="4652111"/>
            <a:ext cx="118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8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3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17" y="302532"/>
            <a:ext cx="41563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Evaluation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132" y="1120127"/>
            <a:ext cx="8808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Choose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best answer from the alternatives: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986" y="1939299"/>
            <a:ext cx="94142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 as a mother tongue came through----------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800" y="2740577"/>
            <a:ext cx="17429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Cor. Ans: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9750" y="2732815"/>
            <a:ext cx="238761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41" y="2758471"/>
            <a:ext cx="18403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Cor. Ans: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627" y="2736953"/>
            <a:ext cx="23871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549" y="2738146"/>
            <a:ext cx="23042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ii) 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entiment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4231" y="2779273"/>
            <a:ext cx="20479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2559" y="2770591"/>
            <a:ext cx="246610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diplomacy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891" y="4047651"/>
            <a:ext cx="871388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 proclamation came in----------.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891" y="5297333"/>
            <a:ext cx="17421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Cor. Ans: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314" y="5253495"/>
            <a:ext cx="18436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0890" y="5197574"/>
            <a:ext cx="22744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3527" y="5315932"/>
            <a:ext cx="218200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29091" y="5326573"/>
            <a:ext cx="19134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928" y="5230905"/>
            <a:ext cx="17276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Cor. Ans: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4577" y="5230905"/>
            <a:ext cx="19326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544" y="401471"/>
            <a:ext cx="83784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Here the word ‘proclamation’ means-----.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824" y="1161908"/>
            <a:ext cx="15709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Cor. Ans: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67" y="1170020"/>
            <a:ext cx="154761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Cor. Ans: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4615" y="1208695"/>
            <a:ext cx="17829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decision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5176" y="1232198"/>
            <a:ext cx="21436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statement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6777" y="1329970"/>
            <a:ext cx="24142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declaration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7345" y="1361308"/>
            <a:ext cx="27261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nomination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65" y="2068302"/>
            <a:ext cx="95743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Mourning songs refers the feeling and showing.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112" y="2840070"/>
            <a:ext cx="16512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Cor. Ans: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1919" y="2853353"/>
            <a:ext cx="17571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sadness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3485" y="2871705"/>
            <a:ext cx="20912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)annoyance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8085" y="2876989"/>
            <a:ext cx="23142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enjoyment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8400" y="2898742"/>
            <a:ext cx="26670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unhappiness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54" y="2841731"/>
            <a:ext cx="15938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Cor. Ans: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7059" y="1345545"/>
            <a:ext cx="24598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declaration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1919" y="2844898"/>
            <a:ext cx="17948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sadness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707" y="3678040"/>
            <a:ext cx="1112976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Shaheed Minar is the ------------ of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supreme sacrifice for the mother tongue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9513" y="5186991"/>
            <a:ext cx="17930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symbol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1569" y="5159234"/>
            <a:ext cx="32794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emotion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070" y="5157572"/>
            <a:ext cx="17421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Cor. Ans: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410" y="5159233"/>
            <a:ext cx="17421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Cor. Ans: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840" y="5965927"/>
            <a:ext cx="30861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recognition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0601" y="5947668"/>
            <a:ext cx="292136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1147" y="5195446"/>
            <a:ext cx="18928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symbol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664FD-E04D-4721-82F3-0865CCB8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0" y="1916822"/>
            <a:ext cx="5548392" cy="3024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665677" y="5160844"/>
            <a:ext cx="104562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-3429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letter to your friend describing how you have observed this year’s 21 February at your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6619" y="256945"/>
            <a:ext cx="7273636" cy="1223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HOME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1527" y="5383127"/>
            <a:ext cx="7938654" cy="1223297"/>
          </a:xfrm>
          <a:prstGeom prst="rect">
            <a:avLst/>
          </a:prstGeom>
          <a:solidFill>
            <a:srgbClr val="3BF567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Thank you all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610591"/>
            <a:ext cx="4641272" cy="24903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ular Callout 6"/>
          <p:cNvSpPr/>
          <p:nvPr/>
        </p:nvSpPr>
        <p:spPr>
          <a:xfrm>
            <a:off x="3082637" y="410112"/>
            <a:ext cx="7065819" cy="1016271"/>
          </a:xfrm>
          <a:prstGeom prst="wedgeRectCallout">
            <a:avLst>
              <a:gd name="adj1" fmla="val -63482"/>
              <a:gd name="adj2" fmla="val 217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Class is dedicated to the all language movement martyrs and activists.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" y="336675"/>
            <a:ext cx="1752601" cy="1533689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3749385" y="4217151"/>
            <a:ext cx="548293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our language is Bangla , our culture should be Bangla.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894A9-42FF-4A36-94AC-7580B1795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7" y="1026414"/>
            <a:ext cx="2637763" cy="3165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orizontal Scroll 5"/>
          <p:cNvSpPr/>
          <p:nvPr/>
        </p:nvSpPr>
        <p:spPr>
          <a:xfrm>
            <a:off x="4506302" y="249382"/>
            <a:ext cx="3851564" cy="122084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371557" y="1470231"/>
            <a:ext cx="6497782" cy="27392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Senior Teacher  (English</a:t>
            </a:r>
            <a:r>
              <a:rPr lang="en-US" sz="2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Gazirhat High School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Noakhali.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9884" y="4491572"/>
            <a:ext cx="6941127" cy="1877437"/>
            <a:chOff x="3004660" y="4491572"/>
            <a:chExt cx="6941127" cy="18774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004660" y="4491572"/>
              <a:ext cx="6941127" cy="187743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Class : Nine-Ten</a:t>
              </a:r>
            </a:p>
            <a:p>
              <a:pPr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Subject : English 1st paper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Time : 50 Minutes </a:t>
              </a:r>
            </a:p>
            <a:p>
              <a:pPr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Date : 00/00/2018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B3A57A-6D90-4E9E-B5B7-5536C356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473" y="4604981"/>
              <a:ext cx="1358379" cy="17551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00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6" y="1437789"/>
            <a:ext cx="3420901" cy="30555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30014" y="360536"/>
            <a:ext cx="93518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talk about back ground the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pictures </a:t>
            </a:r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33" y="1433373"/>
            <a:ext cx="3685373" cy="305991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22" y="1414982"/>
            <a:ext cx="3713017" cy="3078307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165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346362"/>
            <a:ext cx="5320145" cy="308263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714932" y="4009647"/>
            <a:ext cx="82741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other name of 21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121" y="4784454"/>
            <a:ext cx="113637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does the International Mother Day celebration begin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23164" y="1717964"/>
            <a:ext cx="763263" cy="654349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" y="346363"/>
            <a:ext cx="4074752" cy="297594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773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9410" y="353291"/>
            <a:ext cx="74526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Can you guess about our today’s topic </a:t>
            </a:r>
            <a:r>
              <a:rPr lang="en-US" sz="3200" dirty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198" y="5446573"/>
            <a:ext cx="622069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Yes, about the celebration of 21</a:t>
            </a:r>
            <a:r>
              <a:rPr lang="en-US" sz="3200" baseline="30000" dirty="0" smtClean="0">
                <a:latin typeface="Book Antiqua" panose="02040602050305030304" pitchFamily="18" charset="0"/>
              </a:rPr>
              <a:t>st</a:t>
            </a:r>
            <a:r>
              <a:rPr lang="en-US" sz="3200" dirty="0" smtClean="0">
                <a:latin typeface="Book Antiqua" panose="02040602050305030304" pitchFamily="18" charset="0"/>
              </a:rPr>
              <a:t> February in home and abroad. 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291357"/>
            <a:ext cx="4481943" cy="388331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89" y="1349118"/>
            <a:ext cx="4724398" cy="388331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935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00" y="816371"/>
            <a:ext cx="56526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85312" y="2194416"/>
            <a:ext cx="5781639" cy="16164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Language Day-2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0" y="1462702"/>
            <a:ext cx="5301996" cy="4813408"/>
          </a:xfrm>
          <a:prstGeom prst="rect">
            <a:avLst/>
          </a:prstGeom>
          <a:ln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5EDB1-74CB-4129-92E8-C25A4AA5954D}"/>
              </a:ext>
            </a:extLst>
          </p:cNvPr>
          <p:cNvSpPr txBox="1"/>
          <p:nvPr/>
        </p:nvSpPr>
        <p:spPr>
          <a:xfrm>
            <a:off x="1253025" y="4312531"/>
            <a:ext cx="3469774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6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145" y="2483263"/>
            <a:ext cx="1069570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narrate about the back ground of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Language Movement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describe the tribute of world community toward our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language martyrs,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letter.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38399" y="374073"/>
            <a:ext cx="6331527" cy="122084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2308" y="818860"/>
            <a:ext cx="602672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text related video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2" y="5264243"/>
            <a:ext cx="107788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write down the name of some language activists.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180" y="4164130"/>
            <a:ext cx="390698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work-1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04235"/>
              </p:ext>
            </p:extLst>
          </p:nvPr>
        </p:nvGraphicFramePr>
        <p:xfrm>
          <a:off x="4396566" y="2127255"/>
          <a:ext cx="2318210" cy="120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ackager Shell Object" showAsIcon="1" r:id="rId3" imgW="1559160" imgH="488520" progId="Package">
                  <p:embed/>
                </p:oleObj>
              </mc:Choice>
              <mc:Fallback>
                <p:oleObj name="Packager Shell Object" showAsIcon="1" r:id="rId3" imgW="1559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6566" y="2127255"/>
                        <a:ext cx="2318210" cy="120668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8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6363" y="191606"/>
            <a:ext cx="3229896" cy="5029324"/>
            <a:chOff x="250723" y="221226"/>
            <a:chExt cx="2920180" cy="6194321"/>
          </a:xfrm>
        </p:grpSpPr>
        <p:sp>
          <p:nvSpPr>
            <p:cNvPr id="2" name="Rectangle 1"/>
            <p:cNvSpPr/>
            <p:nvPr/>
          </p:nvSpPr>
          <p:spPr>
            <a:xfrm>
              <a:off x="250723" y="221226"/>
              <a:ext cx="2920180" cy="619432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5580" y="302342"/>
              <a:ext cx="2610465" cy="5751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Word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193033" y="899651"/>
              <a:ext cx="1035558" cy="486697"/>
            </a:xfrm>
            <a:prstGeom prst="downArrow">
              <a:avLst/>
            </a:prstGeom>
            <a:solidFill>
              <a:srgbClr val="FFC0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56703" y="221226"/>
            <a:ext cx="67326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  <a:r>
              <a:rPr lang="en-US" sz="3200" dirty="0" smtClean="0">
                <a:latin typeface="Book Antiqua" panose="02040602050305030304" pitchFamily="18" charset="0"/>
              </a:rPr>
              <a:t>Vocabulary </a:t>
            </a:r>
            <a:r>
              <a:rPr lang="en-US" sz="3200" dirty="0">
                <a:latin typeface="Book Antiqua" panose="02040602050305030304" pitchFamily="18" charset="0"/>
              </a:rPr>
              <a:t>and sentence </a:t>
            </a:r>
            <a:r>
              <a:rPr lang="en-US" sz="3200" dirty="0" smtClean="0">
                <a:latin typeface="Book Antiqua" panose="02040602050305030304" pitchFamily="18" charset="0"/>
              </a:rPr>
              <a:t>making.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6363" y="1519083"/>
            <a:ext cx="3058614" cy="716089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Recognition 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(N)</a:t>
            </a:r>
            <a:endParaRPr lang="en-US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03" y="1519084"/>
            <a:ext cx="7354353" cy="3893572"/>
          </a:xfrm>
          <a:prstGeom prst="rect">
            <a:avLst/>
          </a:prstGeom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1172406" y="5542535"/>
            <a:ext cx="1070031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Sentence:  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21st February has got global </a:t>
            </a:r>
            <a:r>
              <a:rPr lang="en-US" sz="28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recognition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as International Mother  Language Day.</a:t>
            </a:r>
            <a:endParaRPr lang="en-US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070509" y="852315"/>
            <a:ext cx="6305027" cy="620454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Meaning </a:t>
            </a: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acknowledgement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93921" y="2464886"/>
            <a:ext cx="2420527" cy="5078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Wreath (N)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03" y="1595311"/>
            <a:ext cx="7018739" cy="3863660"/>
          </a:xfrm>
          <a:prstGeom prst="rect">
            <a:avLst/>
          </a:prstGeom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tangle 14"/>
          <p:cNvSpPr/>
          <p:nvPr/>
        </p:nvSpPr>
        <p:spPr>
          <a:xfrm>
            <a:off x="1208972" y="5511757"/>
            <a:ext cx="1069485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Sentence: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We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pay tribute to the language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martyrs offering floral </a:t>
            </a:r>
            <a:r>
              <a:rPr lang="en-US" sz="32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wreath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856703" y="879471"/>
            <a:ext cx="8090831" cy="601500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Meaning</a:t>
            </a:r>
            <a:r>
              <a:rPr lang="en-US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Circular arrangement of flowers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04065" y="3202431"/>
            <a:ext cx="2887332" cy="52687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Procession (N)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03" y="1603513"/>
            <a:ext cx="7332444" cy="3809143"/>
          </a:xfrm>
          <a:prstGeom prst="rect">
            <a:avLst/>
          </a:prstGeom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Rectangle 18"/>
          <p:cNvSpPr/>
          <p:nvPr/>
        </p:nvSpPr>
        <p:spPr>
          <a:xfrm>
            <a:off x="942748" y="5497085"/>
            <a:ext cx="1081225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arranged a mourning 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procession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celebrate 21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February.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856703" y="868590"/>
            <a:ext cx="8024240" cy="548817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Meaning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Rally,  demonstration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99035" y="3935859"/>
            <a:ext cx="2810301" cy="608479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Graveyard (N)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7" y="1626019"/>
            <a:ext cx="7291590" cy="3764129"/>
          </a:xfrm>
          <a:prstGeom prst="rect">
            <a:avLst/>
          </a:prstGeom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Rectangle 22"/>
          <p:cNvSpPr/>
          <p:nvPr/>
        </p:nvSpPr>
        <p:spPr>
          <a:xfrm>
            <a:off x="507644" y="5580649"/>
            <a:ext cx="112473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go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Azimpur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graveyard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pray for the martyrs 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4070509" y="834206"/>
            <a:ext cx="5383161" cy="567847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:Cemetery, Burial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735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Book Antiqua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Chandra Majumder</dc:creator>
  <cp:lastModifiedBy>Windows User</cp:lastModifiedBy>
  <cp:revision>141</cp:revision>
  <dcterms:created xsi:type="dcterms:W3CDTF">2018-03-13T13:30:31Z</dcterms:created>
  <dcterms:modified xsi:type="dcterms:W3CDTF">2020-04-24T19:32:23Z</dcterms:modified>
</cp:coreProperties>
</file>