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86" r:id="rId2"/>
    <p:sldId id="285" r:id="rId3"/>
    <p:sldId id="284" r:id="rId4"/>
    <p:sldId id="260" r:id="rId5"/>
    <p:sldId id="275" r:id="rId6"/>
    <p:sldId id="269" r:id="rId7"/>
    <p:sldId id="262" r:id="rId8"/>
    <p:sldId id="264" r:id="rId9"/>
    <p:sldId id="274" r:id="rId10"/>
    <p:sldId id="283" r:id="rId11"/>
    <p:sldId id="282" r:id="rId12"/>
    <p:sldId id="281" r:id="rId13"/>
    <p:sldId id="277" r:id="rId14"/>
    <p:sldId id="280" r:id="rId15"/>
    <p:sldId id="276" r:id="rId16"/>
    <p:sldId id="268" r:id="rId17"/>
    <p:sldId id="270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BFC-6D05-44A7-BB38-DEDDC88128C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2B9-2487-480C-B24D-23044A198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7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208_140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7924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9" descr="image_492498_1583641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5400"/>
            <a:ext cx="8610600" cy="50989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1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কোণের ত্রিকোণমিতিক অনুপাত</a:t>
                </a:r>
                <a:endParaRPr lang="bn-IN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Sin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800" dirty="0" smtClean="0"/>
                  <a:t> cos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</a:t>
                </a:r>
                <a:r>
                  <a:rPr lang="el-GR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𝑶𝑴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blipFill>
                <a:blip r:embed="rId2"/>
                <a:stretch>
                  <a:fillRect l="-2949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bn-IN" sz="2000" dirty="0">
                <a:sym typeface="Symbol"/>
              </a:rPr>
              <a:t>ঃ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7432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</a:rPr>
                  <a:t>এদের বিপরীত অনুপাত</a:t>
                </a: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</a:rPr>
                  <a:t>Cosec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blipFill>
                <a:blip r:embed="rId3"/>
                <a:stretch>
                  <a:fillRect l="-114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4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ত্রিকোণমিতিক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1" y="1301393"/>
            <a:ext cx="4267200" cy="1822807"/>
          </a:xfrm>
          <a:prstGeom prst="rect">
            <a:avLst/>
          </a:prstGeom>
          <a:blipFill>
            <a:blip r:embed="rId2"/>
            <a:stretch>
              <a:fillRect l="-1429" b="-6000"/>
            </a:stretch>
          </a:blipFill>
        </p:spPr>
        <p:txBody>
          <a:bodyPr/>
          <a:lstStyle/>
          <a:p>
            <a:r>
              <a:rPr lang="en-US">
                <a:noFill/>
                <a:latin typeface="Vinda(body)"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400" y="1371600"/>
            <a:ext cx="4267200" cy="2007473"/>
          </a:xfrm>
          <a:prstGeom prst="rect">
            <a:avLst/>
          </a:prstGeom>
          <a:blipFill>
            <a:blip r:embed="rId3"/>
            <a:stretch>
              <a:fillRect l="-3571" b="-5775"/>
            </a:stretch>
          </a:blipFill>
        </p:spPr>
        <p:txBody>
          <a:bodyPr/>
          <a:lstStyle/>
          <a:p>
            <a:r>
              <a:rPr lang="en-US">
                <a:noFill/>
                <a:latin typeface="Vinda(body)"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3886200"/>
            <a:ext cx="4267200" cy="1822807"/>
          </a:xfrm>
          <a:prstGeom prst="rect">
            <a:avLst/>
          </a:prstGeom>
          <a:blipFill>
            <a:blip r:embed="rId4"/>
            <a:stretch>
              <a:fillRect l="-3571" b="-6020"/>
            </a:stretch>
          </a:blipFill>
        </p:spPr>
        <p:txBody>
          <a:bodyPr/>
          <a:lstStyle/>
          <a:p>
            <a:r>
              <a:rPr lang="en-US">
                <a:noFill/>
                <a:latin typeface="Vinda(body)"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399" y="4038600"/>
            <a:ext cx="4267201" cy="1843966"/>
          </a:xfrm>
          <a:prstGeom prst="rect">
            <a:avLst/>
          </a:prstGeom>
          <a:blipFill>
            <a:blip r:embed="rId5"/>
            <a:stretch>
              <a:fillRect l="-3571" b="-6291"/>
            </a:stretch>
          </a:blipFill>
        </p:spPr>
        <p:txBody>
          <a:bodyPr/>
          <a:lstStyle/>
          <a:p>
            <a:r>
              <a:rPr lang="en-US">
                <a:noFill/>
                <a:latin typeface="Vinda(body)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</a:t>
            </a:r>
            <a:r>
              <a:rPr lang="pt-BR" dirty="0" smtClean="0">
                <a:solidFill>
                  <a:srgbClr val="0232CC"/>
                </a:solidFill>
              </a:rPr>
              <a:t>shibgonj - </a:t>
            </a:r>
            <a:r>
              <a:rPr lang="pt-BR" dirty="0">
                <a:solidFill>
                  <a:srgbClr val="0232CC"/>
                </a:solidFill>
              </a:rPr>
              <a:t>bogura</a:t>
            </a:r>
            <a:endParaRPr lang="en-US" dirty="0">
              <a:solidFill>
                <a:srgbClr val="0232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অভেদ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সমুহঃ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sin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1313B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1" smtClean="0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rgbClr val="1313BD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1313BD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blipFill>
                <a:blip r:embed="rId2"/>
                <a:stretch>
                  <a:fillRect l="-2286" t="-2059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96581" y="1385480"/>
                <a:ext cx="4090219" cy="2519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 Semilight" panose="020B0502040204020203" pitchFamily="34" charset="-128"/>
                  </a:rPr>
                  <a:t>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sec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3333F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tan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1" y="1385480"/>
                <a:ext cx="4090219" cy="2519023"/>
              </a:xfrm>
              <a:prstGeom prst="rect">
                <a:avLst/>
              </a:prstGeom>
              <a:blipFill>
                <a:blip r:embed="rId3"/>
                <a:stretch>
                  <a:fillRect l="-2235" t="-1691" b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 Semilight" panose="020B0502040204020203" pitchFamily="34" charset="-128"/>
                  </a:rPr>
                  <a:t>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blipFill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1000" y="4876800"/>
                <a:ext cx="3886200" cy="193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0232CC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0232CC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232CC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800" b="1" i="1">
                          <a:solidFill>
                            <a:srgbClr val="0232CC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232CC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0232CC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800" b="1" dirty="0" smtClean="0">
                  <a:solidFill>
                    <a:srgbClr val="0232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0232CC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cosec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3886200" cy="1933991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734232" y="4876800"/>
                <a:ext cx="3886200" cy="1503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3333F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cot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 Semilight" panose="020B0502040204020203" pitchFamily="34" charset="-128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2" y="4876800"/>
                <a:ext cx="3886200" cy="1503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03504" y="6172200"/>
            <a:ext cx="8311896" cy="685800"/>
          </a:xfrm>
        </p:spPr>
        <p:txBody>
          <a:bodyPr/>
          <a:lstStyle/>
          <a:p>
            <a:r>
              <a:rPr lang="pt-BR" sz="2000" dirty="0" smtClean="0">
                <a:solidFill>
                  <a:srgbClr val="0232CC"/>
                </a:solidFill>
              </a:rPr>
              <a:t>bipulsarkar197@gmail.com       01730159555        shibgonj bogura</a:t>
            </a:r>
            <a:endParaRPr lang="en-US" sz="2000" dirty="0">
              <a:solidFill>
                <a:srgbClr val="0232CC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305550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 smtClean="0">
                <a:solidFill>
                  <a:srgbClr val="00B050"/>
                </a:solidFill>
              </a:rPr>
              <a:pPr/>
              <a:t>26 April 2020</a:t>
            </a:fld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309" y="2143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১৫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প্রশ্নঃ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4/26/2020 11:22:08 AM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279419"/>
            <a:ext cx="5791200" cy="1162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5309" y="3200400"/>
                <a:ext cx="8361491" cy="1358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১৫।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প্রমাণকরযে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endParaRPr lang="bn-IN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𝒄𝒐𝒔𝑨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𝒄𝒐𝒔𝑨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𝒄𝒐𝒔𝒆𝒄𝑨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9" y="3200400"/>
                <a:ext cx="8361491" cy="1358962"/>
              </a:xfrm>
              <a:prstGeom prst="rect">
                <a:avLst/>
              </a:prstGeom>
              <a:blipFill>
                <a:blip r:embed="rId4"/>
                <a:stretch>
                  <a:fillRect l="-1458" t="-4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7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03" y="124565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D5233FD7-E91A-43A1-BE37-23FA384A7084}" type="datetime2">
              <a:rPr lang="en-US" b="1" smtClean="0">
                <a:solidFill>
                  <a:srgbClr val="FF0000"/>
                </a:solidFill>
              </a:rPr>
              <a:pPr/>
              <a:t>Sunday, April 26, 2020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63848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1879674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5314950" cy="933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1219200"/>
                <a:ext cx="8238203" cy="4830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বামপক্ষ </a:t>
                </a:r>
                <a:r>
                  <a:rPr lang="bn-IN" sz="32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𝒄𝒐𝒔𝑨</m:t>
                        </m:r>
                      </m:den>
                    </m:f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𝒔𝒊𝒏𝑨</m:t>
                        </m:r>
                      </m:den>
                    </m:f>
                  </m:oMath>
                </a14:m>
                <a:endParaRPr lang="bn-IN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bn-IN" sz="3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𝑐𝑜𝑠𝐴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𝑠𝑖𝑛𝐴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𝑐𝑜𝑠𝐴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𝑠𝑖𝑛𝐴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𝑐𝑜𝑠𝐴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𝑠𝑖𝑛𝐴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𝑠𝑖𝑛𝐴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238203" cy="4830874"/>
              </a:xfrm>
              <a:prstGeom prst="rect">
                <a:avLst/>
              </a:prstGeom>
              <a:blipFill>
                <a:blip r:embed="rId4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26806" y="2152742"/>
                <a:ext cx="3378994" cy="3258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b="0" i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</m:oMath>
                </a14:m>
                <a:endParaRPr lang="en-US" sz="3200" b="0" i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</m:oMath>
                </a14:m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=2 </a:t>
                </a:r>
                <a:r>
                  <a:rPr lang="en-US" sz="32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cosecA</a:t>
                </a:r>
                <a:endParaRPr lang="en-US" sz="32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32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ডানপক্ষ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প্রমানিত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06" y="2152742"/>
                <a:ext cx="3378994" cy="3258777"/>
              </a:xfrm>
              <a:prstGeom prst="rect">
                <a:avLst/>
              </a:prstGeom>
              <a:blipFill>
                <a:blip r:embed="rId5"/>
                <a:stretch>
                  <a:fillRect l="-4505" b="-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0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4300" y="1600200"/>
                <a:ext cx="853440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পাঠ্য বইঃ </a:t>
                </a:r>
                <a:r>
                  <a: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১</a:t>
                </a:r>
                <a:r>
                  <a:rPr lang="bn-IN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৬ ,১৭ নং</a:t>
                </a:r>
              </a:p>
              <a:p>
                <a:pPr algn="ctr"/>
                <a:r>
                  <a:rPr lang="en-US" sz="28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১</a:t>
                </a:r>
                <a:r>
                  <a:rPr lang="bn-IN" sz="28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৬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প্রমাণ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কর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যে</a:t>
                </a:r>
                <a:r>
                  <a:rPr lang="en-US" sz="2800" b="1" dirty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,</a:t>
                </a:r>
                <a:endParaRPr lang="en-US" sz="2800" b="1" dirty="0" smtClean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𝒔𝒆𝒄𝑨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𝒔𝒆𝒄𝑨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0</a:t>
                </a:r>
                <a:endParaRPr lang="bn-IN" sz="28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600200"/>
                <a:ext cx="8534400" cy="1576457"/>
              </a:xfrm>
              <a:prstGeom prst="rect">
                <a:avLst/>
              </a:prstGeom>
              <a:blipFill>
                <a:blip r:embed="rId3"/>
                <a:stretch>
                  <a:fillRect t="-426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4/26/2020 11:22:08 AM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274638"/>
            <a:ext cx="4029075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43000" y="3962400"/>
                <a:ext cx="6629400" cy="1334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70C0"/>
                    </a:solidFill>
                  </a:rPr>
                  <a:t>১৭। প্রমান কর যে,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𝒕𝒂𝒏𝑨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𝒔𝒆𝒄𝒂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bn-I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62400"/>
                <a:ext cx="6629400" cy="1334468"/>
              </a:xfrm>
              <a:prstGeom prst="rect">
                <a:avLst/>
              </a:prstGeom>
              <a:blipFill>
                <a:blip r:embed="rId5"/>
                <a:stretch>
                  <a:fillRect l="-1932" t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6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1455485"/>
            <a:ext cx="563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4/26/2020 11:22:08 AM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8561" y="36085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6" y="274638"/>
            <a:ext cx="6858000" cy="1104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1524000"/>
                <a:ext cx="6105832" cy="598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সমাধানঃ১৬।</a:t>
                </a:r>
              </a:p>
              <a:p>
                <a:r>
                  <a:rPr lang="bn-IN" sz="24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বামপক্ষ </a:t>
                </a:r>
                <a:r>
                  <a:rPr lang="bn-IN" sz="24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𝒕𝒂𝒏𝑨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𝒔𝒆𝒄𝑨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𝒔𝒆𝒄𝑨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𝒕𝒂𝒏𝑨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𝒔𝒆𝒄𝑨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𝒔𝒆𝒄𝑨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𝒔𝒆𝒄𝑨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endParaRPr lang="bn-IN" sz="2800" b="1" dirty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bn-IN" sz="2800" b="1" dirty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𝒔𝒆𝒄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2800" b="1" dirty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</m:num>
                      <m:den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𝒔𝒆𝒄𝑨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endParaRPr lang="en-US" sz="2800" b="1" dirty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endParaRPr lang="en-US" sz="2800" b="1" dirty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2800" b="1" dirty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𝟎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𝒔𝒆𝒄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r>
                  <a:rPr lang="bn-IN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=০</a:t>
                </a:r>
                <a:endParaRPr lang="en-US" sz="2800" b="1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r>
                  <a:rPr lang="en-US" sz="3200" b="1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:r>
                  <a:rPr lang="en-US" sz="2000" b="1" dirty="0" err="1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ডানপক্ষ</a:t>
                </a:r>
                <a:r>
                  <a:rPr lang="en-US" sz="2000" b="1" dirty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en-US" sz="2000" b="1" dirty="0" err="1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প্রমানিত</a:t>
                </a:r>
                <a:r>
                  <a:rPr lang="en-US" sz="2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  <a:p>
                <a:endParaRPr lang="en-US" sz="28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endPara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  <a:p>
                <a:endPara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6105832" cy="5981959"/>
              </a:xfrm>
              <a:prstGeom prst="rect">
                <a:avLst/>
              </a:prstGeom>
              <a:blipFill>
                <a:blip r:embed="rId4"/>
                <a:stretch>
                  <a:fillRect l="-2597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797623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যেহেতু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𝑡𝑛𝑛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97623"/>
                <a:ext cx="2971800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00600" y="1608737"/>
                <a:ext cx="3888658" cy="453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সমাধানঃ</a:t>
                </a:r>
                <a:r>
                  <a:rPr lang="bn-IN" b="1" dirty="0" smtClean="0">
                    <a:solidFill>
                      <a:srgbClr val="002060"/>
                    </a:solidFill>
                  </a:rPr>
                  <a:t> ১৭। </a:t>
                </a:r>
              </a:p>
              <a:p>
                <a:r>
                  <a:rPr lang="bn-IN" sz="2400" b="1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𝒕𝒂𝒏𝑨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𝒔𝒆𝒄𝑨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𝒔𝒊𝒏𝑨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𝒄𝒐𝒔𝑨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𝒄𝒐𝒔𝑨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𝒔𝒊𝒏𝑨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𝒄𝒐𝒔𝑨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𝒔𝒊𝒏𝑨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𝒔𝒊𝒏𝑨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ডানপক্ষ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প্রমানিত</a:t>
                </a:r>
                <a:r>
                  <a:rPr lang="en-US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  <a:endParaRPr lang="en-US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08737"/>
                <a:ext cx="3888658" cy="4539576"/>
              </a:xfrm>
              <a:prstGeom prst="rect">
                <a:avLst/>
              </a:prstGeom>
              <a:blipFill>
                <a:blip r:embed="rId6"/>
                <a:stretch>
                  <a:fillRect l="-2512" t="-805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256471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5410200" y="4953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endParaRPr lang="en-US" sz="20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1" name="Content Placeholder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71" y="161925"/>
            <a:ext cx="5962650" cy="969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676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/>
            </a:pP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অতিভুজ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5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সন্নিহিত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বাহু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3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cos</a:t>
            </a:r>
            <a:r>
              <a:rPr lang="el-GR" sz="24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r>
              <a:rPr lang="en-US" sz="24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=?</a:t>
            </a:r>
            <a:endParaRPr lang="en-US" sz="2400" b="1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72332"/>
            <a:ext cx="8610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Kalpurush" panose="02000600000000000000" pitchFamily="2" charset="0"/>
              </a:rPr>
              <a:t>2 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Kalpurush" panose="02000600000000000000" pitchFamily="2" charset="0"/>
              </a:rPr>
              <a:t>. </a:t>
            </a:r>
            <a:r>
              <a:rPr lang="el-GR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Θ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ধনাত্মক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সুক্ষকোণ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cot</a:t>
            </a:r>
            <a:r>
              <a:rPr lang="el-GR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θ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=4 </a:t>
            </a:r>
            <a:r>
              <a:rPr lang="en-US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হলে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cosec</a:t>
            </a:r>
            <a:r>
              <a:rPr lang="el-GR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θ</a:t>
            </a:r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=?</a:t>
            </a:r>
            <a:endParaRPr lang="en-US" sz="2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33402" y="4514258"/>
                <a:ext cx="8449428" cy="786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5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. 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tanA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হলে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,  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𝑠𝑒𝑐𝐴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=?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2" y="4514258"/>
                <a:ext cx="8449428" cy="78669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33401" y="3008983"/>
                <a:ext cx="8305800" cy="145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3,cot</a:t>
                </a:r>
                <a:r>
                  <a:rPr lang="el-GR" sz="32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𝒃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হলে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, 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𝒂𝒕𝒂𝒏</m:t>
                    </m:r>
                    <m:r>
                      <m:rPr>
                        <m:sty m:val="p"/>
                      </m:rPr>
                      <a:rPr lang="el-GR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θ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 ?</m:t>
                    </m:r>
                  </m:oMath>
                </a14:m>
                <a:endParaRPr lang="en-US" sz="32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 Semilight" panose="020B0502040204020203" pitchFamily="34" charset="-128"/>
                </a:endParaRPr>
              </a:p>
              <a:p>
                <a:r>
                  <a:rPr lang="en-US" sz="32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4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,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sinA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হলে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=?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008983"/>
                <a:ext cx="8305800" cy="1458091"/>
              </a:xfrm>
              <a:prstGeom prst="rect">
                <a:avLst/>
              </a:prstGeom>
              <a:blipFill>
                <a:blip r:embed="rId5"/>
                <a:stretch>
                  <a:fillRect l="-1909" t="-2510" b="-8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3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4/26/2020 11:22:08 AM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-282202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178118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00400" y="3124200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3552" y="12192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10668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3200400" y="2057400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8458200" cy="393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সৃজনশীলপ্রশ্নঃ</a:t>
                </a:r>
                <a:endParaRPr lang="en-US" sz="3200" dirty="0" smtClean="0">
                  <a:solidFill>
                    <a:srgbClr val="C00000"/>
                  </a:solidFill>
                  <a:latin typeface="NikoshBAN" panose="02000000000000000000" pitchFamily="2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সমকোণীত্রিভুজেরঅতি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ভুজ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bn-IN" sz="3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 এবং কণের সন্নিহিত বাহু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bn-IN" sz="3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 ।</a:t>
                </a:r>
              </a:p>
              <a:p>
                <a:r>
                  <a:rPr lang="bn-IN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ক) তথ্যগুলো জ্যামিতিক চিত্রে উপস্থাপন করে অপর বাহুর দৈর্ঘ্য নির্ণয় কর।</a:t>
                </a:r>
              </a:p>
              <a:p>
                <a:r>
                  <a:rPr lang="bn-IN" sz="32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bn-IN" sz="32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এর মান নির্ণয় কর ।</a:t>
                </a:r>
              </a:p>
              <a:p>
                <a:r>
                  <a:rPr lang="bn-IN" sz="3200" b="1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গ) প্রমাণ কর যে,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bn-IN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bn-IN" sz="3200" b="1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f>
                      <m:fPr>
                        <m:ctrlPr>
                          <a:rPr lang="bn-IN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𝑷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458200" cy="3933449"/>
              </a:xfrm>
              <a:prstGeom prst="rect">
                <a:avLst/>
              </a:prstGeom>
              <a:blipFill>
                <a:blip r:embed="rId4"/>
                <a:stretch>
                  <a:fillRect l="-1801" t="-2016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19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"/>
            <a:ext cx="5857875" cy="1457325"/>
          </a:xfrm>
          <a:prstGeom prst="rect">
            <a:avLst/>
          </a:prstGeom>
        </p:spPr>
      </p:pic>
      <p:pic>
        <p:nvPicPr>
          <p:cNvPr id="5" name="Picture 4" descr="image_491749_1583139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610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76571"/>
              </p:ext>
            </p:extLst>
          </p:nvPr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32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3810000" cy="217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1219200"/>
            <a:ext cx="1914525" cy="2276475"/>
          </a:xfrm>
          <a:prstGeom prst="rect">
            <a:avLst/>
          </a:prstGeom>
        </p:spPr>
      </p:pic>
      <p:pic>
        <p:nvPicPr>
          <p:cNvPr id="14" name="Picture 13" descr="t-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184785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3657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যচ্ছে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26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উত্তরঃহ্যাঁ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সুক্ষ্মকোণ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562600"/>
            <a:ext cx="3635932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২।এগুলোকে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096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ত্রিকোণমিতিক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9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20200214_181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6524625" cy="1457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2590800"/>
            <a:ext cx="5227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 Semilight" pitchFamily="34" charset="0"/>
                <a:cs typeface="Nirmala UI Semilight" pitchFamily="34" charset="0"/>
              </a:rPr>
              <a:t>ত্রিকোণমিতিক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 Semilight" pitchFamily="34" charset="0"/>
                <a:cs typeface="Nirmala UI Semilight" pitchFamily="34" charset="0"/>
              </a:rPr>
              <a:t> 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আনুপাত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72225" cy="145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667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9.2। 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তারিখঃ২৬-০৪-২০২০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352800"/>
            <a:ext cx="8458200" cy="3124200"/>
          </a:xfrm>
        </p:spPr>
        <p:txBody>
          <a:bodyPr>
            <a:normAutofit fontScale="92500" lnSpcReduction="10000"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এই পাঠ শেষে শিক্ষার্থীরা- - - -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33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ত্রিকোণমিতিক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স্থাপন</a:t>
            </a:r>
            <a:r>
              <a:rPr lang="en-US" sz="3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3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 </a:t>
            </a:r>
          </a:p>
          <a:p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২।সূত্র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প্রয়োগ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অনুপাত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প্রমাণ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33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৩।সূত্র </a:t>
            </a:r>
            <a:r>
              <a:rPr lang="en-US" sz="33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প্রয়োগ</a:t>
            </a:r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ত্রিকোণমিতিক </a:t>
            </a:r>
            <a:r>
              <a:rPr lang="en-US" sz="33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অনুপাতের</a:t>
            </a:r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সমাধান</a:t>
            </a:r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3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।  </a:t>
            </a:r>
            <a:endParaRPr lang="en-US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315200" cy="149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>
            <a:off x="6019800" y="533400"/>
            <a:ext cx="1600199" cy="2666999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6458744" y="2228056"/>
            <a:ext cx="800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858000" y="2056606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2590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6858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25908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9906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2590800"/>
            <a:ext cx="4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1524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2514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667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457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Picture 94" descr="জতআুকআপুআ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8610600" cy="15240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0" y="12192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alpurush" pitchFamily="2" charset="0"/>
                <a:cs typeface="Kalpurush" pitchFamily="2" charset="0"/>
              </a:rPr>
              <a:t>ABC –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ত্রিভুজের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আতিভুজ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AC –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উপর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বিন্দু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P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বর্ধিত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উপর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বিন্দু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R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নিই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।  P ও  R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বিন্দু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BC ও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বর্ধিত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CB-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উপর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দুটি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লম্ব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আকা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যারা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 BC-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কে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 CB-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বর্ধিতাংশকে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যথাক্রমে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Q ও S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বিন্দুতে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ছেদ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করল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।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ফলে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PQC ও  RSC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আরও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দুটি</a:t>
            </a:r>
            <a:endParaRPr lang="en-US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উৎপন্ন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।  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PQC ,ABC ও RSC  </a:t>
            </a:r>
            <a:r>
              <a:rPr lang="en-US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ত্রিভুজগুলি</a:t>
            </a:r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পরস্পর</a:t>
            </a:r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সদৃ</a:t>
            </a:r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শ 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এদের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বাহুগুলোর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সম্পর্ক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স্থাপন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।    </a:t>
            </a:r>
            <a:endParaRPr lang="en-US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52578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তিনটি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ত্রিভুজের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Symbol"/>
              </a:rPr>
              <a:t>BCA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Symbol"/>
              </a:rPr>
              <a:t>সুক্ষকোণের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r>
              <a:rPr lang="en-US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sym typeface="Symbol"/>
              </a:rPr>
              <a:t>  </a:t>
            </a:r>
            <a:endParaRPr lang="en-US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144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638800"/>
            <a:ext cx="2438400" cy="71437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638800"/>
            <a:ext cx="2438400" cy="71437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91200"/>
            <a:ext cx="2819400" cy="657225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 descr="20200214_1815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2400"/>
            <a:ext cx="6172200" cy="106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1" grpId="0" build="allAtOnce"/>
      <p:bldP spid="22" grpId="0" build="allAtOnce"/>
      <p:bldP spid="98" grpId="0" build="allAtOnce"/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685800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41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OM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OP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7552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en-US" sz="2000" dirty="0" smtClean="0">
                <a:sym typeface="Symbol"/>
              </a:rPr>
              <a:t> ঃ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895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685800" y="2057400"/>
            <a:ext cx="1676400" cy="14478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ight Triangle 11"/>
          <p:cNvSpPr/>
          <p:nvPr/>
        </p:nvSpPr>
        <p:spPr>
          <a:xfrm rot="4673702">
            <a:off x="5914023" y="1903549"/>
            <a:ext cx="1217681" cy="1703042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6858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495800"/>
            <a:ext cx="464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sym typeface="Symbol"/>
              </a:rPr>
              <a:t>       </a:t>
            </a:r>
          </a:p>
          <a:p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ত্রিভুজ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ABC-এ B </a:t>
            </a:r>
            <a:r>
              <a:rPr lang="en-US" sz="2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সমকোন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-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সাপেক্ষে</a:t>
            </a:r>
            <a:endParaRPr lang="en-US" sz="20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BC=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বিপরীত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বাহু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AB=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সন্নিহিত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বাহু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AC=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আতিভুজ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3352800"/>
            <a:ext cx="152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4953000"/>
            <a:ext cx="434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ত্রিভুজ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PQR-এ R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সমকোন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-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সাপেক্ষে</a:t>
            </a:r>
            <a:endParaRPr lang="en-US" sz="20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PQ=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বিপরীত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বাহু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QR=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সন্নিহিত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বাহু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PR=</a:t>
            </a:r>
            <a:r>
              <a:rPr lang="en-US" sz="2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আতিভুজ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17526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Q        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167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</a:t>
            </a:r>
            <a:endParaRPr lang="en-US" dirty="0"/>
          </a:p>
        </p:txBody>
      </p:sp>
      <p:sp>
        <p:nvSpPr>
          <p:cNvPr id="29" name="Flowchart: Process 28"/>
          <p:cNvSpPr/>
          <p:nvPr/>
        </p:nvSpPr>
        <p:spPr>
          <a:xfrm rot="20887933">
            <a:off x="5585472" y="2294562"/>
            <a:ext cx="259058" cy="24934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403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.</a:t>
            </a:r>
            <a:r>
              <a:rPr lang="en-US" b="1" dirty="0" smtClean="0">
                <a:solidFill>
                  <a:srgbClr val="00B050"/>
                </a:solidFill>
                <a:latin typeface="Georgia"/>
              </a:rPr>
              <a:t>∆ ABC 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Georgia"/>
              </a:rPr>
              <a:t> ∆PQR – এ 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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sym typeface="Symbol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 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sym typeface="Symbol"/>
              </a:rPr>
              <a:t>এর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sym typeface="Symbol"/>
              </a:rPr>
              <a:t>সাপেক্ষে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sym typeface="Symbol"/>
              </a:rPr>
              <a:t>বাহুগুলোর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Georgia"/>
                <a:sym typeface="Symbol"/>
              </a:rPr>
              <a:t>পরিচয়</a:t>
            </a:r>
            <a:r>
              <a:rPr lang="en-US" b="1" dirty="0" smtClean="0">
                <a:solidFill>
                  <a:srgbClr val="00B050"/>
                </a:solidFill>
                <a:latin typeface="Georgia"/>
                <a:sym typeface="Symbol"/>
              </a:rPr>
              <a:t>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52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7" grpId="0" build="allAtOnce"/>
      <p:bldP spid="8" grpId="0" build="allAtOnce"/>
      <p:bldP spid="12" grpId="0" animBg="1"/>
      <p:bldP spid="15" grpId="0" build="allAtOnce"/>
      <p:bldP spid="16" grpId="0" build="p"/>
      <p:bldP spid="18" grpId="0" animBg="1"/>
      <p:bldP spid="19" grpId="0" build="p"/>
      <p:bldP spid="20" grpId="0" build="allAtOnce"/>
      <p:bldP spid="21" grpId="0" build="allAtOnce"/>
      <p:bldP spid="22" grpId="0" build="allAtOnce"/>
      <p:bldP spid="25" grpId="0" build="allAtOnce"/>
      <p:bldP spid="29" grpId="0" animBg="1"/>
      <p:bldP spid="2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2378</TotalTime>
  <Words>538</Words>
  <Application>Microsoft Office PowerPoint</Application>
  <PresentationFormat>On-screen Show (4:3)</PresentationFormat>
  <Paragraphs>214</Paragraphs>
  <Slides>19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Malgun Gothic Semilight</vt:lpstr>
      <vt:lpstr>Arial</vt:lpstr>
      <vt:lpstr>Calibri</vt:lpstr>
      <vt:lpstr>Cambria Math</vt:lpstr>
      <vt:lpstr>Franklin Gothic Book</vt:lpstr>
      <vt:lpstr>Georgia</vt:lpstr>
      <vt:lpstr>Kalpurush</vt:lpstr>
      <vt:lpstr>NikoshBAN</vt:lpstr>
      <vt:lpstr>Nirmala UI Semilight</vt:lpstr>
      <vt:lpstr>Perpetua</vt:lpstr>
      <vt:lpstr>Symbol</vt:lpstr>
      <vt:lpstr>Times New Roman</vt:lpstr>
      <vt:lpstr>Verdana</vt:lpstr>
      <vt:lpstr>Vinda(body)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ত্রিকোণমিতিক অনুপাতগুলোর মধ্যে সম্পর্কঃ  </vt:lpstr>
      <vt:lpstr>ত্রিকোণমিতিক অভেদ সমুহঃ </vt:lpstr>
      <vt:lpstr>     </vt:lpstr>
      <vt:lpstr>     </vt:lpstr>
      <vt:lpstr>     </vt:lpstr>
      <vt:lpstr>     </vt:lpstr>
      <vt:lpstr>PowerPoint Presentation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User</cp:lastModifiedBy>
  <cp:revision>373</cp:revision>
  <dcterms:created xsi:type="dcterms:W3CDTF">2006-08-16T00:00:00Z</dcterms:created>
  <dcterms:modified xsi:type="dcterms:W3CDTF">2020-04-26T05:48:25Z</dcterms:modified>
</cp:coreProperties>
</file>