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16.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9" r:id="rId3"/>
    <p:sldId id="272" r:id="rId4"/>
    <p:sldId id="274" r:id="rId5"/>
    <p:sldId id="271" r:id="rId6"/>
    <p:sldId id="276" r:id="rId7"/>
    <p:sldId id="277" r:id="rId8"/>
    <p:sldId id="258" r:id="rId9"/>
    <p:sldId id="273" r:id="rId10"/>
    <p:sldId id="260" r:id="rId11"/>
    <p:sldId id="261" r:id="rId12"/>
    <p:sldId id="280" r:id="rId13"/>
    <p:sldId id="281" r:id="rId14"/>
    <p:sldId id="262" r:id="rId15"/>
    <p:sldId id="263" r:id="rId16"/>
    <p:sldId id="264"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800" y="5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4/25/2020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4/25/2020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4/25/2020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4/25/2020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4/25/2020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4/25/2020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edge/>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747711" y="914400"/>
            <a:ext cx="4738689" cy="76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8800" dirty="0" err="1" smtClean="0"/>
              <a:t>স্বাগতম</a:t>
            </a:r>
            <a:endParaRPr lang="en-US" sz="8800" dirty="0"/>
          </a:p>
        </p:txBody>
      </p:sp>
    </p:spTree>
    <p:extLst>
      <p:ext uri="{BB962C8B-B14F-4D97-AF65-F5344CB8AC3E}">
        <p14:creationId xmlns:p14="http://schemas.microsoft.com/office/powerpoint/2010/main" val="41892001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0" y="0"/>
            <a:ext cx="92202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endParaRPr lang="bn-IN" sz="3600" dirty="0" smtClean="0"/>
          </a:p>
          <a:p>
            <a:pPr algn="just"/>
            <a:endParaRPr lang="bn-IN" sz="3600" dirty="0"/>
          </a:p>
          <a:p>
            <a:pPr algn="just"/>
            <a:endParaRPr lang="bn-IN" sz="3600" dirty="0" smtClean="0"/>
          </a:p>
          <a:p>
            <a:pPr algn="just"/>
            <a:r>
              <a:rPr lang="bn-IN" sz="3600" dirty="0" smtClean="0"/>
              <a:t>রোকেয়া সাখাওয়াত হোসেন বাংলাদেশের নারী-আন্দোলনের অগ্রদুত ছিলেন। বিশ শতকের শুরুর দিকে যখন এদেশের নারীরা শিক্ষা-দীক্ষা ও সকল অধিকার থেকে বঞ্চিত ছিল তখন তিনি  তার একক চেষ্টায়  মেয়েদের শিক্ষার জন্য আন্দোলন গড়ে তোলেন। তাঁর এই আন্দোলনের হাতিয়ার ছিল কলম-লেখালেখি।</a:t>
            </a:r>
            <a:endParaRPr lang="en-US" sz="3600" dirty="0"/>
          </a:p>
        </p:txBody>
      </p:sp>
      <p:sp>
        <p:nvSpPr>
          <p:cNvPr id="7" name="Rectangle 6"/>
          <p:cNvSpPr/>
          <p:nvPr/>
        </p:nvSpPr>
        <p:spPr>
          <a:xfrm>
            <a:off x="2538412" y="242888"/>
            <a:ext cx="4776788" cy="10525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3600" dirty="0" smtClean="0"/>
              <a:t>নারী জাগরনের অগ্রদুত</a:t>
            </a:r>
            <a:endParaRPr lang="en-US" sz="3600" dirty="0"/>
          </a:p>
        </p:txBody>
      </p:sp>
    </p:spTree>
    <p:extLst>
      <p:ext uri="{BB962C8B-B14F-4D97-AF65-F5344CB8AC3E}">
        <p14:creationId xmlns:p14="http://schemas.microsoft.com/office/powerpoint/2010/main" val="29977000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circle(in)">
                                      <p:cBhvr>
                                        <p:cTn id="14"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p:cNvSpPr/>
          <p:nvPr/>
        </p:nvSpPr>
        <p:spPr>
          <a:xfrm>
            <a:off x="2895600" y="152400"/>
            <a:ext cx="3048000" cy="838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4000" dirty="0" smtClean="0">
                <a:solidFill>
                  <a:srgbClr val="002060"/>
                </a:solidFill>
              </a:rPr>
              <a:t>একক কাজ</a:t>
            </a:r>
            <a:endParaRPr lang="en-US" sz="4000" dirty="0">
              <a:solidFill>
                <a:srgbClr val="00206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388268"/>
            <a:ext cx="5334000" cy="3119437"/>
          </a:xfrm>
          <a:prstGeom prst="ellipse">
            <a:avLst/>
          </a:prstGeom>
          <a:ln>
            <a:noFill/>
          </a:ln>
          <a:effectLst>
            <a:softEdge rad="112500"/>
          </a:effectLst>
        </p:spPr>
      </p:pic>
      <p:sp>
        <p:nvSpPr>
          <p:cNvPr id="8" name="Rectangle 7"/>
          <p:cNvSpPr/>
          <p:nvPr/>
        </p:nvSpPr>
        <p:spPr>
          <a:xfrm>
            <a:off x="1066800" y="4876800"/>
            <a:ext cx="7467600" cy="1219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3600" dirty="0" smtClean="0">
                <a:solidFill>
                  <a:srgbClr val="002060"/>
                </a:solidFill>
              </a:rPr>
              <a:t>বেগম রোকেয়া কত সালে কোথায় জন্ম গ্রহন করেন লিখ? </a:t>
            </a:r>
            <a:endParaRPr lang="en-US" sz="3600" dirty="0">
              <a:solidFill>
                <a:srgbClr val="002060"/>
              </a:solidFill>
            </a:endParaRPr>
          </a:p>
        </p:txBody>
      </p:sp>
    </p:spTree>
    <p:extLst>
      <p:ext uri="{BB962C8B-B14F-4D97-AF65-F5344CB8AC3E}">
        <p14:creationId xmlns:p14="http://schemas.microsoft.com/office/powerpoint/2010/main" val="15547221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8839200" cy="65532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779346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endParaRPr lang="bn-IN" sz="2800" dirty="0" smtClean="0"/>
          </a:p>
          <a:p>
            <a:pPr algn="just"/>
            <a:endParaRPr lang="bn-IN" sz="2800" dirty="0"/>
          </a:p>
          <a:p>
            <a:pPr algn="just"/>
            <a:endParaRPr lang="bn-IN" sz="2800" dirty="0" smtClean="0"/>
          </a:p>
          <a:p>
            <a:pPr algn="just"/>
            <a:r>
              <a:rPr lang="bn-IN" sz="2800" dirty="0" smtClean="0"/>
              <a:t>রোকেয়া যে সময় জন্মগ্রহন করেছিলেন সে সময় বাঙালি মুসলমান সমাজে শিক্ষার ব্যাপক প্রচলন ছিল না। মেয়েদের অবস্থান ছিল আরো শোচনীয়। শিক্ষা লাভের কোনো সুযোগ ছিল না,কিন্তু তারপরও অনেক প্রতিকুলতার ভিতর তাঁকে শিক্ষা গ্রহন করতে হয়েছে।ফলে নারীশিক্ষার প্রতিবন্ধকতা সম্পর্কে জেনে সমাজে লোকের অগোচরে তাঁর বড় বোন ও ভাইয়ের সহোযোগিতায় প্রতিবন্ধকতা থেকে বেড়িয়ে আসেন ,তিনি তাঁর লেখালেখির মাধ্যমে জগতকে শাণিত করেন। এ ভাবে নারীশিক্ষার প্রতিবন্ধকতায় তাঁর অবদান অত্যন্ত গুরুত্ব পুর্ব।</a:t>
            </a:r>
            <a:endParaRPr lang="en-US" sz="2800" dirty="0"/>
          </a:p>
        </p:txBody>
      </p:sp>
      <p:sp>
        <p:nvSpPr>
          <p:cNvPr id="3" name="Rectangle 2"/>
          <p:cNvSpPr/>
          <p:nvPr/>
        </p:nvSpPr>
        <p:spPr>
          <a:xfrm>
            <a:off x="1447800" y="228600"/>
            <a:ext cx="6400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4400" dirty="0" smtClean="0">
                <a:solidFill>
                  <a:srgbClr val="002060"/>
                </a:solidFill>
              </a:rPr>
              <a:t>নারীশিক্ষার প্রতিবন্ধকতা</a:t>
            </a:r>
            <a:endParaRPr lang="en-US" sz="4400" dirty="0">
              <a:solidFill>
                <a:srgbClr val="002060"/>
              </a:solidFill>
            </a:endParaRPr>
          </a:p>
        </p:txBody>
      </p:sp>
    </p:spTree>
    <p:extLst>
      <p:ext uri="{BB962C8B-B14F-4D97-AF65-F5344CB8AC3E}">
        <p14:creationId xmlns:p14="http://schemas.microsoft.com/office/powerpoint/2010/main" val="30187887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circle(in)">
                                      <p:cBhvr>
                                        <p:cTn id="14"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0"/>
            <a:ext cx="92202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ectangle 4"/>
          <p:cNvSpPr/>
          <p:nvPr/>
        </p:nvSpPr>
        <p:spPr>
          <a:xfrm>
            <a:off x="2971800" y="304800"/>
            <a:ext cx="3352800" cy="838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4000" dirty="0" smtClean="0">
                <a:solidFill>
                  <a:srgbClr val="002060"/>
                </a:solidFill>
              </a:rPr>
              <a:t>দলীয় কাজ</a:t>
            </a:r>
            <a:endParaRPr lang="en-US" sz="4000" dirty="0">
              <a:solidFill>
                <a:srgbClr val="00206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447800"/>
            <a:ext cx="6248400" cy="2895600"/>
          </a:xfrm>
          <a:prstGeom prst="ellipse">
            <a:avLst/>
          </a:prstGeom>
          <a:ln>
            <a:noFill/>
          </a:ln>
          <a:effectLst>
            <a:softEdge rad="112500"/>
          </a:effectLst>
        </p:spPr>
      </p:pic>
      <p:sp>
        <p:nvSpPr>
          <p:cNvPr id="7" name="Rectangle 6"/>
          <p:cNvSpPr/>
          <p:nvPr/>
        </p:nvSpPr>
        <p:spPr>
          <a:xfrm>
            <a:off x="1295400" y="4953000"/>
            <a:ext cx="6934200" cy="1447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3200" dirty="0" smtClean="0">
                <a:solidFill>
                  <a:srgbClr val="002060"/>
                </a:solidFill>
              </a:rPr>
              <a:t>বেগম রোকেয়ার সময়ে নারীর অবস্থা কেমন ছিল? বুঝিয়ে লেখ।</a:t>
            </a:r>
            <a:endParaRPr lang="en-US" sz="3200" dirty="0">
              <a:solidFill>
                <a:srgbClr val="002060"/>
              </a:solidFill>
            </a:endParaRPr>
          </a:p>
        </p:txBody>
      </p:sp>
    </p:spTree>
    <p:extLst>
      <p:ext uri="{BB962C8B-B14F-4D97-AF65-F5344CB8AC3E}">
        <p14:creationId xmlns:p14="http://schemas.microsoft.com/office/powerpoint/2010/main" val="420894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 name="Rectangle 9"/>
          <p:cNvSpPr/>
          <p:nvPr/>
        </p:nvSpPr>
        <p:spPr>
          <a:xfrm>
            <a:off x="2819400" y="304800"/>
            <a:ext cx="34290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4000" dirty="0" smtClean="0">
                <a:solidFill>
                  <a:srgbClr val="002060"/>
                </a:solidFill>
              </a:rPr>
              <a:t>মুল্যায়ন</a:t>
            </a:r>
            <a:endParaRPr lang="en-US" sz="4000" dirty="0">
              <a:solidFill>
                <a:srgbClr val="002060"/>
              </a:solidFill>
            </a:endParaRPr>
          </a:p>
        </p:txBody>
      </p:sp>
      <p:sp>
        <p:nvSpPr>
          <p:cNvPr id="16" name="Rectangle 15"/>
          <p:cNvSpPr/>
          <p:nvPr/>
        </p:nvSpPr>
        <p:spPr>
          <a:xfrm>
            <a:off x="0" y="2133600"/>
            <a:ext cx="9144000" cy="4724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3200" dirty="0" smtClean="0"/>
              <a:t>১। লেখক সেলিনা হোসেনের জন্ম কত সালে, কোথায়? </a:t>
            </a:r>
          </a:p>
          <a:p>
            <a:pPr algn="ctr"/>
            <a:r>
              <a:rPr lang="bn-IN" sz="3200" dirty="0" smtClean="0"/>
              <a:t>২। বেগম রোকেয়ার তিনটি বইয়ের নাম লিখ? </a:t>
            </a:r>
          </a:p>
          <a:p>
            <a:pPr algn="ctr"/>
            <a:r>
              <a:rPr lang="bn-IN" sz="3200" dirty="0" smtClean="0"/>
              <a:t>৩। বেগম রোকেয়া কত সালে কোথায় মৃত্যু বরণ করেন? </a:t>
            </a:r>
          </a:p>
          <a:p>
            <a:pPr algn="ctr"/>
            <a:r>
              <a:rPr lang="bn-IN" sz="3200" dirty="0" smtClean="0"/>
              <a:t>   ৪। সাহিত্যিক হিসেবে কী ভাবে তাঁর আত্মপ্রকাশ ঘটে লিখ?</a:t>
            </a:r>
            <a:endParaRPr lang="en-US" sz="3200" dirty="0"/>
          </a:p>
        </p:txBody>
      </p:sp>
    </p:spTree>
    <p:extLst>
      <p:ext uri="{BB962C8B-B14F-4D97-AF65-F5344CB8AC3E}">
        <p14:creationId xmlns:p14="http://schemas.microsoft.com/office/powerpoint/2010/main" val="36044214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circle(in)">
                                      <p:cBhvr>
                                        <p:cTn id="1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ectangle 4"/>
          <p:cNvSpPr/>
          <p:nvPr/>
        </p:nvSpPr>
        <p:spPr>
          <a:xfrm>
            <a:off x="2895600" y="304800"/>
            <a:ext cx="3352800" cy="990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4000" dirty="0" smtClean="0">
                <a:solidFill>
                  <a:srgbClr val="002060"/>
                </a:solidFill>
              </a:rPr>
              <a:t>বাড়ীর কাজ</a:t>
            </a:r>
            <a:endParaRPr lang="en-US" sz="4000" dirty="0">
              <a:solidFill>
                <a:srgbClr val="00206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1905000"/>
            <a:ext cx="4191000" cy="2438400"/>
          </a:xfrm>
          <a:prstGeom prst="ellipse">
            <a:avLst/>
          </a:prstGeom>
          <a:ln>
            <a:noFill/>
          </a:ln>
          <a:effectLst>
            <a:softEdge rad="112500"/>
          </a:effectLst>
        </p:spPr>
      </p:pic>
      <p:sp>
        <p:nvSpPr>
          <p:cNvPr id="8" name="Rectangle 7"/>
          <p:cNvSpPr/>
          <p:nvPr/>
        </p:nvSpPr>
        <p:spPr>
          <a:xfrm>
            <a:off x="152400" y="4581524"/>
            <a:ext cx="8763000" cy="212407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2800" dirty="0" smtClean="0">
                <a:solidFill>
                  <a:srgbClr val="002060"/>
                </a:solidFill>
              </a:rPr>
              <a:t>বেগম রোকেয়াকে নারী জাগরনের অগ্রদুত বলা হয় কেন, তোমার ভাষায় বিশ্লেষন করে একটি প্রতিবেদন  লিখ?</a:t>
            </a:r>
            <a:endParaRPr lang="en-US" sz="2800" dirty="0">
              <a:solidFill>
                <a:srgbClr val="002060"/>
              </a:solidFill>
            </a:endParaRPr>
          </a:p>
        </p:txBody>
      </p:sp>
    </p:spTree>
    <p:extLst>
      <p:ext uri="{BB962C8B-B14F-4D97-AF65-F5344CB8AC3E}">
        <p14:creationId xmlns:p14="http://schemas.microsoft.com/office/powerpoint/2010/main" val="41230480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bn-IN" sz="4800" dirty="0" smtClean="0"/>
          </a:p>
          <a:p>
            <a:pPr algn="ctr"/>
            <a:r>
              <a:rPr lang="bn-IN" sz="4800" dirty="0" smtClean="0"/>
              <a:t>সবাইকে</a:t>
            </a:r>
          </a:p>
          <a:p>
            <a:pPr algn="ctr"/>
            <a:r>
              <a:rPr lang="bn-IN" sz="4400" dirty="0" smtClean="0"/>
              <a:t> </a:t>
            </a:r>
          </a:p>
          <a:p>
            <a:pPr algn="ctr"/>
            <a:r>
              <a:rPr lang="bn-IN" sz="9600" dirty="0" smtClean="0"/>
              <a:t>     </a:t>
            </a:r>
            <a:r>
              <a:rPr lang="bn-IN" sz="9600" dirty="0" smtClean="0">
                <a:solidFill>
                  <a:srgbClr val="FF0000"/>
                </a:solidFill>
              </a:rPr>
              <a:t>ধন্যবাদ </a:t>
            </a:r>
          </a:p>
          <a:p>
            <a:pPr algn="ctr"/>
            <a:r>
              <a:rPr lang="bn-IN" sz="4400" dirty="0" smtClean="0"/>
              <a:t>                   </a:t>
            </a:r>
          </a:p>
          <a:p>
            <a:pPr algn="ctr"/>
            <a:r>
              <a:rPr lang="bn-IN" sz="4400" dirty="0"/>
              <a:t> </a:t>
            </a:r>
            <a:r>
              <a:rPr lang="bn-IN" sz="4400" dirty="0" smtClean="0"/>
              <a:t>                  </a:t>
            </a:r>
          </a:p>
          <a:p>
            <a:pPr algn="ctr"/>
            <a:r>
              <a:rPr lang="bn-IN" sz="4400" dirty="0"/>
              <a:t> </a:t>
            </a:r>
            <a:r>
              <a:rPr lang="bn-IN" sz="4400" dirty="0" smtClean="0"/>
              <a:t>                         আবার দেখা হবে-----</a:t>
            </a:r>
            <a:endParaRPr lang="en-US" sz="4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63695">
            <a:off x="521743" y="1694931"/>
            <a:ext cx="2143125" cy="4862762"/>
          </a:xfrm>
          <a:prstGeom prst="ellipse">
            <a:avLst/>
          </a:prstGeom>
          <a:ln>
            <a:noFill/>
          </a:ln>
          <a:effectLst>
            <a:softEdge rad="112500"/>
          </a:effectLst>
        </p:spPr>
      </p:pic>
    </p:spTree>
    <p:extLst>
      <p:ext uri="{BB962C8B-B14F-4D97-AF65-F5344CB8AC3E}">
        <p14:creationId xmlns:p14="http://schemas.microsoft.com/office/powerpoint/2010/main" val="15181846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9" y="3774028"/>
            <a:ext cx="3394495" cy="293157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defRPr/>
            </a:pPr>
            <a:r>
              <a:rPr lang="en-US" sz="4000" b="1" dirty="0" err="1" smtClean="0">
                <a:ln w="0"/>
                <a:solidFill>
                  <a:srgbClr val="003300"/>
                </a:solidFill>
                <a:latin typeface="NikoshBAN" panose="02000000000000000000" pitchFamily="2" charset="0"/>
                <a:cs typeface="NikoshBAN" panose="02000000000000000000" pitchFamily="2" charset="0"/>
              </a:rPr>
              <a:t>সন্তোষ</a:t>
            </a:r>
            <a:r>
              <a:rPr lang="en-US" sz="4000" b="1" dirty="0" smtClean="0">
                <a:ln w="0"/>
                <a:solidFill>
                  <a:srgbClr val="003300"/>
                </a:solidFill>
                <a:latin typeface="NikoshBAN" panose="02000000000000000000" pitchFamily="2" charset="0"/>
                <a:cs typeface="NikoshBAN" panose="02000000000000000000" pitchFamily="2" charset="0"/>
              </a:rPr>
              <a:t> </a:t>
            </a:r>
            <a:r>
              <a:rPr lang="en-US" sz="4000" b="1" dirty="0" err="1" smtClean="0">
                <a:ln w="0"/>
                <a:solidFill>
                  <a:srgbClr val="003300"/>
                </a:solidFill>
                <a:latin typeface="NikoshBAN" panose="02000000000000000000" pitchFamily="2" charset="0"/>
                <a:cs typeface="NikoshBAN" panose="02000000000000000000" pitchFamily="2" charset="0"/>
              </a:rPr>
              <a:t>কুমার</a:t>
            </a:r>
            <a:r>
              <a:rPr lang="en-US" sz="4000" b="1" dirty="0" smtClean="0">
                <a:ln w="0"/>
                <a:solidFill>
                  <a:srgbClr val="003300"/>
                </a:solidFill>
                <a:latin typeface="NikoshBAN" panose="02000000000000000000" pitchFamily="2" charset="0"/>
                <a:cs typeface="NikoshBAN" panose="02000000000000000000" pitchFamily="2" charset="0"/>
              </a:rPr>
              <a:t> </a:t>
            </a:r>
            <a:r>
              <a:rPr lang="en-US" sz="4000" b="1" dirty="0" err="1" smtClean="0">
                <a:ln w="0"/>
                <a:solidFill>
                  <a:srgbClr val="003300"/>
                </a:solidFill>
                <a:latin typeface="NikoshBAN" panose="02000000000000000000" pitchFamily="2" charset="0"/>
                <a:cs typeface="NikoshBAN" panose="02000000000000000000" pitchFamily="2" charset="0"/>
              </a:rPr>
              <a:t>বর্মা</a:t>
            </a:r>
            <a:endParaRPr lang="en-US" sz="4000" b="1" dirty="0">
              <a:ln w="0"/>
              <a:solidFill>
                <a:srgbClr val="003300"/>
              </a:solidFill>
              <a:latin typeface="NikoshBAN" panose="02000000000000000000" pitchFamily="2" charset="0"/>
              <a:cs typeface="NikoshBAN" panose="02000000000000000000" pitchFamily="2" charset="0"/>
            </a:endParaRPr>
          </a:p>
          <a:p>
            <a:pPr>
              <a:defRPr/>
            </a:pPr>
            <a:r>
              <a:rPr lang="bn-BD" sz="2800" dirty="0">
                <a:ln w="0"/>
                <a:solidFill>
                  <a:srgbClr val="003300"/>
                </a:solidFill>
                <a:latin typeface="NikoshBAN" panose="02000000000000000000" pitchFamily="2" charset="0"/>
                <a:cs typeface="NikoshBAN" panose="02000000000000000000" pitchFamily="2" charset="0"/>
              </a:rPr>
              <a:t>সহকারী শিক্ষক </a:t>
            </a:r>
            <a:endParaRPr lang="en-US" sz="2800" dirty="0">
              <a:ln w="0"/>
              <a:solidFill>
                <a:srgbClr val="003300"/>
              </a:solidFill>
              <a:latin typeface="NikoshBAN" panose="02000000000000000000" pitchFamily="2" charset="0"/>
              <a:cs typeface="NikoshBAN" panose="02000000000000000000" pitchFamily="2" charset="0"/>
            </a:endParaRPr>
          </a:p>
          <a:p>
            <a:pPr>
              <a:defRPr/>
            </a:pPr>
            <a:r>
              <a:rPr lang="en-US" sz="2400" dirty="0" err="1" smtClean="0">
                <a:ln w="0"/>
                <a:solidFill>
                  <a:srgbClr val="003300"/>
                </a:solidFill>
                <a:latin typeface="NikoshBAN" panose="02000000000000000000" pitchFamily="2" charset="0"/>
                <a:cs typeface="NikoshBAN" panose="02000000000000000000" pitchFamily="2" charset="0"/>
              </a:rPr>
              <a:t>ভান্ডারদহ</a:t>
            </a:r>
            <a:r>
              <a:rPr lang="en-US" sz="2400" dirty="0" smtClean="0">
                <a:ln w="0"/>
                <a:solidFill>
                  <a:srgbClr val="003300"/>
                </a:solidFill>
                <a:latin typeface="NikoshBAN" panose="02000000000000000000" pitchFamily="2" charset="0"/>
                <a:cs typeface="NikoshBAN" panose="02000000000000000000" pitchFamily="2" charset="0"/>
              </a:rPr>
              <a:t> </a:t>
            </a:r>
            <a:r>
              <a:rPr lang="en-US" sz="2400" dirty="0" err="1" smtClean="0">
                <a:ln w="0"/>
                <a:solidFill>
                  <a:srgbClr val="003300"/>
                </a:solidFill>
                <a:latin typeface="NikoshBAN" panose="02000000000000000000" pitchFamily="2" charset="0"/>
                <a:cs typeface="NikoshBAN" panose="02000000000000000000" pitchFamily="2" charset="0"/>
              </a:rPr>
              <a:t>জনতা</a:t>
            </a:r>
            <a:r>
              <a:rPr lang="en-US" sz="2400" dirty="0" smtClean="0">
                <a:ln w="0"/>
                <a:solidFill>
                  <a:srgbClr val="003300"/>
                </a:solidFill>
                <a:latin typeface="NikoshBAN" panose="02000000000000000000" pitchFamily="2" charset="0"/>
                <a:cs typeface="NikoshBAN" panose="02000000000000000000" pitchFamily="2" charset="0"/>
              </a:rPr>
              <a:t> </a:t>
            </a:r>
            <a:r>
              <a:rPr lang="en-US" sz="2400" dirty="0" err="1">
                <a:ln w="0"/>
                <a:solidFill>
                  <a:srgbClr val="003300"/>
                </a:solidFill>
                <a:latin typeface="NikoshBAN" panose="02000000000000000000" pitchFamily="2" charset="0"/>
                <a:cs typeface="NikoshBAN" panose="02000000000000000000" pitchFamily="2" charset="0"/>
              </a:rPr>
              <a:t>উচ্চ</a:t>
            </a:r>
            <a:r>
              <a:rPr lang="en-US" sz="2400" dirty="0">
                <a:ln w="0"/>
                <a:solidFill>
                  <a:srgbClr val="003300"/>
                </a:solidFill>
                <a:latin typeface="NikoshBAN" panose="02000000000000000000" pitchFamily="2" charset="0"/>
                <a:cs typeface="NikoshBAN" panose="02000000000000000000" pitchFamily="2" charset="0"/>
              </a:rPr>
              <a:t> </a:t>
            </a:r>
            <a:r>
              <a:rPr lang="en-US" sz="2400" dirty="0" err="1" smtClean="0">
                <a:ln w="0"/>
                <a:solidFill>
                  <a:srgbClr val="003300"/>
                </a:solidFill>
                <a:latin typeface="NikoshBAN" panose="02000000000000000000" pitchFamily="2" charset="0"/>
                <a:cs typeface="NikoshBAN" panose="02000000000000000000" pitchFamily="2" charset="0"/>
              </a:rPr>
              <a:t>বিদ্যালয়</a:t>
            </a:r>
            <a:endParaRPr lang="en-US" sz="2400" dirty="0" smtClean="0">
              <a:ln w="0"/>
              <a:solidFill>
                <a:srgbClr val="003300"/>
              </a:solidFill>
              <a:latin typeface="NikoshBAN" panose="02000000000000000000" pitchFamily="2" charset="0"/>
              <a:cs typeface="NikoshBAN" panose="02000000000000000000" pitchFamily="2" charset="0"/>
            </a:endParaRPr>
          </a:p>
          <a:p>
            <a:pPr>
              <a:defRPr/>
            </a:pPr>
            <a:r>
              <a:rPr lang="en-US" sz="2400" dirty="0" smtClean="0">
                <a:ln w="0"/>
                <a:solidFill>
                  <a:srgbClr val="003300"/>
                </a:solidFill>
                <a:latin typeface="NikoshBAN" panose="02000000000000000000" pitchFamily="2" charset="0"/>
                <a:cs typeface="NikoshBAN" panose="02000000000000000000" pitchFamily="2" charset="0"/>
              </a:rPr>
              <a:t> </a:t>
            </a:r>
            <a:r>
              <a:rPr lang="en-US" sz="2400" dirty="0" err="1" smtClean="0">
                <a:ln w="0"/>
                <a:solidFill>
                  <a:srgbClr val="003300"/>
                </a:solidFill>
                <a:latin typeface="NikoshBAN" panose="02000000000000000000" pitchFamily="2" charset="0"/>
                <a:cs typeface="NikoshBAN" panose="02000000000000000000" pitchFamily="2" charset="0"/>
              </a:rPr>
              <a:t>পাটগ্রাম</a:t>
            </a:r>
            <a:r>
              <a:rPr lang="en-US" sz="2400" dirty="0" smtClean="0">
                <a:ln w="0"/>
                <a:solidFill>
                  <a:srgbClr val="003300"/>
                </a:solidFill>
                <a:latin typeface="NikoshBAN" panose="02000000000000000000" pitchFamily="2" charset="0"/>
                <a:cs typeface="NikoshBAN" panose="02000000000000000000" pitchFamily="2" charset="0"/>
              </a:rPr>
              <a:t>। </a:t>
            </a:r>
            <a:r>
              <a:rPr lang="en-US" sz="2400" dirty="0" err="1" smtClean="0">
                <a:ln w="0"/>
                <a:solidFill>
                  <a:srgbClr val="003300"/>
                </a:solidFill>
                <a:latin typeface="NikoshBAN" panose="02000000000000000000" pitchFamily="2" charset="0"/>
                <a:cs typeface="NikoshBAN" panose="02000000000000000000" pitchFamily="2" charset="0"/>
              </a:rPr>
              <a:t>লালমনিরহাট</a:t>
            </a:r>
            <a:endParaRPr lang="en-US" sz="2400" b="1" dirty="0">
              <a:ln w="0"/>
              <a:solidFill>
                <a:srgbClr val="C00000"/>
              </a:solidFill>
              <a:latin typeface="NikoshBAN" panose="02000000000000000000" pitchFamily="2" charset="0"/>
              <a:cs typeface="NikoshBAN" panose="02000000000000000000" pitchFamily="2" charset="0"/>
            </a:endParaRPr>
          </a:p>
          <a:p>
            <a:pPr>
              <a:defRPr/>
            </a:pPr>
            <a:r>
              <a:rPr lang="bn-BD" sz="2800" dirty="0">
                <a:ln w="0"/>
                <a:solidFill>
                  <a:srgbClr val="57267C"/>
                </a:solidFill>
                <a:latin typeface="NikoshBAN" panose="02000000000000000000" pitchFamily="2" charset="0"/>
                <a:cs typeface="NikoshBAN" panose="02000000000000000000" pitchFamily="2" charset="0"/>
              </a:rPr>
              <a:t>ফোনঃ </a:t>
            </a:r>
            <a:r>
              <a:rPr lang="en-US" sz="2800" dirty="0" smtClean="0">
                <a:ln w="0"/>
                <a:solidFill>
                  <a:srgbClr val="57267C"/>
                </a:solidFill>
                <a:latin typeface="NikoshBAN" panose="02000000000000000000" pitchFamily="2" charset="0"/>
                <a:cs typeface="NikoshBAN" panose="02000000000000000000" pitchFamily="2" charset="0"/>
              </a:rPr>
              <a:t>017৬৮৯২৬৬৫৮</a:t>
            </a:r>
            <a:endParaRPr lang="en-US" sz="2800" dirty="0">
              <a:ln w="0"/>
              <a:solidFill>
                <a:srgbClr val="57267C"/>
              </a:solidFill>
              <a:latin typeface="NikoshBAN" panose="02000000000000000000" pitchFamily="2" charset="0"/>
              <a:cs typeface="NikoshBAN" panose="02000000000000000000" pitchFamily="2" charset="0"/>
            </a:endParaRPr>
          </a:p>
          <a:p>
            <a:pPr>
              <a:defRPr/>
            </a:pPr>
            <a:endParaRPr lang="en-US" dirty="0">
              <a:ln w="0"/>
              <a:solidFill>
                <a:srgbClr val="57267C"/>
              </a:solidFill>
              <a:latin typeface="Times New Roman" panose="02020603050405020304" pitchFamily="18" charset="0"/>
              <a:cs typeface="Times New Roman" panose="02020603050405020304" pitchFamily="18" charset="0"/>
            </a:endParaRPr>
          </a:p>
          <a:p>
            <a:endParaRPr lang="en-US" sz="225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 xmlns:a16="http://schemas.microsoft.com/office/drawing/2014/main" id="{4849ADAA-0E4B-4356-91AF-5184B82CF5CC}"/>
              </a:ext>
            </a:extLst>
          </p:cNvPr>
          <p:cNvSpPr txBox="1"/>
          <p:nvPr/>
        </p:nvSpPr>
        <p:spPr>
          <a:xfrm>
            <a:off x="5400940" y="3261367"/>
            <a:ext cx="3514460" cy="461665"/>
          </a:xfrm>
          <a:prstGeom prst="rect">
            <a:avLst/>
          </a:prstGeom>
          <a:noFill/>
        </p:spPr>
        <p:txBody>
          <a:bodyPr wrap="square" rtlCol="0">
            <a:spAutoFit/>
          </a:bodyPr>
          <a:lstStyle/>
          <a:p>
            <a:pPr>
              <a:defRPr/>
            </a:pPr>
            <a:r>
              <a:rPr lang="en-US" sz="24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endParaRPr lang="bn-BD" dirty="0">
              <a:solidFill>
                <a:srgbClr val="0033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9" name="TextBox 8"/>
          <p:cNvSpPr txBox="1"/>
          <p:nvPr/>
        </p:nvSpPr>
        <p:spPr>
          <a:xfrm>
            <a:off x="5257688" y="3809999"/>
            <a:ext cx="3385980" cy="2677656"/>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4000" dirty="0" smtClean="0">
                <a:latin typeface="NikoshBAN" pitchFamily="2" charset="0"/>
                <a:cs typeface="NikoshBAN" pitchFamily="2" charset="0"/>
              </a:rPr>
              <a:t>   </a:t>
            </a:r>
            <a:r>
              <a:rPr lang="bn-BD" sz="4000" dirty="0" smtClean="0">
                <a:latin typeface="NikoshBAN" pitchFamily="2" charset="0"/>
                <a:cs typeface="NikoshBAN" pitchFamily="2" charset="0"/>
              </a:rPr>
              <a:t>শ্রে</a:t>
            </a:r>
            <a:r>
              <a:rPr lang="bn-IN" sz="4000" dirty="0" smtClean="0">
                <a:latin typeface="NikoshBAN" pitchFamily="2" charset="0"/>
                <a:cs typeface="NikoshBAN" pitchFamily="2" charset="0"/>
              </a:rPr>
              <a:t>ণী</a:t>
            </a:r>
            <a:r>
              <a:rPr lang="bn-BD" sz="4000" dirty="0" smtClean="0">
                <a:latin typeface="NikoshBAN" pitchFamily="2" charset="0"/>
                <a:cs typeface="NikoshBAN" pitchFamily="2" charset="0"/>
              </a:rPr>
              <a:t>-</a:t>
            </a:r>
            <a:r>
              <a:rPr lang="bn-IN" sz="4000" dirty="0" smtClean="0">
                <a:latin typeface="NikoshBAN" pitchFamily="2" charset="0"/>
                <a:cs typeface="NikoshBAN" pitchFamily="2" charset="0"/>
              </a:rPr>
              <a:t> সপ্তম</a:t>
            </a:r>
            <a:endParaRPr lang="bn-BD" sz="4000" dirty="0">
              <a:latin typeface="NikoshBAN" pitchFamily="2" charset="0"/>
              <a:cs typeface="NikoshBAN" pitchFamily="2" charset="0"/>
            </a:endParaRPr>
          </a:p>
          <a:p>
            <a:r>
              <a:rPr lang="bn-BD" sz="3200" dirty="0">
                <a:latin typeface="NikoshBAN" pitchFamily="2" charset="0"/>
                <a:cs typeface="NikoshBAN" pitchFamily="2" charset="0"/>
              </a:rPr>
              <a:t>বিষয়-বাংলা ১ম </a:t>
            </a:r>
            <a:r>
              <a:rPr lang="bn-IN" sz="3200" dirty="0" smtClean="0">
                <a:latin typeface="NikoshBAN" pitchFamily="2" charset="0"/>
                <a:cs typeface="NikoshBAN" pitchFamily="2" charset="0"/>
              </a:rPr>
              <a:t>        গদ্যাংশ</a:t>
            </a:r>
            <a:endParaRPr lang="bn-BD" sz="3200" dirty="0">
              <a:latin typeface="NikoshBAN" pitchFamily="2" charset="0"/>
              <a:cs typeface="NikoshBAN" pitchFamily="2" charset="0"/>
            </a:endParaRPr>
          </a:p>
          <a:p>
            <a:r>
              <a:rPr lang="bn-BD" sz="3200" dirty="0" smtClean="0">
                <a:latin typeface="NikoshBAN" pitchFamily="2" charset="0"/>
                <a:cs typeface="NikoshBAN" pitchFamily="2" charset="0"/>
              </a:rPr>
              <a:t>সময়-</a:t>
            </a:r>
            <a:r>
              <a:rPr lang="en-US" sz="3200" dirty="0" smtClean="0">
                <a:latin typeface="NikoshBAN" pitchFamily="2" charset="0"/>
                <a:cs typeface="NikoshBAN" pitchFamily="2" charset="0"/>
              </a:rPr>
              <a:t>৫০</a:t>
            </a:r>
            <a:r>
              <a:rPr lang="bn-BD" sz="3200" dirty="0" smtClean="0">
                <a:latin typeface="NikoshBAN" pitchFamily="2" charset="0"/>
                <a:cs typeface="NikoshBAN" pitchFamily="2" charset="0"/>
              </a:rPr>
              <a:t> </a:t>
            </a:r>
            <a:r>
              <a:rPr lang="bn-BD" sz="3200" dirty="0">
                <a:latin typeface="NikoshBAN" pitchFamily="2" charset="0"/>
                <a:cs typeface="NikoshBAN" pitchFamily="2" charset="0"/>
              </a:rPr>
              <a:t>মিনিট</a:t>
            </a:r>
          </a:p>
          <a:p>
            <a:endParaRPr lang="en-US" sz="3200" dirty="0">
              <a:latin typeface="NikoshBAN" panose="02000000000000000000" pitchFamily="2" charset="0"/>
              <a:cs typeface="NikoshBAN" panose="02000000000000000000" pitchFamily="2" charset="0"/>
            </a:endParaRPr>
          </a:p>
        </p:txBody>
      </p:sp>
      <p:sp>
        <p:nvSpPr>
          <p:cNvPr id="11" name="Down Ribbon 10"/>
          <p:cNvSpPr/>
          <p:nvPr/>
        </p:nvSpPr>
        <p:spPr>
          <a:xfrm>
            <a:off x="1524000" y="189371"/>
            <a:ext cx="6172200" cy="848854"/>
          </a:xfrm>
          <a:prstGeom prst="ribbon">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5400" dirty="0" err="1">
                <a:solidFill>
                  <a:schemeClr val="tx2">
                    <a:lumMod val="75000"/>
                  </a:schemeClr>
                </a:solidFill>
                <a:latin typeface="NikoshBAN" panose="02000000000000000000" pitchFamily="2" charset="0"/>
                <a:cs typeface="NikoshBAN" panose="02000000000000000000" pitchFamily="2" charset="0"/>
              </a:rPr>
              <a:t>পরিচিতি</a:t>
            </a:r>
            <a:endParaRPr lang="en-US" sz="5400" dirty="0">
              <a:solidFill>
                <a:schemeClr val="tx2">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066799"/>
            <a:ext cx="2743200" cy="2656233"/>
          </a:xfrm>
          <a:prstGeom prst="ellipse">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3094" y="3774028"/>
            <a:ext cx="1634594" cy="2931572"/>
          </a:xfrm>
          <a:prstGeom prst="ellipse">
            <a:avLst/>
          </a:prstGeom>
          <a:ln>
            <a:noFill/>
          </a:ln>
          <a:effectLst>
            <a:softEdge rad="112500"/>
          </a:effectLst>
        </p:spPr>
      </p:pic>
    </p:spTree>
    <p:extLst>
      <p:ext uri="{BB962C8B-B14F-4D97-AF65-F5344CB8AC3E}">
        <p14:creationId xmlns:p14="http://schemas.microsoft.com/office/powerpoint/2010/main" val="3522913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ircle(in)">
                                      <p:cBhvr>
                                        <p:cTn id="3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67771"/>
            <a:ext cx="8839199" cy="6456854"/>
          </a:xfrm>
          <a:prstGeom prst="rect">
            <a:avLst/>
          </a:prstGeom>
          <a:ln w="228600" cap="sq" cmpd="thickThin">
            <a:solidFill>
              <a:srgbClr val="000000"/>
            </a:solidFill>
            <a:prstDash val="solid"/>
            <a:miter lim="800000"/>
          </a:ln>
          <a:effectLst>
            <a:innerShdw blurRad="76200">
              <a:srgbClr val="000000"/>
            </a:innerShdw>
          </a:effectLst>
        </p:spPr>
      </p:pic>
      <p:sp>
        <p:nvSpPr>
          <p:cNvPr id="3" name="Rectangle 2"/>
          <p:cNvSpPr/>
          <p:nvPr/>
        </p:nvSpPr>
        <p:spPr>
          <a:xfrm>
            <a:off x="228601" y="228600"/>
            <a:ext cx="38862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ছবিতে কী দেখা যায়?</a:t>
            </a:r>
            <a:endParaRPr lang="en-US" sz="2800" dirty="0"/>
          </a:p>
        </p:txBody>
      </p:sp>
      <p:sp>
        <p:nvSpPr>
          <p:cNvPr id="4" name="Rounded Rectangle 3"/>
          <p:cNvSpPr/>
          <p:nvPr/>
        </p:nvSpPr>
        <p:spPr>
          <a:xfrm>
            <a:off x="5867400" y="228600"/>
            <a:ext cx="2971800" cy="5334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বেগম</a:t>
            </a:r>
            <a:r>
              <a:rPr lang="en-US" sz="2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2800" b="1" dirty="0" err="1">
                <a:ln w="9525">
                  <a:solidFill>
                    <a:schemeClr val="bg1"/>
                  </a:solidFill>
                  <a:prstDash val="solid"/>
                </a:ln>
                <a:solidFill>
                  <a:schemeClr val="tx1"/>
                </a:solidFill>
                <a:effectLst>
                  <a:outerShdw blurRad="12700" dist="38100" dir="2700000" algn="tl" rotWithShape="0">
                    <a:schemeClr val="bg1">
                      <a:lumMod val="50000"/>
                    </a:schemeClr>
                  </a:outerShdw>
                </a:effectLst>
              </a:rPr>
              <a:t>রোকেয়া</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115248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295400"/>
            <a:ext cx="5326681" cy="3657600"/>
          </a:xfrm>
          <a:prstGeom prst="ellipse">
            <a:avLst/>
          </a:prstGeom>
          <a:ln>
            <a:noFill/>
          </a:ln>
          <a:effectLst>
            <a:softEdge rad="112500"/>
          </a:effectLst>
        </p:spPr>
        <p:style>
          <a:lnRef idx="2">
            <a:schemeClr val="dk1"/>
          </a:lnRef>
          <a:fillRef idx="1">
            <a:schemeClr val="lt1"/>
          </a:fillRef>
          <a:effectRef idx="0">
            <a:schemeClr val="dk1"/>
          </a:effectRef>
          <a:fontRef idx="minor">
            <a:schemeClr val="dk1"/>
          </a:fontRef>
        </p:style>
      </p:pic>
      <p:sp>
        <p:nvSpPr>
          <p:cNvPr id="3" name="Rectangle 2"/>
          <p:cNvSpPr/>
          <p:nvPr/>
        </p:nvSpPr>
        <p:spPr>
          <a:xfrm>
            <a:off x="0" y="-28575"/>
            <a:ext cx="9144000" cy="1143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4800" dirty="0" smtClean="0"/>
              <a:t>নারী-আন্দোলনের অগ্রদূত কে?</a:t>
            </a:r>
            <a:endParaRPr lang="en-US" sz="4800" dirty="0"/>
          </a:p>
        </p:txBody>
      </p:sp>
      <p:sp>
        <p:nvSpPr>
          <p:cNvPr id="4" name="Oval 3"/>
          <p:cNvSpPr/>
          <p:nvPr/>
        </p:nvSpPr>
        <p:spPr>
          <a:xfrm>
            <a:off x="3429000" y="5486400"/>
            <a:ext cx="5486400" cy="1219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4000" dirty="0" smtClean="0"/>
              <a:t>বেগম রোকেয়া </a:t>
            </a:r>
            <a:endParaRPr lang="en-US" sz="4000" dirty="0"/>
          </a:p>
        </p:txBody>
      </p:sp>
    </p:spTree>
    <p:extLst>
      <p:ext uri="{BB962C8B-B14F-4D97-AF65-F5344CB8AC3E}">
        <p14:creationId xmlns:p14="http://schemas.microsoft.com/office/powerpoint/2010/main" val="10913348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circle(in)">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flipV="1">
            <a:off x="0" y="1"/>
            <a:ext cx="9144000" cy="685799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4000" dirty="0" smtClean="0"/>
              <a:t>আজকের পাঠ</a:t>
            </a:r>
          </a:p>
          <a:p>
            <a:pPr algn="ctr"/>
            <a:endParaRPr lang="bn-IN" sz="4000" dirty="0"/>
          </a:p>
          <a:p>
            <a:pPr algn="ctr"/>
            <a:r>
              <a:rPr lang="bn-IN" sz="4000" dirty="0" smtClean="0"/>
              <a:t> </a:t>
            </a:r>
          </a:p>
          <a:p>
            <a:pPr algn="ctr"/>
            <a:r>
              <a:rPr lang="bn-IN"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রোকেয়া সাখাওয়াত হোসেন</a:t>
            </a:r>
          </a:p>
          <a:p>
            <a:pPr algn="ctr"/>
            <a:r>
              <a:rPr lang="bn-IN" sz="5400" dirty="0" smtClean="0"/>
              <a:t> </a:t>
            </a:r>
          </a:p>
          <a:p>
            <a:pPr algn="ctr"/>
            <a:r>
              <a:rPr lang="bn-IN" sz="4400" dirty="0" smtClean="0">
                <a:ln w="0"/>
                <a:solidFill>
                  <a:schemeClr val="tx1"/>
                </a:solidFill>
                <a:effectLst>
                  <a:outerShdw blurRad="38100" dist="19050" dir="2700000" algn="tl" rotWithShape="0">
                    <a:schemeClr val="dk1">
                      <a:alpha val="40000"/>
                    </a:schemeClr>
                  </a:outerShdw>
                </a:effectLst>
              </a:rPr>
              <a:t>সেলিনা হোসেন</a:t>
            </a:r>
            <a:endParaRPr lang="en-US" sz="4400" dirty="0">
              <a:ln w="0"/>
              <a:solidFill>
                <a:schemeClr val="tx1"/>
              </a:solidFill>
              <a:effectLst>
                <a:outerShdw blurRad="38100" dist="19050" dir="2700000" algn="tl" rotWithShape="0">
                  <a:schemeClr val="dk1">
                    <a:alpha val="40000"/>
                  </a:scheme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7190"/>
            <a:ext cx="2209800" cy="1905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1093013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1000"/>
                                        <p:tgtEl>
                                          <p:spTgt spid="4">
                                            <p:txEl>
                                              <p:pRg st="5" end="5"/>
                                            </p:txEl>
                                          </p:spTgt>
                                        </p:tgtEl>
                                      </p:cBhvr>
                                    </p:animEffect>
                                    <p:anim calcmode="lin" valueType="num">
                                      <p:cBhvr>
                                        <p:cTn id="2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in)">
                                      <p:cBhvr>
                                        <p:cTn id="2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শিখনফল</a:t>
            </a:r>
            <a:r>
              <a:rPr lang="bn-IN" sz="3600" dirty="0" smtClean="0"/>
              <a:t> </a:t>
            </a:r>
          </a:p>
          <a:p>
            <a:pPr algn="ctr"/>
            <a:endParaRPr lang="bn-IN" sz="3600" dirty="0" smtClean="0"/>
          </a:p>
          <a:p>
            <a:pPr algn="ctr"/>
            <a:r>
              <a:rPr lang="bn-IN" sz="3200" dirty="0" smtClean="0"/>
              <a:t>এই পাঠ শেষে শিক্ষার্থীরা শিখবে------</a:t>
            </a:r>
          </a:p>
          <a:p>
            <a:pPr algn="ctr"/>
            <a:endParaRPr lang="bn-IN" sz="3200" dirty="0" smtClean="0"/>
          </a:p>
          <a:p>
            <a:pPr algn="just"/>
            <a:r>
              <a:rPr lang="bn-IN" sz="3600" dirty="0" smtClean="0"/>
              <a:t>১। লেখক পরিচিতি বলতে ও লিখতে পারবে। </a:t>
            </a:r>
          </a:p>
          <a:p>
            <a:pPr algn="just"/>
            <a:r>
              <a:rPr lang="bn-IN" sz="3600" dirty="0" smtClean="0"/>
              <a:t>২।বেগমরোকেয়ার তিনটি বইয়ের নাম বলতে পারবে। </a:t>
            </a:r>
          </a:p>
          <a:p>
            <a:pPr algn="just"/>
            <a:r>
              <a:rPr lang="bn-IN" sz="3600" dirty="0" smtClean="0"/>
              <a:t>৩। নারী জাগরনের অগ্রদুত সম্পর্কে বর্ননা              করতে পারবে।</a:t>
            </a:r>
          </a:p>
          <a:p>
            <a:pPr algn="just"/>
            <a:r>
              <a:rPr lang="bn-IN" sz="3600" dirty="0" smtClean="0"/>
              <a:t> ৪। নারী শিক্ষার প্রতিবন্ধকতা সম্পর্কে বিশ্লেষন করতে পারবে।</a:t>
            </a:r>
            <a:endParaRPr lang="en-US" sz="3600" dirty="0"/>
          </a:p>
        </p:txBody>
      </p:sp>
    </p:spTree>
    <p:extLst>
      <p:ext uri="{BB962C8B-B14F-4D97-AF65-F5344CB8AC3E}">
        <p14:creationId xmlns:p14="http://schemas.microsoft.com/office/powerpoint/2010/main" val="15904520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2133600" y="114300"/>
            <a:ext cx="3886200" cy="762000"/>
          </a:xfrm>
          <a:prstGeom prst="rect">
            <a:avLst/>
          </a:prstGeom>
        </p:spPr>
        <p:style>
          <a:lnRef idx="1">
            <a:schemeClr val="accent1"/>
          </a:lnRef>
          <a:fillRef idx="1001">
            <a:schemeClr val="lt2"/>
          </a:fillRef>
          <a:effectRef idx="1">
            <a:schemeClr val="accent1"/>
          </a:effectRef>
          <a:fontRef idx="minor">
            <a:schemeClr val="dk1"/>
          </a:fontRef>
        </p:style>
        <p:txBody>
          <a:bodyPr rtlCol="0" anchor="ctr"/>
          <a:lstStyle/>
          <a:p>
            <a:pPr algn="ctr"/>
            <a:r>
              <a:rPr lang="bn-IN" sz="4000" dirty="0" smtClean="0">
                <a:solidFill>
                  <a:srgbClr val="7030A0"/>
                </a:solidFill>
              </a:rPr>
              <a:t>লেখক পরিচিতি</a:t>
            </a:r>
            <a:endParaRPr lang="en-US" sz="4000" dirty="0">
              <a:solidFill>
                <a:srgbClr val="7030A0"/>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143000"/>
            <a:ext cx="2971800" cy="5029200"/>
          </a:xfrm>
          <a:prstGeom prst="ellipse">
            <a:avLst/>
          </a:prstGeom>
          <a:ln>
            <a:noFill/>
          </a:ln>
          <a:effectLst>
            <a:softEdge rad="112500"/>
          </a:effectLst>
        </p:spPr>
      </p:pic>
      <p:sp>
        <p:nvSpPr>
          <p:cNvPr id="11" name="Rectangle 10"/>
          <p:cNvSpPr/>
          <p:nvPr/>
        </p:nvSpPr>
        <p:spPr>
          <a:xfrm>
            <a:off x="3657600" y="1752600"/>
            <a:ext cx="5257800" cy="914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2800" dirty="0" smtClean="0">
                <a:solidFill>
                  <a:srgbClr val="FF0000"/>
                </a:solidFill>
              </a:rPr>
              <a:t>জন্ম ১৯৪৭ সালে রাজশাহীতে</a:t>
            </a:r>
            <a:endParaRPr lang="en-US" sz="2800" dirty="0">
              <a:solidFill>
                <a:srgbClr val="FF0000"/>
              </a:solidFill>
            </a:endParaRPr>
          </a:p>
        </p:txBody>
      </p:sp>
      <p:sp>
        <p:nvSpPr>
          <p:cNvPr id="12" name="Rectangle 11"/>
          <p:cNvSpPr/>
          <p:nvPr/>
        </p:nvSpPr>
        <p:spPr>
          <a:xfrm>
            <a:off x="3657600" y="3124200"/>
            <a:ext cx="5257800" cy="1066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2800" dirty="0" smtClean="0">
                <a:solidFill>
                  <a:srgbClr val="002060"/>
                </a:solidFill>
              </a:rPr>
              <a:t>তিনি বাংলাদেশের বিশিষ্ট ঔপন্যাসিক ও গল্পকার ছিলেন।</a:t>
            </a:r>
            <a:endParaRPr lang="en-US" sz="2800" dirty="0">
              <a:solidFill>
                <a:srgbClr val="002060"/>
              </a:solidFill>
            </a:endParaRPr>
          </a:p>
        </p:txBody>
      </p:sp>
      <p:sp>
        <p:nvSpPr>
          <p:cNvPr id="13" name="Rectangle 12"/>
          <p:cNvSpPr/>
          <p:nvPr/>
        </p:nvSpPr>
        <p:spPr>
          <a:xfrm>
            <a:off x="3657600" y="4419600"/>
            <a:ext cx="5257800" cy="1752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2800" dirty="0" smtClean="0"/>
              <a:t>উল্লেখযোগ্য </a:t>
            </a:r>
            <a:r>
              <a:rPr lang="bn-IN" sz="2800" dirty="0" smtClean="0">
                <a:solidFill>
                  <a:srgbClr val="002060"/>
                </a:solidFill>
              </a:rPr>
              <a:t>গ্রন্থঃ</a:t>
            </a:r>
            <a:r>
              <a:rPr lang="bn-IN" sz="2800" dirty="0" smtClean="0">
                <a:solidFill>
                  <a:srgbClr val="FF0000"/>
                </a:solidFill>
              </a:rPr>
              <a:t>জলোচ্ছাস,হাঙর নদী গ্রেনেড,পোকামাকড়ের ঘরবসতি,মুক্তিযুদ্ধের গল্প,</a:t>
            </a:r>
            <a:r>
              <a:rPr lang="bn-IN" sz="2800" dirty="0" smtClean="0"/>
              <a:t>ইত্যাদি</a:t>
            </a:r>
            <a:endParaRPr lang="en-US" sz="2800" dirty="0"/>
          </a:p>
        </p:txBody>
      </p:sp>
    </p:spTree>
    <p:extLst>
      <p:ext uri="{BB962C8B-B14F-4D97-AF65-F5344CB8AC3E}">
        <p14:creationId xmlns:p14="http://schemas.microsoft.com/office/powerpoint/2010/main" val="2124598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circle(in)">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Left-Right Arrow Callout 23"/>
          <p:cNvSpPr/>
          <p:nvPr/>
        </p:nvSpPr>
        <p:spPr>
          <a:xfrm rot="5400000">
            <a:off x="1540668" y="3217072"/>
            <a:ext cx="1643065" cy="3352800"/>
          </a:xfrm>
          <a:prstGeom prst="leftRightArrow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80199"/>
            <a:ext cx="2901270" cy="4024722"/>
          </a:xfrm>
          <a:prstGeom prst="ellipse">
            <a:avLst/>
          </a:prstGeom>
          <a:ln>
            <a:noFill/>
          </a:ln>
          <a:effectLst>
            <a:softEdge rad="112500"/>
          </a:effectLst>
        </p:spPr>
        <p:style>
          <a:lnRef idx="2">
            <a:schemeClr val="dk1"/>
          </a:lnRef>
          <a:fillRef idx="1">
            <a:schemeClr val="lt1"/>
          </a:fillRef>
          <a:effectRef idx="0">
            <a:schemeClr val="dk1"/>
          </a:effectRef>
          <a:fontRef idx="minor">
            <a:schemeClr val="dk1"/>
          </a:fontRef>
        </p:style>
      </p:pic>
      <p:cxnSp>
        <p:nvCxnSpPr>
          <p:cNvPr id="6" name="Straight Arrow Connector 5"/>
          <p:cNvCxnSpPr/>
          <p:nvPr/>
        </p:nvCxnSpPr>
        <p:spPr>
          <a:xfrm>
            <a:off x="3158445" y="2209799"/>
            <a:ext cx="803955" cy="1"/>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144158" y="3043238"/>
            <a:ext cx="818242" cy="4762"/>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032930" y="1853625"/>
            <a:ext cx="488247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4000" dirty="0" smtClean="0">
                <a:latin typeface="NikoshBAN" pitchFamily="2" charset="0"/>
                <a:cs typeface="NikoshBAN" pitchFamily="2" charset="0"/>
              </a:rPr>
              <a:t>জন্ম-১</a:t>
            </a:r>
            <a:r>
              <a:rPr lang="en-US" sz="4000" dirty="0" smtClean="0">
                <a:latin typeface="NikoshBAN" pitchFamily="2" charset="0"/>
                <a:cs typeface="NikoshBAN" pitchFamily="2" charset="0"/>
              </a:rPr>
              <a:t>8</a:t>
            </a:r>
            <a:r>
              <a:rPr lang="bn-BD" sz="4000" dirty="0" smtClean="0">
                <a:latin typeface="NikoshBAN" pitchFamily="2" charset="0"/>
                <a:cs typeface="NikoshBAN" pitchFamily="2" charset="0"/>
              </a:rPr>
              <a:t>৮০ সাল (রংপুর)</a:t>
            </a:r>
            <a:endParaRPr lang="en-US" sz="4000" dirty="0">
              <a:latin typeface="NikoshBAN" pitchFamily="2" charset="0"/>
              <a:cs typeface="NikoshBAN" pitchFamily="2" charset="0"/>
            </a:endParaRPr>
          </a:p>
        </p:txBody>
      </p:sp>
      <p:sp>
        <p:nvSpPr>
          <p:cNvPr id="15" name="TextBox 14"/>
          <p:cNvSpPr txBox="1"/>
          <p:nvPr/>
        </p:nvSpPr>
        <p:spPr>
          <a:xfrm>
            <a:off x="4032930" y="2767671"/>
            <a:ext cx="488247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4000" dirty="0" smtClean="0">
                <a:latin typeface="NikoshBAN" pitchFamily="2" charset="0"/>
                <a:cs typeface="NikoshBAN" pitchFamily="2" charset="0"/>
              </a:rPr>
              <a:t>মৃত্যু-১৯৩২ সাল (কলকাতা)</a:t>
            </a:r>
            <a:endParaRPr lang="en-US" sz="4000" dirty="0">
              <a:latin typeface="NikoshBAN" pitchFamily="2" charset="0"/>
              <a:cs typeface="NikoshBAN" pitchFamily="2" charset="0"/>
            </a:endParaRPr>
          </a:p>
        </p:txBody>
      </p:sp>
      <p:sp>
        <p:nvSpPr>
          <p:cNvPr id="17" name="TextBox 16"/>
          <p:cNvSpPr txBox="1"/>
          <p:nvPr/>
        </p:nvSpPr>
        <p:spPr>
          <a:xfrm>
            <a:off x="783431" y="4471988"/>
            <a:ext cx="6760369" cy="798017"/>
          </a:xfrm>
          <a:prstGeom prst="rect">
            <a:avLst/>
          </a:prstGeom>
          <a:noFill/>
        </p:spPr>
        <p:txBody>
          <a:bodyPr wrap="square" rtlCol="0">
            <a:spAutoFit/>
          </a:bodyPr>
          <a:lstStyle/>
          <a:p>
            <a:r>
              <a:rPr lang="bn-BD" sz="4400" dirty="0" smtClean="0">
                <a:solidFill>
                  <a:srgbClr val="FFFF00"/>
                </a:solidFill>
                <a:latin typeface="NikoshBAN" pitchFamily="2" charset="0"/>
                <a:cs typeface="NikoshBAN" pitchFamily="2" charset="0"/>
              </a:rPr>
              <a:t>প্রকাশিত বই সমুহ</a:t>
            </a:r>
            <a:endParaRPr lang="en-US" sz="4400" dirty="0">
              <a:solidFill>
                <a:srgbClr val="FFFF00"/>
              </a:solidFill>
              <a:latin typeface="NikoshBAN" pitchFamily="2" charset="0"/>
              <a:cs typeface="NikoshBAN" pitchFamily="2" charset="0"/>
            </a:endParaRPr>
          </a:p>
        </p:txBody>
      </p:sp>
      <p:sp>
        <p:nvSpPr>
          <p:cNvPr id="19" name="TextBox 18"/>
          <p:cNvSpPr txBox="1"/>
          <p:nvPr/>
        </p:nvSpPr>
        <p:spPr>
          <a:xfrm>
            <a:off x="152400" y="5783759"/>
            <a:ext cx="8763000" cy="769441"/>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bn-BD" sz="4400" dirty="0" smtClean="0">
                <a:latin typeface="NikoshBAN" pitchFamily="2" charset="0"/>
                <a:cs typeface="NikoshBAN" pitchFamily="2" charset="0"/>
              </a:rPr>
              <a:t>সুলতানাজ ড্রীম, মতিচূর, পদ্মরাগ, অবরোধবা</a:t>
            </a:r>
            <a:r>
              <a:rPr lang="bn-IN" sz="4400" dirty="0" smtClean="0">
                <a:latin typeface="NikoshBAN" pitchFamily="2" charset="0"/>
                <a:cs typeface="NikoshBAN" pitchFamily="2" charset="0"/>
              </a:rPr>
              <a:t>সিনী</a:t>
            </a:r>
            <a:r>
              <a:rPr lang="bn-BD" sz="4400" dirty="0" smtClean="0">
                <a:latin typeface="NikoshBAN" pitchFamily="2" charset="0"/>
                <a:cs typeface="NikoshBAN" pitchFamily="2" charset="0"/>
              </a:rPr>
              <a:t>।</a:t>
            </a:r>
            <a:endParaRPr lang="en-US" sz="4800" dirty="0" smtClean="0">
              <a:latin typeface="NikoshBAN" pitchFamily="2" charset="0"/>
              <a:cs typeface="NikoshBAN" pitchFamily="2" charset="0"/>
            </a:endParaRPr>
          </a:p>
        </p:txBody>
      </p:sp>
      <p:sp>
        <p:nvSpPr>
          <p:cNvPr id="7" name="Rectangle 6"/>
          <p:cNvSpPr/>
          <p:nvPr/>
        </p:nvSpPr>
        <p:spPr>
          <a:xfrm>
            <a:off x="2895600" y="0"/>
            <a:ext cx="6019800" cy="1184791"/>
          </a:xfrm>
          <a:prstGeom prst="rect">
            <a:avLst/>
          </a:prstGeom>
        </p:spPr>
        <p:style>
          <a:lnRef idx="1">
            <a:schemeClr val="accent1"/>
          </a:lnRef>
          <a:fillRef idx="1003">
            <a:schemeClr val="lt1"/>
          </a:fillRef>
          <a:effectRef idx="1">
            <a:schemeClr val="accent1"/>
          </a:effectRef>
          <a:fontRef idx="minor">
            <a:schemeClr val="dk1"/>
          </a:fontRef>
        </p:style>
        <p:txBody>
          <a:bodyPr rtlCol="0" anchor="ctr"/>
          <a:lstStyle/>
          <a:p>
            <a:pPr algn="ctr"/>
            <a:r>
              <a:rPr lang="bn-IN" sz="4000" dirty="0" smtClean="0">
                <a:solidFill>
                  <a:srgbClr val="002060"/>
                </a:solidFill>
              </a:rPr>
              <a:t>রোকেয়ার উল্লেখযোগ্য বই</a:t>
            </a:r>
            <a:endParaRPr lang="en-US" sz="4000" dirty="0">
              <a:solidFill>
                <a:srgbClr val="002060"/>
              </a:solidFill>
            </a:endParaRPr>
          </a:p>
        </p:txBody>
      </p:sp>
    </p:spTree>
    <p:extLst>
      <p:ext uri="{BB962C8B-B14F-4D97-AF65-F5344CB8AC3E}">
        <p14:creationId xmlns:p14="http://schemas.microsoft.com/office/powerpoint/2010/main" val="5877831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2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heel(1)">
                                      <p:cBhvr>
                                        <p:cTn id="43" dur="20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heel(1)">
                                      <p:cBhvr>
                                        <p:cTn id="55"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4" grpId="0" animBg="1"/>
      <p:bldP spid="15" grpId="0" animBg="1"/>
      <p:bldP spid="17" grpId="0"/>
      <p:bldP spid="19"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15996" y="1738532"/>
            <a:ext cx="304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323975"/>
            <a:ext cx="4191000" cy="4495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1290636"/>
            <a:ext cx="4038600" cy="45005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Rectangle 8"/>
          <p:cNvSpPr/>
          <p:nvPr/>
        </p:nvSpPr>
        <p:spPr>
          <a:xfrm>
            <a:off x="838200" y="123825"/>
            <a:ext cx="6629400" cy="914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dirty="0" err="1" smtClean="0"/>
              <a:t>রোকেয়া</a:t>
            </a:r>
            <a:r>
              <a:rPr lang="en-US" sz="4000" dirty="0" smtClean="0"/>
              <a:t> </a:t>
            </a:r>
            <a:r>
              <a:rPr lang="en-US" sz="4000" dirty="0" err="1" smtClean="0"/>
              <a:t>স্মরনে</a:t>
            </a:r>
            <a:endParaRPr lang="en-US" sz="4000" dirty="0"/>
          </a:p>
        </p:txBody>
      </p:sp>
    </p:spTree>
    <p:extLst>
      <p:ext uri="{BB962C8B-B14F-4D97-AF65-F5344CB8AC3E}">
        <p14:creationId xmlns:p14="http://schemas.microsoft.com/office/powerpoint/2010/main" val="17195691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1120</TotalTime>
  <Words>367</Words>
  <Application>Microsoft Office PowerPoint</Application>
  <PresentationFormat>On-screen Show (4:3)</PresentationFormat>
  <Paragraphs>67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Franklin Gothic Book</vt:lpstr>
      <vt:lpstr>Franklin Gothic Medium</vt:lpstr>
      <vt:lpstr>NikoshBAN</vt:lpstr>
      <vt:lpstr>Times New Roman</vt:lpstr>
      <vt:lpstr>Vrinda</vt:lpstr>
      <vt:lpstr>Wingdings 2</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DELL</cp:lastModifiedBy>
  <cp:revision>227</cp:revision>
  <dcterms:created xsi:type="dcterms:W3CDTF">2006-08-16T00:00:00Z</dcterms:created>
  <dcterms:modified xsi:type="dcterms:W3CDTF">2020-04-25T14:19:16Z</dcterms:modified>
</cp:coreProperties>
</file>