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6" r:id="rId8"/>
    <p:sldId id="268" r:id="rId9"/>
    <p:sldId id="267" r:id="rId10"/>
    <p:sldId id="262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C4E050-A524-453B-A13E-6E1C215A2D1D}">
          <p14:sldIdLst>
            <p14:sldId id="256"/>
            <p14:sldId id="264"/>
            <p14:sldId id="263"/>
            <p14:sldId id="257"/>
            <p14:sldId id="258"/>
            <p14:sldId id="259"/>
          </p14:sldIdLst>
        </p14:section>
        <p14:section name="Untitled Section" id="{911226C9-0EFD-4B43-8816-6815778476BA}">
          <p14:sldIdLst>
            <p14:sldId id="266"/>
            <p14:sldId id="268"/>
            <p14:sldId id="267"/>
            <p14:sldId id="262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4"/>
            <a:ext cx="1472963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6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9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8" y="1436862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2" y="1411792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5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6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3" y="2083427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3" y="99307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7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2" y="106059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1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5951811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1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845821" y="-152400"/>
            <a:ext cx="7459980" cy="316992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300" b="1" spc="5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 </a:t>
            </a:r>
          </a:p>
          <a:p>
            <a:pPr algn="ctr"/>
            <a:r>
              <a:rPr lang="bn-BD" sz="4300" b="1" spc="5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43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G:\গোলাপ_ফুলের_ছবি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8077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352800" y="228600"/>
            <a:ext cx="1727200" cy="503238"/>
          </a:xfrm>
          <a:prstGeom prst="round2Diag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09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309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6200" y="1219200"/>
            <a:ext cx="1955800" cy="68421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solidFill>
                  <a:schemeClr val="bg1"/>
                </a:solidFill>
              </a:rPr>
              <a:t>আঁধার </a:t>
            </a:r>
            <a:endParaRPr lang="en-US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dirty="0"/>
              <a:t> </a:t>
            </a:r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914400"/>
            <a:ext cx="24415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6969125" y="1296988"/>
            <a:ext cx="2022475" cy="68421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endParaRPr lang="en-US" sz="30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6200" y="3527425"/>
            <a:ext cx="1522412" cy="66357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বসুন্ধরা 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9" descr="Image result for image of 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7375"/>
            <a:ext cx="2667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 Diagonal Corner Rectangle 7"/>
          <p:cNvSpPr/>
          <p:nvPr/>
        </p:nvSpPr>
        <p:spPr>
          <a:xfrm>
            <a:off x="7065818" y="3033640"/>
            <a:ext cx="1449387" cy="68262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93687" y="5694216"/>
            <a:ext cx="1520825" cy="79216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ক্রান্তি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3" descr="Image result for image of change of rules b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2136775" cy="16763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 Diagonal Corner Rectangle 10"/>
          <p:cNvSpPr/>
          <p:nvPr/>
        </p:nvSpPr>
        <p:spPr>
          <a:xfrm>
            <a:off x="7239000" y="5486400"/>
            <a:ext cx="1830388" cy="68262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30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057400" y="1219200"/>
            <a:ext cx="1146175" cy="896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88025" y="1295400"/>
            <a:ext cx="1146175" cy="896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829877" y="3078956"/>
            <a:ext cx="1146175" cy="896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05000" y="3446462"/>
            <a:ext cx="1146175" cy="896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981200" y="5580062"/>
            <a:ext cx="1146175" cy="896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940425" y="5351462"/>
            <a:ext cx="1146175" cy="896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182563"/>
            <a:ext cx="8839200" cy="2743200"/>
            <a:chOff x="152400" y="182881"/>
            <a:chExt cx="8839200" cy="27431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62" y="182881"/>
              <a:ext cx="6268537" cy="27431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2400" y="954347"/>
              <a:ext cx="1275263" cy="1941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337" y="954347"/>
              <a:ext cx="1275263" cy="194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174432" y="949404"/>
              <a:ext cx="3073968" cy="1107996"/>
            </a:xfrm>
            <a:prstGeom prst="rect">
              <a:avLst/>
            </a:prstGeom>
            <a:solidFill>
              <a:srgbClr val="FFC000"/>
            </a:solidFill>
            <a:ln w="76200"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600" b="1" u="sng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6600" b="1" u="sng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u="sng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6600" b="1" u="sng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66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25" y="2963863"/>
            <a:ext cx="5172075" cy="76993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400" dirty="0" err="1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942432" y="3886200"/>
            <a:ext cx="6906168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>
              <a:solidFill>
                <a:schemeClr val="bg1"/>
              </a:solidFill>
              <a:latin typeface="Nikosh Ban"/>
            </a:endParaRPr>
          </a:p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 Ban"/>
              </a:rPr>
              <a:t>              ১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।আব্দুল গাফফার চৌধুরি কত সালে জন্মগ্রহণ করেন?</a:t>
            </a:r>
          </a:p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২।কবির একটি শিশুতোষ গ্রন্থের নাম লিখ?</a:t>
            </a:r>
          </a:p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৩।’লগন’ শব্দের অর্থ কি?</a:t>
            </a:r>
          </a:p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৪।তিনি কোন বিশ্ববিদ্যালয় থেকে স্নাতকোত্তর ডিগ্রি অর্জন করেন ?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4577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abdul-gaffar-chowdhury-amar-bhaiyer-rakte-rangano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85" y="3200400"/>
            <a:ext cx="698371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" y="36095"/>
            <a:ext cx="4168171" cy="3126129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Cloud Callout 3"/>
          <p:cNvSpPr/>
          <p:nvPr/>
        </p:nvSpPr>
        <p:spPr>
          <a:xfrm>
            <a:off x="4351247" y="635934"/>
            <a:ext cx="3221530" cy="1345266"/>
          </a:xfrm>
          <a:prstGeom prst="cloudCallout">
            <a:avLst>
              <a:gd name="adj1" fmla="val -61136"/>
              <a:gd name="adj2" fmla="val 27436"/>
            </a:avLst>
          </a:prstGeom>
          <a:solidFill>
            <a:srgbClr val="16963E"/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3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289606" y="1066800"/>
            <a:ext cx="3016194" cy="1255152"/>
          </a:xfrm>
          <a:prstGeom prst="cloudCallout">
            <a:avLst>
              <a:gd name="adj1" fmla="val 52114"/>
              <a:gd name="adj2" fmla="val -45837"/>
            </a:avLst>
          </a:prstGeom>
          <a:solidFill>
            <a:srgbClr val="FF0000"/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16963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4800" dirty="0">
              <a:solidFill>
                <a:srgbClr val="16963E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4" y="2791065"/>
            <a:ext cx="7464916" cy="39214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94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584450"/>
            <a:ext cx="7364413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আমার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ভাইয়ের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রক্তে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রাঙানো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একুশে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ফে</a:t>
            </a:r>
            <a:r>
              <a:rPr lang="bn-BD" sz="2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ব্রুয়ারি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আমি কি ভুলিতে পারি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ছেলেহারা শত মায়ের অশ্রু-গড়া এ ফেব্রুয়ারি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আমি কি ভুলিতে পারি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আমার সোনার দেশের রক্তে রাঙানো ফেব্রুয়ারি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আমি ক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ি</a:t>
            </a:r>
            <a:r>
              <a:rPr lang="bn-BD" sz="2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ভুলিতে পারি।।</a:t>
            </a:r>
          </a:p>
        </p:txBody>
      </p:sp>
      <p:pic>
        <p:nvPicPr>
          <p:cNvPr id="4098" name="Picture 2" descr="G:\_94748922_gettyimages-525410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3048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আন্তর্জাতিক-মাতৃভাষা-দিব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5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9975" y="2862263"/>
            <a:ext cx="9523413" cy="324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জাগো নাগিনীরা জাগো নাগিনীরা জাগো কালবোশেখিরা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শিশু-হত্যার বিক্ষোভে আজ কাঁপুক বসুন্ধরা,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দেশের সোনার ছেলে খুন করে রোখে মানুষের দাবি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দিন বদলের ক্রান্তি লগনে তবু তোরা পার পাবি?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না, না, না, না, খুন-রাঙা ইতিহাসের শেষ রায় দেওয়া তারই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একুশে ফেব্রুয়ারি, একুশে ফেব্রুয়ারি।।</a:t>
            </a:r>
          </a:p>
        </p:txBody>
      </p:sp>
      <p:sp>
        <p:nvSpPr>
          <p:cNvPr id="3" name="AutoShape 2" descr="https://gaanbaksho.com.au/wp-content/uploads/2019/02/Gaan-Bakhso-21February-790x3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gaanbaksho.com.au/wp-content/uploads/2019/02/Gaan-Bakhso-21February-790x31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E:\Gaan-Bakhso-21February-790x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04800"/>
            <a:ext cx="75247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9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538413"/>
            <a:ext cx="871537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সেদিনও এমনি নীল গগনের বসনে শীতের শেষে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রাত জাগা চাঁদ চুমো খেয়েছিল হেসে;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পথে পথে ফোটে রজনীগন্ধা অলকনন্দা যেন,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এমন সময় ঝড় এলো এক, ঝ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ড়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এলো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ক্ষ্যাপা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বুনো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।।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সেই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আঁধারের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পশুদের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মুখ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চেনা</a:t>
            </a:r>
            <a:endParaRPr lang="en-US" sz="3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তাহাদের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তরে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মায়ের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বোনের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ভায়ের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চরম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ঘৃণা</a:t>
            </a:r>
            <a:endParaRPr lang="en-US" sz="3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ওরা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গুলি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ছোড়ে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এদেশের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প্রাণে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দেশের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দাবিকে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রোখে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pic>
        <p:nvPicPr>
          <p:cNvPr id="6146" name="Picture 2" descr="E:\Amar-Vasa-Amar-Ohonker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391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5688" y="3060700"/>
            <a:ext cx="6964362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ওদের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ঘৃণ্য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পদাঘাত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এই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বাংলার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বুকে</a:t>
            </a:r>
            <a:endParaRPr lang="en-US" sz="3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ওরা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এদেশের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নয়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দেশের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ভাগ্য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ওরা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বিক্রয়</a:t>
            </a:r>
            <a:endParaRPr lang="en-US" sz="3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ওরা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মানুষের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অন্ন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বস্ত্র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শান্তি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নিয়েছে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কাড়ি</a:t>
            </a:r>
            <a:endParaRPr lang="en-US" sz="3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একুশে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ফেব্রুয়ারি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একুশে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ফেব্রুয়ারি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।।</a:t>
            </a:r>
          </a:p>
        </p:txBody>
      </p:sp>
      <p:pic>
        <p:nvPicPr>
          <p:cNvPr id="7171" name="Picture 3" descr="E:\sangbad_bangla_1582231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1"/>
            <a:ext cx="69342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000" y="2897188"/>
            <a:ext cx="9144000" cy="32464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তুমি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আজ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জাগো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তুমি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আজ জাগো একুশে ফেব্রুয়ারি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আজো জালিমের কারাগারে মরে বীর-ছেলে বীর-নারী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আমার শহীদ ভাইয়ের আত্মা ডাকে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জাগো মানুষের সুপ্ত শক্তি হাটে মাঠে ঘাটে বাঁকে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দারুণ ক্রোধের আগুনে আবার জ্বালব ফেব্রুয়ারি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একুশে ফেব্রুয়ারি, একুশে ফেব্রুয়ারি</a:t>
            </a:r>
            <a:r>
              <a:rPr lang="bn-BD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।। </a:t>
            </a:r>
            <a:endParaRPr lang="en-US" sz="3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194" name="Picture 2" descr="E:\21-feb-2019-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620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9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2400" y="136525"/>
            <a:ext cx="8839200" cy="1235075"/>
            <a:chOff x="1436710" y="241455"/>
            <a:chExt cx="9318580" cy="1710618"/>
          </a:xfrm>
        </p:grpSpPr>
        <p:sp>
          <p:nvSpPr>
            <p:cNvPr id="4" name="TextBox 3"/>
            <p:cNvSpPr txBox="1"/>
            <p:nvPr/>
          </p:nvSpPr>
          <p:spPr>
            <a:xfrm>
              <a:off x="3944756" y="241455"/>
              <a:ext cx="4302488" cy="1710618"/>
            </a:xfrm>
            <a:prstGeom prst="rect">
              <a:avLst/>
            </a:prstGeom>
            <a:solidFill>
              <a:srgbClr val="00B050"/>
            </a:solidFill>
            <a:ln w="76200"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</p:spPr>
          <p:txBody>
            <a:bodyPr>
              <a:prstTxWarp prst="textChevron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bn-BD" sz="66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66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33728" y="241455"/>
              <a:ext cx="2121562" cy="148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710" y="241455"/>
              <a:ext cx="2121562" cy="148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1598613"/>
            <a:ext cx="1825625" cy="2215991"/>
          </a:xfrm>
          <a:prstGeom prst="rect">
            <a:avLst/>
          </a:prstGeom>
          <a:solidFill>
            <a:srgbClr val="FF00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4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দল-০১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(পদ্মা)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8379" y="4208113"/>
            <a:ext cx="1871663" cy="2215991"/>
          </a:xfrm>
          <a:prstGeom prst="rect">
            <a:avLst/>
          </a:prstGeom>
          <a:solidFill>
            <a:srgbClr val="FF00FF"/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4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দল-০২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(যমুনা)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531423" y="2752725"/>
            <a:ext cx="1507177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83823" y="5419725"/>
            <a:ext cx="1507177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38600" y="1905000"/>
            <a:ext cx="4191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en-US" sz="3200" dirty="0" smtClean="0">
                <a:solidFill>
                  <a:schemeClr val="bg1"/>
                </a:solidFill>
                <a:latin typeface="Nikosh Ban"/>
                <a:ea typeface="NikoshBAN"/>
                <a:cs typeface="NikoshBAN"/>
              </a:rPr>
              <a:t>“সেই আধারে পশুদের মুখ চেনা”</a:t>
            </a:r>
            <a:r>
              <a:rPr lang="bn-BD" altLang="en-US" sz="2800" dirty="0" smtClean="0">
                <a:solidFill>
                  <a:schemeClr val="bg1"/>
                </a:solidFill>
                <a:latin typeface="Nikosh Ban"/>
                <a:ea typeface="NikoshBAN"/>
                <a:cs typeface="NikoshBAN"/>
              </a:rPr>
              <a:t>-চরণটি ব্যাখ্যা কর।</a:t>
            </a:r>
            <a:endParaRPr lang="en-US" sz="2800" dirty="0">
              <a:solidFill>
                <a:schemeClr val="bg1"/>
              </a:solidFill>
              <a:latin typeface="Nikosh 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208113"/>
            <a:ext cx="4191000" cy="2116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 Ban"/>
              </a:rPr>
              <a:t>“দিন বদলের ক্রান্তি লগনে তবু তোরা পার  পাবি”-</a:t>
            </a:r>
            <a:r>
              <a:rPr lang="bn-BD" dirty="0" smtClean="0">
                <a:solidFill>
                  <a:schemeClr val="bg1"/>
                </a:solidFill>
              </a:rPr>
              <a:t>বাক্যটি মূল্যায়ন কর।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93702173_251000096024633_64613178935177379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0"/>
            <a:ext cx="662939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Or 3"/>
          <p:cNvSpPr/>
          <p:nvPr/>
        </p:nvSpPr>
        <p:spPr>
          <a:xfrm>
            <a:off x="762000" y="3505200"/>
            <a:ext cx="8229600" cy="3733800"/>
          </a:xfrm>
          <a:prstGeom prst="flowChar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নামঃমোহাম্মদ মনির আহম্মদ</a:t>
            </a:r>
          </a:p>
          <a:p>
            <a:pPr algn="ctr"/>
            <a:r>
              <a:rPr lang="bn-BD" sz="4400" b="1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4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(বখতিয়ার পাড়া চারপীর আউলিয়া  আলিম মাদরাসা)</a:t>
            </a:r>
            <a:endParaRPr lang="en-US" sz="44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743200" y="207963"/>
            <a:ext cx="3657600" cy="1014412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GB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GB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057400"/>
            <a:ext cx="63246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</a:rPr>
              <a:t>১।আব্দুল গাফফার চৌধুরী কোথায় জন্মগ্রহণ করেন?</a:t>
            </a:r>
          </a:p>
          <a:p>
            <a:pPr algn="ctr"/>
            <a:endParaRPr lang="bn-BD" sz="2400" dirty="0">
              <a:solidFill>
                <a:schemeClr val="bg1"/>
              </a:solidFill>
            </a:endParaRPr>
          </a:p>
          <a:p>
            <a:pPr algn="ctr"/>
            <a:r>
              <a:rPr lang="bn-BD" sz="2400" dirty="0" smtClean="0">
                <a:solidFill>
                  <a:schemeClr val="bg1"/>
                </a:solidFill>
              </a:rPr>
              <a:t>২।</a:t>
            </a:r>
            <a:r>
              <a:rPr lang="bn-BD" sz="2400" dirty="0">
                <a:solidFill>
                  <a:schemeClr val="bg1"/>
                </a:solidFill>
              </a:rPr>
              <a:t> আব্দুল গাফফার </a:t>
            </a:r>
            <a:r>
              <a:rPr lang="bn-BD" sz="2400" dirty="0" smtClean="0">
                <a:solidFill>
                  <a:schemeClr val="bg1"/>
                </a:solidFill>
              </a:rPr>
              <a:t>চৌধুরীর পেশা কি ছিল?</a:t>
            </a:r>
          </a:p>
          <a:p>
            <a:pPr algn="ctr"/>
            <a:r>
              <a:rPr lang="bn-BD" sz="2400" dirty="0" smtClean="0">
                <a:solidFill>
                  <a:schemeClr val="bg1"/>
                </a:solidFill>
              </a:rPr>
              <a:t>৩।”ডানপিঠে শওকত” কার লিখা শিশুতোষ গ্রন্থ?</a:t>
            </a:r>
          </a:p>
          <a:p>
            <a:pPr algn="ctr"/>
            <a:r>
              <a:rPr lang="bn-BD" sz="2400" dirty="0" smtClean="0">
                <a:solidFill>
                  <a:schemeClr val="bg1"/>
                </a:solidFill>
              </a:rPr>
              <a:t>৪।একুশের গান’কবিতাটি কি বিষয়ে লিখা?</a:t>
            </a:r>
            <a:endParaRPr lang="bn-BD" sz="2400" dirty="0">
              <a:solidFill>
                <a:schemeClr val="bg1"/>
              </a:solidFill>
            </a:endParaRPr>
          </a:p>
          <a:p>
            <a:pPr algn="ctr"/>
            <a:endParaRPr lang="bn-BD" sz="2400" dirty="0" smtClean="0">
              <a:solidFill>
                <a:schemeClr val="bg1"/>
              </a:solidFill>
            </a:endParaRPr>
          </a:p>
          <a:p>
            <a:pPr algn="ctr"/>
            <a:endParaRPr lang="bn-BD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4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liteBook\Desktop\monir\BTT Offline April 18 (1st Draft)\93414267_224196305501948_13895578302011146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24000"/>
            <a:ext cx="62960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76200"/>
            <a:ext cx="4305300" cy="132397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029200"/>
            <a:ext cx="8382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 Ban"/>
              </a:rPr>
              <a:t>*** “একুশের গান”কবিতাটির মূলভাব নিজের ভাষায় লিখ।</a:t>
            </a:r>
            <a:endParaRPr lang="en-US" sz="2400" dirty="0">
              <a:solidFill>
                <a:schemeClr val="bg1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1840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3659"/>
            <a:ext cx="8717280" cy="6501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4191000"/>
            <a:ext cx="2985962" cy="1578100"/>
          </a:xfrm>
          <a:prstGeom prst="rect">
            <a:avLst/>
          </a:prstGeom>
          <a:noFill/>
        </p:spPr>
        <p:txBody>
          <a:bodyPr wrap="none" lIns="99798" tIns="49899" rIns="99798" bIns="49899" rtlCol="0">
            <a:spAutoFit/>
          </a:bodyPr>
          <a:lstStyle/>
          <a:p>
            <a:r>
              <a:rPr lang="bn-IN" sz="9600" b="1" dirty="0">
                <a:solidFill>
                  <a:srgbClr val="070CE9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70CE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524000"/>
            <a:ext cx="64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অষ্টম শ্রেণী </a:t>
            </a:r>
          </a:p>
          <a:p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 প্রথম পত্র </a:t>
            </a:r>
          </a:p>
          <a:p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পাঠঃএকুশের গান</a:t>
            </a:r>
          </a:p>
          <a:p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175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asum7171_1298268906_1-image_438_131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038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news-for-t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371600"/>
            <a:ext cx="49657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55800" y="609601"/>
            <a:ext cx="6197600" cy="56784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0" dirty="0" err="1">
                <a:solidFill>
                  <a:schemeClr val="bg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r>
              <a:rPr lang="en-US" sz="3090" dirty="0">
                <a:solidFill>
                  <a:schemeClr val="bg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solidFill>
                  <a:schemeClr val="bg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দুটি</a:t>
            </a:r>
            <a:r>
              <a:rPr lang="en-US" sz="3090" dirty="0">
                <a:solidFill>
                  <a:schemeClr val="bg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solidFill>
                  <a:schemeClr val="bg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lang="en-US" sz="3090" dirty="0">
                <a:solidFill>
                  <a:schemeClr val="bg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solidFill>
                  <a:schemeClr val="bg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প্রশ্নগুলোর</a:t>
            </a:r>
            <a:r>
              <a:rPr lang="en-US" sz="3090" dirty="0">
                <a:solidFill>
                  <a:schemeClr val="bg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solidFill>
                  <a:schemeClr val="bg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</a:t>
            </a:r>
            <a:r>
              <a:rPr lang="en-US" sz="3090" dirty="0">
                <a:solidFill>
                  <a:schemeClr val="bg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solidFill>
                  <a:schemeClr val="bg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lang="en-US" sz="3090" dirty="0">
                <a:solidFill>
                  <a:schemeClr val="bg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 flipH="1">
            <a:off x="609600" y="4837114"/>
            <a:ext cx="4826000" cy="90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637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 পাচ্ছি 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637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637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9600" y="5432426"/>
            <a:ext cx="459933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alt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দিবসে</a:t>
            </a:r>
            <a:r>
              <a:rPr lang="en-US" alt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alt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মিনারে</a:t>
            </a:r>
            <a:r>
              <a:rPr lang="en-US" alt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পুষ্পস্তবক</a:t>
            </a:r>
            <a:endParaRPr lang="en-US" alt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alt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অর্পন</a:t>
            </a:r>
            <a:r>
              <a:rPr lang="en-US" alt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alt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6248400"/>
            <a:ext cx="419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প্রভাতফেরীতে আমরা কোন গান গায়?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4876800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শহিদ মিনার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5562600"/>
            <a:ext cx="3200400" cy="507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আন্তজার্তিক মাতৃভাষা দিবসে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5600" y="6324978"/>
            <a:ext cx="3327400" cy="45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একুশের গান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3" grpId="0" animBg="1"/>
      <p:bldP spid="4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298826" y="304800"/>
            <a:ext cx="2546351" cy="125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altLang="en-US" sz="4400" b="1" u="sng" dirty="0">
                <a:solidFill>
                  <a:schemeClr val="bg1"/>
                </a:solidFill>
                <a:latin typeface="NikoshBAN" pitchFamily="2" charset="0"/>
                <a:ea typeface="+mn-ea"/>
                <a:cs typeface="NikoshBAN" pitchFamily="2" charset="0"/>
              </a:rPr>
              <a:t>একুশের গান 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bn-BD" altLang="en-US" sz="3164" b="1" u="sng" dirty="0"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050" name="Picture 2" descr="G:\Abdul-Gaffar-Choudhury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6781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5791200"/>
            <a:ext cx="6477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আব্দুল গাফফার চৌধুরী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19201" y="1541463"/>
            <a:ext cx="7043737" cy="409733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563"/>
              </a:spcBef>
              <a:spcAft>
                <a:spcPts val="0"/>
              </a:spcAft>
              <a:defRPr/>
            </a:pPr>
            <a:r>
              <a:rPr lang="bn-IN" altLang="en-US" sz="1500" b="1" dirty="0">
                <a:latin typeface="NikoshBAN"/>
                <a:ea typeface="NikoshBAN"/>
                <a:cs typeface="NikoshBAN"/>
              </a:rPr>
              <a:t> </a:t>
            </a:r>
            <a:r>
              <a:rPr lang="bn-IN" altLang="en-US" sz="3200" b="1" u="sng" dirty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এই পাঠ</a:t>
            </a:r>
            <a:r>
              <a:rPr lang="bn-BD" altLang="en-US" sz="3200" b="1" u="sng" dirty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bn-IN" altLang="en-US" sz="3200" b="1" u="sng" dirty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শে</a:t>
            </a:r>
            <a:r>
              <a:rPr lang="bn-BD" altLang="en-US" sz="3200" b="1" u="sng" dirty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ষে</a:t>
            </a:r>
            <a:r>
              <a:rPr lang="bn-IN" altLang="en-US" sz="3200" b="1" u="sng" dirty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 শিক্ষার্থীরা...</a:t>
            </a:r>
            <a:r>
              <a:rPr lang="bn-BD" altLang="en-US" sz="3200" b="1" u="sng" dirty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 </a:t>
            </a:r>
            <a:endParaRPr lang="bn-IN" altLang="en-US" sz="3200" b="1" u="sng" dirty="0">
              <a:solidFill>
                <a:schemeClr val="bg1"/>
              </a:solidFill>
              <a:latin typeface="NikoshBAN"/>
              <a:ea typeface="NikoshBAN"/>
              <a:cs typeface="NikoshBAN"/>
            </a:endParaRPr>
          </a:p>
          <a:p>
            <a:pPr lvl="1" eaLnBrk="1" fontAlgn="auto" hangingPunct="1">
              <a:spcBef>
                <a:spcPts val="563"/>
              </a:spcBef>
              <a:spcAft>
                <a:spcPts val="0"/>
              </a:spcAft>
              <a:defRPr/>
            </a:pPr>
            <a:r>
              <a:rPr lang="en-US" altLang="en-US" sz="2438" dirty="0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১</a:t>
            </a:r>
            <a:r>
              <a:rPr lang="bn-BD" altLang="en-US" sz="2438" dirty="0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।কবি</a:t>
            </a:r>
            <a:r>
              <a:rPr lang="bn-IN" altLang="en-US" sz="2438" dirty="0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bn-IN" altLang="en-US" sz="2438" dirty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পরিচিতি</a:t>
            </a:r>
            <a:r>
              <a:rPr lang="bn-BD" altLang="en-US" sz="2438" dirty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438" dirty="0" err="1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বল</a:t>
            </a:r>
            <a:r>
              <a:rPr lang="bn-BD" altLang="en-US" sz="2438" dirty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তে</a:t>
            </a:r>
            <a:r>
              <a:rPr lang="bn-IN" altLang="en-US" sz="2438" dirty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bn-IN" altLang="en-US" sz="2438" dirty="0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পারবে</a:t>
            </a:r>
            <a:r>
              <a:rPr lang="bn-BD" altLang="en-US" sz="2438" dirty="0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।</a:t>
            </a:r>
            <a:endParaRPr lang="bn-BD" altLang="en-US" sz="2438" dirty="0">
              <a:solidFill>
                <a:schemeClr val="bg1"/>
              </a:solidFill>
              <a:latin typeface="NikoshBAN"/>
              <a:ea typeface="NikoshBAN"/>
              <a:cs typeface="NikoshBAN"/>
            </a:endParaRPr>
          </a:p>
          <a:p>
            <a:pPr lvl="1" eaLnBrk="1" fontAlgn="auto" hangingPunct="1">
              <a:spcBef>
                <a:spcPts val="563"/>
              </a:spcBef>
              <a:spcAft>
                <a:spcPts val="0"/>
              </a:spcAft>
              <a:defRPr/>
            </a:pPr>
            <a:r>
              <a:rPr lang="en-US" altLang="en-US" sz="2438" dirty="0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২</a:t>
            </a:r>
            <a:r>
              <a:rPr lang="bn-BD" altLang="en-US" sz="2438" dirty="0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।নতুন শব্দের অর্থ বলতে  পারবে।</a:t>
            </a:r>
            <a:endParaRPr lang="bn-BD" altLang="en-US" sz="2438" dirty="0">
              <a:solidFill>
                <a:schemeClr val="bg1"/>
              </a:solidFill>
              <a:latin typeface="NikoshBAN"/>
              <a:ea typeface="NikoshBAN"/>
              <a:cs typeface="NikoshBAN"/>
            </a:endParaRP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altLang="en-US" sz="2438" dirty="0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      ৩।</a:t>
            </a:r>
            <a:r>
              <a:rPr lang="en-US" sz="2800" i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i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ভাইয়ের</a:t>
            </a:r>
            <a:r>
              <a:rPr lang="en-US" sz="2800" i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2800" i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রাঙানো</a:t>
            </a:r>
            <a:r>
              <a:rPr lang="en-US" sz="2800" i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800" i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</a:t>
            </a:r>
            <a:r>
              <a:rPr lang="bn-BD" sz="2800" i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ব্রুয়ারি,</a:t>
            </a:r>
            <a:endParaRPr lang="bn-BD" sz="2800" i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i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আমি </a:t>
            </a:r>
            <a:r>
              <a:rPr lang="bn-BD" sz="2800" i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ভুলিতে </a:t>
            </a:r>
            <a:r>
              <a:rPr lang="bn-BD" sz="2800" i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পারি’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altLang="en-US" sz="2800" dirty="0" smtClean="0">
                <a:ln w="0"/>
                <a:solidFill>
                  <a:schemeClr val="bg1"/>
                </a:solidFill>
                <a:latin typeface="NikoshBAN" pitchFamily="2" charset="0"/>
                <a:ea typeface="NikoshBAN"/>
                <a:cs typeface="NikoshBAN" pitchFamily="2" charset="0"/>
              </a:rPr>
              <a:t>       বাক্যটির মর্মার্থ ব্যাখা করতে  পারবে।</a:t>
            </a:r>
            <a:r>
              <a:rPr lang="bn-BD" altLang="en-US" sz="2438" dirty="0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 </a:t>
            </a:r>
            <a:endParaRPr lang="bn-BD" altLang="en-US" sz="2438" dirty="0">
              <a:solidFill>
                <a:schemeClr val="bg1"/>
              </a:solidFill>
              <a:latin typeface="NikoshBAN"/>
              <a:ea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730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1066800"/>
            <a:ext cx="2133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বাংলা একাডেমি পুরস্কার, একুশে পদক, ইউনেস্কো পুরস্কার, বঙ্গবন্ধু পুরস্কার পান।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29400" y="3733800"/>
            <a:ext cx="1905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সাংবাদিকতাকে পেশা হিসেবে গ্রহণ করেন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3657600"/>
            <a:ext cx="2209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উল্লেখযোগ্য শিশুতোষ গ্রন্থ হল-’ডানপিটে শওকত’ , ’আঁধার কুঠির ছেলেটি’ ।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4876800"/>
            <a:ext cx="2209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কথাশিল্পী, গীতিকার, প্রাবন্ধিক, কলামিস্ট হিসেবে খ্যাতিমান।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781800" y="1295400"/>
            <a:ext cx="1905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স্নাতকোত্তর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05200" y="-76200"/>
            <a:ext cx="1905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৯৩৪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খ্রিঃ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বরিশালে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বাসন্ডা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 করেন।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120528112428abdul-gaffar-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28839"/>
            <a:ext cx="2057400" cy="22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p Arrow 7"/>
          <p:cNvSpPr/>
          <p:nvPr/>
        </p:nvSpPr>
        <p:spPr>
          <a:xfrm>
            <a:off x="4267200" y="1524000"/>
            <a:ext cx="533400" cy="6048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667000" y="2128839"/>
            <a:ext cx="838200" cy="9191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2590800" y="3962400"/>
            <a:ext cx="838200" cy="9191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943600" y="1902619"/>
            <a:ext cx="838200" cy="1069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91200" y="3810000"/>
            <a:ext cx="7620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457700" y="4421980"/>
            <a:ext cx="723900" cy="459581"/>
          </a:xfrm>
          <a:prstGeom prst="downArrow">
            <a:avLst>
              <a:gd name="adj1" fmla="val 50000"/>
              <a:gd name="adj2" fmla="val 56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0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abdul gaffar chowdhury - Yahoo Image Search Results_files\Abdul-Gaffar-Chowdhu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"/>
          <a:stretch/>
        </p:blipFill>
        <p:spPr bwMode="auto">
          <a:xfrm>
            <a:off x="228600" y="214745"/>
            <a:ext cx="7140575" cy="62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2514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486400" y="2057400"/>
            <a:ext cx="533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505200" y="182562"/>
            <a:ext cx="1727200" cy="503238"/>
          </a:xfrm>
          <a:prstGeom prst="round2Diag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36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055687" y="1566069"/>
            <a:ext cx="1520825" cy="79851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লগন 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1868487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 Diagonal Corner Rectangle 8"/>
          <p:cNvSpPr/>
          <p:nvPr/>
        </p:nvSpPr>
        <p:spPr>
          <a:xfrm>
            <a:off x="6858000" y="1676400"/>
            <a:ext cx="1449387" cy="79692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লগ্ন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36588" y="3571875"/>
            <a:ext cx="1954212" cy="77152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অশ্রু-গড়া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1"/>
            <a:ext cx="2209800" cy="14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 Diagonal Corner Rectangle 11"/>
          <p:cNvSpPr/>
          <p:nvPr/>
        </p:nvSpPr>
        <p:spPr>
          <a:xfrm>
            <a:off x="6400800" y="3552825"/>
            <a:ext cx="2724150" cy="101917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solidFill>
                  <a:schemeClr val="bg1"/>
                </a:solidFill>
              </a:rPr>
              <a:t>চোখের পানিতে নির্মিত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838199" y="5334000"/>
            <a:ext cx="1955800" cy="7874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অলকনন্দা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5029200"/>
            <a:ext cx="2219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 Diagonal Corner Rectangle 14"/>
          <p:cNvSpPr/>
          <p:nvPr/>
        </p:nvSpPr>
        <p:spPr>
          <a:xfrm>
            <a:off x="6816725" y="5461000"/>
            <a:ext cx="2022475" cy="7874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স্বর্গীয় নদীর ধারা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359025" y="1676400"/>
            <a:ext cx="1146175" cy="896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816225" y="5334000"/>
            <a:ext cx="612775" cy="896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667000" y="3378993"/>
            <a:ext cx="676275" cy="896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711825" y="1752600"/>
            <a:ext cx="1146175" cy="896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559425" y="3827462"/>
            <a:ext cx="841375" cy="896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788025" y="5486400"/>
            <a:ext cx="1146175" cy="896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409</TotalTime>
  <Words>542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Autumn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EliteBook</dc:creator>
  <cp:lastModifiedBy>EliteBook</cp:lastModifiedBy>
  <cp:revision>60</cp:revision>
  <dcterms:created xsi:type="dcterms:W3CDTF">2006-08-16T00:00:00Z</dcterms:created>
  <dcterms:modified xsi:type="dcterms:W3CDTF">2020-04-26T08:01:41Z</dcterms:modified>
</cp:coreProperties>
</file>