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2"/>
  </p:notesMasterIdLst>
  <p:sldIdLst>
    <p:sldId id="296" r:id="rId2"/>
    <p:sldId id="305" r:id="rId3"/>
    <p:sldId id="301" r:id="rId4"/>
    <p:sldId id="263" r:id="rId5"/>
    <p:sldId id="261" r:id="rId6"/>
    <p:sldId id="297" r:id="rId7"/>
    <p:sldId id="257" r:id="rId8"/>
    <p:sldId id="307" r:id="rId9"/>
    <p:sldId id="258" r:id="rId10"/>
    <p:sldId id="275" r:id="rId11"/>
    <p:sldId id="267" r:id="rId12"/>
    <p:sldId id="270" r:id="rId13"/>
    <p:sldId id="306" r:id="rId14"/>
    <p:sldId id="272" r:id="rId15"/>
    <p:sldId id="287" r:id="rId16"/>
    <p:sldId id="286" r:id="rId17"/>
    <p:sldId id="285" r:id="rId18"/>
    <p:sldId id="293" r:id="rId19"/>
    <p:sldId id="292" r:id="rId20"/>
    <p:sldId id="30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C86A"/>
    <a:srgbClr val="FFFFFF"/>
    <a:srgbClr val="FF66CC"/>
    <a:srgbClr val="310C50"/>
    <a:srgbClr val="601BA5"/>
    <a:srgbClr val="3333CC"/>
    <a:srgbClr val="FF0066"/>
    <a:srgbClr val="3399FF"/>
    <a:srgbClr val="0066FF"/>
    <a:srgbClr val="4310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09" autoAdjust="0"/>
    <p:restoredTop sz="94624" autoAdjust="0"/>
  </p:normalViewPr>
  <p:slideViewPr>
    <p:cSldViewPr>
      <p:cViewPr varScale="1">
        <p:scale>
          <a:sx n="70" d="100"/>
          <a:sy n="70" d="100"/>
        </p:scale>
        <p:origin x="136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252B8-8E02-462F-8644-8962F2AB27DD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30C04-80DE-449A-8AA6-13DDA3CC79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34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30C04-80DE-449A-8AA6-13DDA3CC792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965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30C04-80DE-449A-8AA6-13DDA3CC792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262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30C04-80DE-449A-8AA6-13DDA3CC792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372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7B01-618F-4BAD-9FC0-06351EC67B06}" type="datetime1">
              <a:rPr lang="en-US" smtClean="0"/>
              <a:t>4/26/2020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598D-65E5-475E-8DE1-A91C4F73186C}" type="datetime1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7F53E-6404-4E7A-83DF-5CCDBFC548CB}" type="datetime1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275AF-57B8-4F57-87EF-37C1064E78DC}" type="datetime1">
              <a:rPr lang="en-US" smtClean="0"/>
              <a:t>4/26/2020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A4224-B7FD-4EE2-AC50-85D81BC9CFCF}" type="datetime1">
              <a:rPr lang="en-US" smtClean="0"/>
              <a:t>4/26/2020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23C1C-3882-48FB-8C77-4CF1E84D4761}" type="datetime1">
              <a:rPr lang="en-US" smtClean="0"/>
              <a:t>4/26/2020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00F7F-9A85-4690-8F9B-E601B68373EA}" type="datetime1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C913E-F18D-4ADC-A552-E9A31360298C}" type="datetime1">
              <a:rPr lang="en-US" smtClean="0"/>
              <a:t>4/26/2020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1185D-472F-42EA-B8A4-15AAF5F4C264}" type="datetime1">
              <a:rPr lang="en-US" smtClean="0"/>
              <a:t>4/26/2020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A60E-D60E-4856-A313-40264F8CB5C5}" type="datetime1">
              <a:rPr lang="en-US" smtClean="0"/>
              <a:t>4/26/2020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92F9-6AF8-4E99-ACE0-33E173114D76}" type="datetime1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3C6B244-C212-476D-AFD6-801B29FA38F9}" type="datetime1">
              <a:rPr lang="en-US" smtClean="0"/>
              <a:t>4/26/2020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med"/>
  <p:hf sldNum="0" hdr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5" Type="http://schemas.openxmlformats.org/officeDocument/2006/relationships/image" Target="../media/image13.gif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5" Type="http://schemas.openxmlformats.org/officeDocument/2006/relationships/image" Target="../media/image16.gif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../media/image1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451324" y="1600200"/>
            <a:ext cx="271901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8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IN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BDED64F-40E7-45AB-8D5A-ADEFE94C9E4C}" type="datetime1">
              <a:rPr lang="en-US" smtClean="0"/>
              <a:pPr algn="r"/>
              <a:t>4/26/2020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bipul.sw@gmail.com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16277">
        <p15:prstTrans prst="curtains"/>
      </p:transition>
    </mc:Choice>
    <mc:Fallback xmlns="">
      <p:transition spd="slow" advTm="162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-0.008 -0.018 -0.016 -0.023 -0.016 c -0.031 0 -0.063 0.125 -0.063 0.25 c 0 -0.063 -0.016 -0.125 -0.031 -0.125 c -0.016 0 -0.031 0.063 -0.031 0.125 c 0 -0.031 -0.008 -0.063 -0.016 -0.063 c -0.008 0 -0.016 0.031 -0.016 0.063 c 0 -0.016 -0.004 -0.031 -0.008 -0.031 c -0.004 0 -0.008 0.016 -0.008 0.031 c 0 -0.008 -0.002 -0.016 -0.004 -0.016 c -0.001 0 -0.004 0.008 -0.004 0.016 c 0 -0.004 -0.001 -0.008 -0.002 -0.008 c 0 -0.001 -0.002 0.004 -0.002 0.008 c 0 -0.002 0 -0.004 -0.001 -0.004 c 0 0.001 -0.001 0.002 -0.001 0.004 c 0 -0.001 0 -0.002 0 -0.003 c -0.001 0 -0.001 0.001 -0.001 0.002 c -0.001 0 -0.001 -0.001 -0.001 -0.002 c -0.001 0 -0.001 0.001 -0.001 0.002 E" pathEditMode="relative" ptsTypes="">
                                      <p:cBhvr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323563"/>
            <a:ext cx="7350457" cy="106680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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চিকিৎসা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সমাজকর্মের ইতিহাস </a:t>
            </a:r>
            <a:endParaRPr lang="en-US" sz="4900" dirty="0">
              <a:solidFill>
                <a:srgbClr val="176B4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676400"/>
            <a:ext cx="5562600" cy="5181600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348800"/>
            <a:ext cx="9144000" cy="55092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 ক্ষেত্রে -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লেডি অ্যালমনার্স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১৮৯৫ – ম্যারি স্টুয়ার্ট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১৯০৫ -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১৯১৭ – ম্যারি রিচমণ্ড 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১৯১৮ – এলা ওয়েব</a:t>
            </a:r>
          </a:p>
          <a:p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ক্ষেত্রে –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১৯৫৮ -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Dhaka Medical College Hospital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১৯৬১ -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১৯৮৪ –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Hospital Social Service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F9B8576F-40BC-4329-9A10-43812E4676B4}" type="datetime1">
              <a:rPr lang="en-US" smtClean="0"/>
              <a:pPr algn="r"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bipul.sw@gmail.com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 advTm="18298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1259575" y="365125"/>
            <a:ext cx="6477000" cy="762000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চিকিৎসা সমাজকর্মের গুরুত্ব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bn-IN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রোগী ও চিকিৎসকের মধ্যে পেশাগত সম্পর্ক স্থাপন </a:t>
            </a:r>
            <a:endParaRPr lang="en-US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bn-IN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কাউন্সেলিং ও উদ্ধুদ্ধকরণ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 নির্ণয় ও সমাধানে </a:t>
            </a:r>
            <a:r>
              <a:rPr lang="bn-IN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আর্থিক সহযোগিতা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নিরক্ষরতা ও কুসংস্কারাচ্ছন্ন দূরীকরণ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অনুকূল পরিবেশ সৃষ্টি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অপারেশনে রোগীদের মানসিকভাবে প্রস্তুতকরণ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 পরিচয়হীন, দরিদ্র ও মৃত ব্যক্তির সৎকারের ব্যবস্থাকরণ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14BD24E-F11F-4EF6-995E-F5FE591BD111}" type="datetime1">
              <a:rPr lang="en-US" smtClean="0"/>
              <a:pPr algn="r"/>
              <a:t>4/26/2020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bipul.sw@gmail.com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 advTm="20127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5125"/>
            <a:ext cx="7772400" cy="838200"/>
          </a:xfrm>
          <a:blipFill>
            <a:blip r:embed="rId3" cstate="print"/>
            <a:tile tx="0" ty="0" sx="100000" sy="100000" flip="none" algn="tl"/>
          </a:blipFill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 সমাজকর্মীর ভূমিকা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828800"/>
            <a:ext cx="8382000" cy="464820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 fontScale="92500" lnSpcReduction="20000"/>
          </a:bodyPr>
          <a:lstStyle/>
          <a:p>
            <a:pPr marL="457200" indent="-457200"/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lvl="0" indent="-457200" algn="just"/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500" dirty="0">
                <a:latin typeface="NikoshBAN" panose="02000000000000000000" pitchFamily="2" charset="0"/>
                <a:cs typeface="NikoshBAN" panose="02000000000000000000" pitchFamily="2" charset="0"/>
              </a:rPr>
              <a:t>গবেষকের (</a:t>
            </a:r>
            <a:r>
              <a:rPr lang="en-US" sz="3500" dirty="0">
                <a:latin typeface="NikoshBAN" panose="02000000000000000000" pitchFamily="2" charset="0"/>
                <a:cs typeface="NikoshBAN" panose="02000000000000000000" pitchFamily="2" charset="0"/>
              </a:rPr>
              <a:t>Researcher)</a:t>
            </a:r>
            <a:r>
              <a:rPr lang="bn-IN" sz="3500" dirty="0">
                <a:latin typeface="NikoshBAN" panose="02000000000000000000" pitchFamily="2" charset="0"/>
                <a:cs typeface="NikoshBAN" panose="02000000000000000000" pitchFamily="2" charset="0"/>
              </a:rPr>
              <a:t> ভূমিকা পালন </a:t>
            </a:r>
            <a:endParaRPr lang="en-US" sz="35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সমন্বয়কের </a:t>
            </a:r>
            <a:r>
              <a:rPr lang="bn-IN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Co-</a:t>
            </a:r>
            <a:r>
              <a:rPr lang="en-US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ordinator</a:t>
            </a:r>
            <a:r>
              <a:rPr lang="en-US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পেশাগত সম্পর্ক স্থাপনে</a:t>
            </a:r>
            <a:r>
              <a:rPr lang="en-US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(Rapport Building)</a:t>
            </a:r>
            <a:r>
              <a:rPr lang="bn-IN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সহায়তা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সক্ষমকারীর</a:t>
            </a:r>
            <a:r>
              <a:rPr lang="en-US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(Enabler)</a:t>
            </a:r>
            <a:r>
              <a:rPr lang="bn-IN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  </a:t>
            </a:r>
            <a:endParaRPr lang="en-US" sz="35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কাউন্সেলিং (</a:t>
            </a:r>
            <a:r>
              <a:rPr lang="en-US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Counseling) </a:t>
            </a:r>
            <a:r>
              <a:rPr lang="bn-IN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পরামর্শ দান </a:t>
            </a:r>
            <a:endParaRPr lang="en-US" sz="35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ওকালতি (</a:t>
            </a:r>
            <a:r>
              <a:rPr lang="en-US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Advocacy) </a:t>
            </a:r>
            <a:r>
              <a:rPr lang="bn-IN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করা </a:t>
            </a:r>
            <a:endParaRPr lang="en-US" sz="35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গৃহ পরিদর্শন (</a:t>
            </a:r>
            <a:r>
              <a:rPr lang="en-US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Home visit)</a:t>
            </a:r>
            <a:r>
              <a:rPr lang="bn-IN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করা </a:t>
            </a:r>
            <a:endParaRPr lang="en-US" sz="35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2EAD31A0-E8DA-4233-9FCB-75765D2160D4}" type="datetime1">
              <a:rPr lang="en-US" smtClean="0"/>
              <a:pPr algn="r"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bipul.sw@gmail.com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 advTm="60514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925" y="242214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bn-IN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সমন্বয়কের ভূমিকা </a:t>
            </a:r>
            <a:endParaRPr lang="en-US" sz="4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08" y="1080414"/>
            <a:ext cx="7560791" cy="5777586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1B81F33-D4E5-4F72-B89D-624155565D99}" type="datetime1">
              <a:rPr lang="en-US" smtClean="0"/>
              <a:pPr algn="r"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bipul.sw@gmail.com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97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609600"/>
            <a:ext cx="6172200" cy="68580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lvl="0"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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আইনজীবী হিসেবে ভূমিকা 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752600"/>
            <a:ext cx="8991600" cy="3733800"/>
          </a:xfrm>
          <a:blipFill>
            <a:blip r:embed="rId4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endParaRPr lang="en-US" sz="2400" b="1" dirty="0" smtClean="0"/>
          </a:p>
          <a:p>
            <a:pPr>
              <a:buFont typeface="Wingdings" pitchFamily="2" charset="2"/>
              <a:buChar char="v"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1727579"/>
            <a:ext cx="7543799" cy="520262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5E1B588-53F0-4447-9808-3BEE5194F89F}" type="datetime1">
              <a:rPr lang="en-US" smtClean="0"/>
              <a:pPr algn="r"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bipul.sw@gmail.com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26672">
        <p:checker/>
      </p:transition>
    </mc:Choice>
    <mc:Fallback xmlns="">
      <p:transition spd="slow" advTm="126672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304800"/>
            <a:ext cx="3505200" cy="990600"/>
          </a:xfrm>
          <a:solidFill>
            <a:srgbClr val="7EC86A"/>
          </a:solidFill>
        </p:spPr>
        <p:txBody>
          <a:bodyPr>
            <a:normAutofit fontScale="90000"/>
          </a:bodyPr>
          <a:lstStyle/>
          <a:p>
            <a:pPr algn="ctr"/>
            <a:r>
              <a:rPr lang="bn-IN" sz="53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r>
              <a:rPr lang="en-US" sz="5300" b="1" dirty="0" smtClean="0"/>
              <a:t>  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295400"/>
            <a:ext cx="8534400" cy="533400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পাঁচটি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দলে ভাগ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হয়ে -</a:t>
            </a:r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 – ১। চিকিৎসা সমাজকর্মের গুরুত্বের ওপর একটি আলোচনা অনুষ্ঠানের আয়োজন কর। </a:t>
            </a:r>
          </a:p>
          <a:p>
            <a:pPr algn="just"/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8E4F069-8B03-4A81-A129-CDA93D00339C}" type="datetime1">
              <a:rPr lang="en-US" smtClean="0"/>
              <a:pPr algn="r"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bipul.sw@gmail.com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 advTm="105715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685800"/>
            <a:ext cx="8534400" cy="91440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lvl="0" algn="ctr"/>
            <a:r>
              <a:rPr lang="en-US" sz="4900" b="1" dirty="0" smtClean="0">
                <a:sym typeface="Wingdings"/>
              </a:rPr>
              <a:t></a:t>
            </a:r>
            <a:r>
              <a:rPr lang="bn-IN" sz="4900" b="1" dirty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IN" sz="4900" b="1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কোন প্রশ্ন আছে?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600200"/>
            <a:ext cx="6934200" cy="4038600"/>
          </a:xfrm>
          <a:blipFill>
            <a:blip r:embed="rId4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endParaRPr lang="en-US" dirty="0">
              <a:solidFill>
                <a:srgbClr val="3333C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00200"/>
            <a:ext cx="6934200" cy="497205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9CDE5B-F6FE-48D2-BDC3-5E6ACE69706B}" type="datetime1">
              <a:rPr lang="en-US" smtClean="0"/>
              <a:pPr algn="r"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bipul.sw@gmail.com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 advTm="22812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457200"/>
            <a:ext cx="6248400" cy="83820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bn-IN" sz="4900" b="1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295400"/>
            <a:ext cx="8534400" cy="5334000"/>
          </a:xfrm>
          <a:blipFill>
            <a:blip r:embed="rId4" cstate="print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algn="just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১। কোন সংস্থার সহায়তায় ঢাকা মেডিকেল কলেজ হাসপাতালে পরীক্ষামূলকভাবে চিকিৎসা সমাজকর্ম চালু করা হয়?</a:t>
            </a:r>
          </a:p>
          <a:p>
            <a:pPr algn="just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  ক) ইউনেস্কো                           খ) ইউনিসেফ </a:t>
            </a:r>
          </a:p>
          <a:p>
            <a:pPr algn="just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  গ) আন্তর্জাতিক রেডক্রস              ঘ) সমাজসেবা অধিদপ্তর  </a:t>
            </a:r>
          </a:p>
          <a:p>
            <a:pPr algn="just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endParaRPr lang="bn-IN" sz="3200" b="1" dirty="0">
              <a:solidFill>
                <a:srgbClr val="3333CC"/>
              </a:solidFill>
              <a:latin typeface="NikoshBAN" panose="02000000000000000000" pitchFamily="2" charset="0"/>
              <a:cs typeface="NikoshBAN" panose="02000000000000000000" pitchFamily="2" charset="0"/>
              <a:sym typeface="Wingdings"/>
            </a:endParaRPr>
          </a:p>
          <a:p>
            <a:pPr algn="just"/>
            <a:r>
              <a:rPr lang="bn-IN" sz="3200" b="1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২। সমাজকর্মের বিশেষায়িত শাখা হচ্ছে –</a:t>
            </a:r>
          </a:p>
          <a:p>
            <a:pPr marL="571500" indent="-571500" algn="just">
              <a:buFont typeface="+mj-lt"/>
              <a:buAutoNum type="romanLcPeriod"/>
            </a:pPr>
            <a:r>
              <a:rPr lang="bn-IN" sz="3200" b="1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চিকিৎসা সমাজকর্ম                                 </a:t>
            </a:r>
          </a:p>
          <a:p>
            <a:pPr marL="571500" indent="-571500" algn="just">
              <a:buFont typeface="+mj-lt"/>
              <a:buAutoNum type="romanLcPeriod"/>
            </a:pPr>
            <a:r>
              <a:rPr lang="bn-IN" sz="3200" b="1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বিদ্যালয় সমাজকর্ম</a:t>
            </a:r>
          </a:p>
          <a:p>
            <a:pPr marL="571500" indent="-571500" algn="just">
              <a:buFont typeface="+mj-lt"/>
              <a:buAutoNum type="romanLcPeriod"/>
            </a:pPr>
            <a:r>
              <a:rPr lang="bn-IN" sz="3200" b="1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ব্যক্তি সমাজকর্ম  </a:t>
            </a:r>
          </a:p>
          <a:p>
            <a:pPr algn="just"/>
            <a:r>
              <a:rPr lang="bn-IN" sz="3200" b="1" dirty="0" smtClean="0">
                <a:solidFill>
                  <a:srgbClr val="7EC86A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নিচের কোনটি সঠিক?</a:t>
            </a:r>
          </a:p>
          <a:p>
            <a:pPr algn="just"/>
            <a:r>
              <a:rPr lang="bn-IN" sz="3200" b="1" dirty="0" smtClean="0">
                <a:solidFill>
                  <a:srgbClr val="7EC86A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ক) </a:t>
            </a:r>
            <a:r>
              <a:rPr lang="en-US" sz="3200" b="1" dirty="0" err="1" smtClean="0">
                <a:solidFill>
                  <a:srgbClr val="7EC86A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i</a:t>
            </a:r>
            <a:r>
              <a:rPr lang="bn-IN" sz="3200" b="1" dirty="0" smtClean="0">
                <a:solidFill>
                  <a:srgbClr val="7EC86A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ও</a:t>
            </a:r>
            <a:r>
              <a:rPr lang="en-US" sz="3200" b="1" dirty="0" smtClean="0">
                <a:solidFill>
                  <a:srgbClr val="7EC86A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ii</a:t>
            </a:r>
            <a:r>
              <a:rPr lang="bn-IN" sz="3200" b="1" dirty="0" smtClean="0">
                <a:solidFill>
                  <a:srgbClr val="7EC86A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   খ)</a:t>
            </a:r>
            <a:r>
              <a:rPr lang="en-US" sz="3200" b="1" dirty="0" smtClean="0">
                <a:solidFill>
                  <a:srgbClr val="7EC86A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ii </a:t>
            </a:r>
            <a:r>
              <a:rPr lang="bn-IN" sz="3200" b="1" dirty="0" smtClean="0">
                <a:solidFill>
                  <a:srgbClr val="7EC86A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ও </a:t>
            </a:r>
            <a:r>
              <a:rPr lang="en-US" sz="3200" b="1" dirty="0" smtClean="0">
                <a:solidFill>
                  <a:srgbClr val="7EC86A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iii</a:t>
            </a:r>
            <a:r>
              <a:rPr lang="bn-IN" sz="3200" b="1" dirty="0" smtClean="0">
                <a:solidFill>
                  <a:srgbClr val="7EC86A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  গ)</a:t>
            </a:r>
            <a:r>
              <a:rPr lang="en-US" sz="3200" b="1" dirty="0" smtClean="0">
                <a:solidFill>
                  <a:srgbClr val="7EC86A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b="1" dirty="0" err="1" smtClean="0">
                <a:solidFill>
                  <a:srgbClr val="7EC86A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i</a:t>
            </a:r>
            <a:r>
              <a:rPr lang="bn-IN" sz="3200" b="1" dirty="0" smtClean="0">
                <a:solidFill>
                  <a:srgbClr val="7EC86A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ও</a:t>
            </a:r>
            <a:r>
              <a:rPr lang="en-US" sz="3200" b="1" dirty="0" smtClean="0">
                <a:solidFill>
                  <a:srgbClr val="7EC86A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iii </a:t>
            </a:r>
            <a:r>
              <a:rPr lang="bn-IN" sz="3200" b="1" dirty="0" smtClean="0">
                <a:solidFill>
                  <a:srgbClr val="7EC86A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  ঘ)</a:t>
            </a:r>
            <a:r>
              <a:rPr lang="en-US" sz="3200" b="1" dirty="0" err="1" smtClean="0">
                <a:solidFill>
                  <a:srgbClr val="7EC86A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i</a:t>
            </a:r>
            <a:r>
              <a:rPr lang="bn-IN" sz="3200" b="1" dirty="0">
                <a:solidFill>
                  <a:srgbClr val="7EC86A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,</a:t>
            </a:r>
            <a:r>
              <a:rPr lang="en-US" sz="3200" b="1" dirty="0" smtClean="0">
                <a:solidFill>
                  <a:srgbClr val="7EC86A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b="1" dirty="0">
                <a:solidFill>
                  <a:srgbClr val="7EC86A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i</a:t>
            </a:r>
            <a:r>
              <a:rPr lang="en-US" sz="3200" b="1" dirty="0" smtClean="0">
                <a:solidFill>
                  <a:srgbClr val="7EC86A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i</a:t>
            </a:r>
            <a:r>
              <a:rPr lang="bn-IN" sz="3200" b="1" dirty="0" smtClean="0">
                <a:solidFill>
                  <a:srgbClr val="7EC86A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ও</a:t>
            </a:r>
            <a:r>
              <a:rPr lang="en-US" sz="3200" b="1" dirty="0" smtClean="0">
                <a:solidFill>
                  <a:srgbClr val="7EC86A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iii</a:t>
            </a:r>
            <a:endParaRPr lang="bn-IN" sz="3200" b="1" dirty="0" smtClean="0">
              <a:solidFill>
                <a:srgbClr val="7EC86A"/>
              </a:solidFill>
              <a:latin typeface="NikoshBAN" panose="02000000000000000000" pitchFamily="2" charset="0"/>
              <a:cs typeface="NikoshBAN" panose="02000000000000000000" pitchFamily="2" charset="0"/>
              <a:sym typeface="Wingdings"/>
            </a:endParaRPr>
          </a:p>
          <a:p>
            <a:pPr algn="just"/>
            <a:r>
              <a:rPr lang="bn-IN" b="1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endParaRPr lang="bn-IN" b="1" dirty="0">
              <a:latin typeface="NikoshBAN" panose="02000000000000000000" pitchFamily="2" charset="0"/>
              <a:cs typeface="NikoshBAN" panose="02000000000000000000" pitchFamily="2" charset="0"/>
              <a:sym typeface="Wingding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63FB031-D3A0-48DC-88BC-7C09E3548BBE}" type="datetime1">
              <a:rPr lang="en-US" smtClean="0"/>
              <a:pPr algn="r"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bipul.sw@gmail.com</a:t>
            </a:r>
          </a:p>
        </p:txBody>
      </p:sp>
    </p:spTree>
    <p:custDataLst>
      <p:tags r:id="rId1"/>
    </p:custDataLst>
  </p:cSld>
  <p:clrMapOvr>
    <a:masterClrMapping/>
  </p:clrMapOvr>
  <p:transition spd="slow" advTm="8491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838200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bn-IN" sz="4400" b="1" dirty="0" smtClean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400" b="1" dirty="0">
              <a:solidFill>
                <a:srgbClr val="310C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534400" cy="5075238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মিনিটের মধ্যে উত্তর করবে - </a:t>
            </a:r>
            <a:endParaRPr lang="bn-IN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 সমাজকর্মী একজন রোগীকে কী ধরনের সেবা দিয়ে থাকেন? বর্ণনা কর। </a:t>
            </a:r>
          </a:p>
          <a:p>
            <a:pPr>
              <a:buFont typeface="Wingdings" pitchFamily="2" charset="2"/>
              <a:buChar char="q"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 সমাজকর্মের রয়েছে নিজস্ব ইতিহাস – বক্তব্যটি বিশ্লেষণ কর।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0205F335-D1B7-4E1A-ABF5-1CF5257152A7}" type="datetime1">
              <a:rPr lang="en-US" smtClean="0"/>
              <a:pPr algn="r"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bipul.sw@gmail.com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med" advTm="409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6100" y="228600"/>
            <a:ext cx="2895600" cy="68580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bn-IN" sz="49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r>
              <a:rPr lang="en-US" sz="4900" b="1" dirty="0" smtClean="0">
                <a:solidFill>
                  <a:srgbClr val="002060"/>
                </a:solidFill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10600" cy="5638800"/>
          </a:xfrm>
          <a:blipFill>
            <a:blip r:embed="rId4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400" b="1" dirty="0" smtClean="0">
                <a:solidFill>
                  <a:srgbClr val="310C50"/>
                </a:solidFill>
              </a:rPr>
              <a:t>    </a:t>
            </a:r>
            <a:endParaRPr lang="bn-IN" sz="2400" b="1" dirty="0">
              <a:solidFill>
                <a:srgbClr val="310C50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bn-IN" b="1" dirty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 smtClean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চিকিৎসা সমাজকর্মীর ভূমিকা নিয়ে একটি প্রতিবেদন তৈরি কর। </a:t>
            </a:r>
            <a:endParaRPr lang="en-US" b="1" dirty="0">
              <a:solidFill>
                <a:srgbClr val="310C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EAFB4ED-7D4D-4F51-A3D8-6E5B9F4C2179}" type="datetime1">
              <a:rPr lang="en-US" smtClean="0"/>
              <a:pPr algn="r"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bipul.sw@gmail.com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 advTm="16297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b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বিপুল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রেজা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সমাজকর্ম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কোম্পানীগঞ্জ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নোয়াখালী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০১৭১০০৮৩০১৩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34556" y="283430"/>
            <a:ext cx="3844322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 -</a:t>
            </a:r>
            <a:endParaRPr lang="en-US" sz="7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40" y="2175392"/>
            <a:ext cx="4562475" cy="399097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DCD6477E-401E-4040-920B-C27143C569CF}" type="datetime1">
              <a:rPr lang="en-US" smtClean="0"/>
              <a:pPr algn="r"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bipul.sw@gmail.com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 advTm="53581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2 -0.018 0.033 -0.044 0.058 -0.044 C 0.095 -0.044 0.125 -0.017 0.125 0.017 C 0.125 0.028 0.122 0.038 0.116 0.047 C 0.117 0.047 0 0.182 0 0.183 C 0 0.182 -0.117 0.047 -0.116 0.047 C -0.122 0.038 -0.125 0.028 -0.125 0.017 C -0.125 -0.017 -0.095 -0.044 -0.057 -0.044 C -0.033 -0.044 -0.012 -0.018 0 0 Z" pathEditMode="relative" ptsTypes="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blipFill>
            <a:blip r:embed="rId3" cstate="print"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en-US" dirty="0" smtClean="0"/>
              <a:t>  </a:t>
            </a:r>
            <a:endParaRPr lang="en-US" sz="10000" b="1" dirty="0">
              <a:solidFill>
                <a:srgbClr val="0066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37039" y="228600"/>
            <a:ext cx="558518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8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8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702C22B-E004-460A-BDD5-266A37368B2D}" type="datetime1">
              <a:rPr lang="en-US" smtClean="0"/>
              <a:pPr algn="r"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bipul.sw@gmail.com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med" advTm="236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 -0.008 0.018 -0.016 0.023 -0.016 c 0.031 0 0.063 0.125 0.063 0.25 c 0 -0.063 0.016 -0.125 0.031 -0.125 c 0.016 0 0.031 0.063 0.031 0.125 c 0 -0.031 0.008 -0.063 0.016 -0.063 c 0.008 0 0.016 0.031 0.016 0.063 c 0 -0.016 0.004 -0.031 0.008 -0.031 c 0.004 0 0.008 0.016 0.008 0.031 c 0 -0.008 0.002 -0.016 0.004 -0.016 c 0.001 0 0.004 0.008 0.004 0.016 c 0 -0.004 0.001 -0.008 0.002 -0.008 c 0 0.001 0.002 0.004 0.002 0.008 c 0 -0.002 0 -0.004 0.001 -0.004 c 0 0.001 0.001 0.002 0.001 0.004 c 0 -0.001 0 -0.002 0 -0.003 c 0.001 0 0.001 0.001 0.001 0.002 c 0.001 0 0.001 -0.001 0.001 -0.002 c 0.001 0 0.001 0.001 0.001 0.002 E" pathEditMode="relative" ptsTypes="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bn-IN" b="1" dirty="0" smtClean="0"/>
              <a:t/>
            </a:r>
            <a:br>
              <a:rPr lang="bn-IN" b="1" dirty="0" smtClean="0"/>
            </a:br>
            <a:r>
              <a:rPr lang="bn-IN" b="1" dirty="0" smtClean="0"/>
              <a:t>     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b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বিষয়ঃ 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সমাজকর্ম ২য় পত্র (২৭২)</a:t>
            </a:r>
            <a:b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অধ্যায় 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– ২য়ঃ সমাজকর্মের শাখা </a:t>
            </a:r>
            <a:b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পাঠঃ ৩ – ৭  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 ২৬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এপ্রিল,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২০২০  / 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2895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03166" y="62805"/>
            <a:ext cx="4137672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7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72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828800"/>
            <a:ext cx="2962275" cy="389773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B199481-53E5-49B0-95D1-4D421D30BC6B}" type="datetime1">
              <a:rPr lang="en-US" smtClean="0"/>
              <a:pPr algn="r"/>
              <a:t>4/26/2020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bipul.sw@gmail.com</a:t>
            </a:r>
          </a:p>
          <a:p>
            <a:pPr algn="ctr"/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7225">
        <p15:prstTrans prst="peelOff"/>
      </p:transition>
    </mc:Choice>
    <mc:Fallback xmlns="">
      <p:transition spd="slow" advTm="3722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66800" y="228600"/>
            <a:ext cx="7010400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ছবিগুলোর দ্বারা আমরা কি বুঝতে পারি?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66800"/>
            <a:ext cx="9143999" cy="5791200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FEFA1AFC-76F1-4646-A6A0-6DD6715A62D2}" type="datetime1">
              <a:rPr lang="en-US" smtClean="0"/>
              <a:pPr algn="r"/>
              <a:t>4/26/2020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bipul.sw@gmail.com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6015">
        <p14:gallery dir="l"/>
      </p:transition>
    </mc:Choice>
    <mc:Fallback xmlns="">
      <p:transition spd="slow" advTm="1160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1"/>
            <a:ext cx="8534400" cy="4648200"/>
          </a:xfrm>
          <a:blipFill>
            <a:blip r:embed="rId3" cstate="print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 algn="just">
              <a:buNone/>
            </a:pPr>
            <a:r>
              <a:rPr lang="en-US" sz="2000" dirty="0" smtClean="0"/>
              <a:t> </a:t>
            </a:r>
          </a:p>
          <a:p>
            <a:endParaRPr lang="en-US" dirty="0"/>
          </a:p>
        </p:txBody>
      </p:sp>
      <p:sp>
        <p:nvSpPr>
          <p:cNvPr id="4" name="Snip Same Side Corner Rectangle 3"/>
          <p:cNvSpPr/>
          <p:nvPr/>
        </p:nvSpPr>
        <p:spPr>
          <a:xfrm>
            <a:off x="2495550" y="968333"/>
            <a:ext cx="4533900" cy="914400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 সমাজকর্ম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0"/>
            <a:ext cx="41910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ঘোষণা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0" y="1927737"/>
            <a:ext cx="5448300" cy="36255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7737"/>
            <a:ext cx="3715122" cy="36255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2A403CDD-7B88-4A6B-9F56-3C1C9909B329}" type="datetime1">
              <a:rPr lang="en-US" smtClean="0"/>
              <a:pPr algn="r"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bipul.sw@gmail.com</a:t>
            </a:r>
          </a:p>
          <a:p>
            <a:pPr algn="ctr"/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 advTm="43034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457200"/>
            <a:ext cx="3657600" cy="685800"/>
          </a:xfrm>
          <a:blipFill>
            <a:blip r:embed="rId4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bn-IN" sz="49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INTRODUCTION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447800"/>
            <a:ext cx="8305800" cy="4343400"/>
          </a:xfrm>
          <a:blipFill>
            <a:blip r:embed="rId5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তোমরা –</a:t>
            </a:r>
          </a:p>
          <a:p>
            <a:pPr algn="just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চিকিৎসা সমাজকর্ম সম্পর্কে ধারণা লাভ করতে পারবে;</a:t>
            </a:r>
          </a:p>
          <a:p>
            <a:pPr algn="just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চিকিৎসা সমাজকর্মের ইতিহাস পর্যালোচনা করতে পারবে;</a:t>
            </a:r>
          </a:p>
          <a:p>
            <a:pPr algn="just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চিকিৎসা সমাজকর্মের গুরুত্বসমূহ আলোচনা করতে পারবে;  </a:t>
            </a:r>
          </a:p>
          <a:p>
            <a:pPr algn="just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একজন চিকিৎসা সমাজকর্মীর ভূমিকা বর্ণনা করতে পারবে। </a:t>
            </a:r>
            <a:endPara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6DA12B9-E02E-41C5-B4F4-523CDEAFE54D}" type="datetime1">
              <a:rPr lang="en-US" smtClean="0"/>
              <a:pPr algn="r"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bipul.sw@gmail.com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 advTm="63208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467600" cy="83820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চিকিৎসা সমাজকর্মের ধারণা  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46638"/>
          </a:xfrm>
          <a:blipFill>
            <a:blip r:embed="rId4" cstate="print"/>
            <a:tile tx="0" ty="0" sx="100000" sy="100000" flip="none" algn="tl"/>
          </a:blipFill>
          <a:scene3d>
            <a:camera prst="orthographicFront"/>
            <a:lightRig rig="sunset" dir="t"/>
          </a:scene3d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endParaRPr lang="bn-IN" sz="2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bn-IN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 ও চিকিৎসা ক্ষেত্রে সমাজকর্মের জ্ঞান, দক্ষতা, অভিজ্ঞতা, দৃষ্টিভঙ্গি, মূল্যবোধ, পদ্ধতি এবং দর্শন প্রয়োগ করাকে চিকিৎসা সমাজকর্ম বলা হয়। </a:t>
            </a:r>
          </a:p>
          <a:p>
            <a:pPr algn="just">
              <a:buFont typeface="Wingdings" pitchFamily="2" charset="2"/>
              <a:buChar char="v"/>
            </a:pPr>
            <a:endParaRPr lang="bn-IN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Robert L. Barker </a:t>
            </a:r>
            <a:r>
              <a:rPr lang="bn-IN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প্রসঙ্গে বলেন, 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“Medical Social Work is a social work practiced in responsible relationship to medicine and public health within the structure and programs of health and medical care.” </a:t>
            </a:r>
            <a:r>
              <a:rPr lang="bn-IN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just">
              <a:buNone/>
            </a:pPr>
            <a:endParaRPr lang="en-US" sz="2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Font typeface="Wingdings" pitchFamily="2" charset="2"/>
              <a:buChar char="v"/>
            </a:pP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Font typeface="Wingdings" pitchFamily="2" charset="2"/>
              <a:buChar char="v"/>
            </a:pP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D8945752-F330-4C3B-A12A-AC8B84CFD320}" type="datetime1">
              <a:rPr lang="en-US" smtClean="0"/>
              <a:pPr algn="r"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bipul.sw@gmail.com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 advTm="110654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সমাজকর্মের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AAA4224-B7FD-4EE2-AC50-85D81BC9CFCF}" type="datetime1">
              <a:rPr lang="en-US" smtClean="0"/>
              <a:pPr algn="r"/>
              <a:t>4/26/2020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b</a:t>
            </a:r>
            <a:r>
              <a:rPr lang="en-US" dirty="0" smtClean="0"/>
              <a:t>ipul.sw@gmail.com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6700" y="3505200"/>
            <a:ext cx="8686800" cy="1184825"/>
          </a:xfrm>
        </p:spPr>
        <p:txBody>
          <a:bodyPr>
            <a:noAutofit/>
          </a:bodyPr>
          <a:lstStyle/>
          <a:p>
            <a:pPr algn="just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রোগীর শারীরিক, মানসিক তথা সর্বজনীন কল্যাণ সাধনে প্রচেষ্টা চালানো।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7819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762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IN" sz="4000" b="1" u="sng" dirty="0" smtClean="0">
                <a:solidFill>
                  <a:srgbClr val="601BA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চিকিৎসা সমাজকর্মের কাজ </a:t>
            </a:r>
            <a:endParaRPr lang="en-US" sz="4000" dirty="0">
              <a:solidFill>
                <a:srgbClr val="601BA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5626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endParaRPr lang="bn-IN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হাসপাতালে আসা রোগীর মানসিক শক্তি বৃদ্ধি </a:t>
            </a:r>
          </a:p>
          <a:p>
            <a:pPr algn="just">
              <a:buFont typeface="Wingdings" pitchFamily="2" charset="2"/>
              <a:buChar char="v"/>
            </a:pP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দরিদ্র, দুস্থ ও অসহায় রোগীর চিকিৎসা ব্যয় বহন </a:t>
            </a:r>
          </a:p>
          <a:p>
            <a:pPr algn="just">
              <a:buFont typeface="Wingdings" pitchFamily="2" charset="2"/>
              <a:buChar char="v"/>
            </a:pP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সহযোগিতা প্রদান</a:t>
            </a:r>
          </a:p>
          <a:p>
            <a:pPr algn="just">
              <a:buFont typeface="Wingdings" pitchFamily="2" charset="2"/>
              <a:buChar char="v"/>
            </a:pP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ডাক্তারকে রোগীর রোগ সম্পর্কে সঠিক তথ্য সরবরাহকরণ </a:t>
            </a:r>
          </a:p>
          <a:p>
            <a:pPr algn="just">
              <a:buFont typeface="Wingdings" pitchFamily="2" charset="2"/>
              <a:buChar char="v"/>
            </a:pP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 শেষে প্রযোজ্য ক্ষেত্রে পুনর্বাসনমূলক কার্যক্রমে সহযোগিতা প্রদান </a:t>
            </a:r>
          </a:p>
          <a:p>
            <a:pPr>
              <a:buFont typeface="Wingdings" pitchFamily="2" charset="2"/>
              <a:buChar char="v"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অসমর্থ রোগীর সমস্যা সমাধান করা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2882965A-E75D-48B5-A8F3-0EAD84B22CC8}" type="datetime1">
              <a:rPr lang="en-US" smtClean="0"/>
              <a:pPr algn="r"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bipul.sw@gmail.com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 advTm="629303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59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3.1|121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1.5|1.8|1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4.5|24.1|6.9|12.7|1.5|6|4.4|1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3|2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4|2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6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27.2|1.2|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|10.3|6.2|20.5|5.1|1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3.7|6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7.8|5.1|4.9|7|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43.7|73.9|114|92.5|40.9|70.8|62.4|39.2|51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1219</TotalTime>
  <Words>502</Words>
  <Application>Microsoft Office PowerPoint</Application>
  <PresentationFormat>On-screen Show (4:3)</PresentationFormat>
  <Paragraphs>140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Calibri</vt:lpstr>
      <vt:lpstr>Franklin Gothic Book</vt:lpstr>
      <vt:lpstr>Franklin Gothic Medium</vt:lpstr>
      <vt:lpstr>NikoshBAN</vt:lpstr>
      <vt:lpstr>Vrinda</vt:lpstr>
      <vt:lpstr>Wingdings</vt:lpstr>
      <vt:lpstr>Wingdings 2</vt:lpstr>
      <vt:lpstr>Trek</vt:lpstr>
      <vt:lpstr>PowerPoint Presentation</vt:lpstr>
      <vt:lpstr>                                                        মোঃ বিপুল রেজা         প্রভাষক, সমাজকর্ম বিভাগ         সরকারি মুজিব কলেজ         কোম্পানীগঞ্জ, নোয়াখালী।         মোবাঃ ০১৭১০০৮৩০১৩          </vt:lpstr>
      <vt:lpstr>       শ্রেণিঃ দ্বাদশ       বিষয়ঃ সমাজকর্ম ২য় পত্র (২৭২)       অধ্যায় – ২য়ঃ সমাজকর্মের শাখা        পাঠঃ ৩ – ৭         তারিখঃ ২৬ এপ্রিল, ২০২০  /  সময়ঃ ৪৫ মিনিট</vt:lpstr>
      <vt:lpstr>PowerPoint Presentation</vt:lpstr>
      <vt:lpstr>PowerPoint Presentation</vt:lpstr>
      <vt:lpstr>শিখনফল                           INTRODUCTION</vt:lpstr>
      <vt:lpstr>চিকিৎসা সমাজকর্মের ধারণা  </vt:lpstr>
      <vt:lpstr>রোগীর শারীরিক, মানসিক তথা সর্বজনীন কল্যাণ সাধনে প্রচেষ্টা চালানো।  </vt:lpstr>
      <vt:lpstr>চিকিৎসা সমাজকর্মের কাজ </vt:lpstr>
      <vt:lpstr>চিকিৎসা সমাজকর্মের ইতিহাস </vt:lpstr>
      <vt:lpstr>PowerPoint Presentation</vt:lpstr>
      <vt:lpstr>চিকিৎসা সমাজকর্মীর ভূমিকা </vt:lpstr>
      <vt:lpstr>সমন্বয়কের ভূমিকা </vt:lpstr>
      <vt:lpstr> আইনজীবী হিসেবে ভূমিকা   </vt:lpstr>
      <vt:lpstr>দলীয় কাজ     </vt:lpstr>
      <vt:lpstr> কোন প্রশ্ন আছে?  </vt:lpstr>
      <vt:lpstr>মূল্যায়ন  </vt:lpstr>
      <vt:lpstr>একক কাজ </vt:lpstr>
      <vt:lpstr> বাড়ির কাজ   </vt:lpstr>
      <vt:lpstr>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''SHAHJAHAN''</dc:creator>
  <cp:lastModifiedBy>bipul.sw@gmail.com</cp:lastModifiedBy>
  <cp:revision>517</cp:revision>
  <dcterms:created xsi:type="dcterms:W3CDTF">2006-08-16T00:00:00Z</dcterms:created>
  <dcterms:modified xsi:type="dcterms:W3CDTF">2020-04-26T06:42:03Z</dcterms:modified>
</cp:coreProperties>
</file>