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3" r:id="rId4"/>
    <p:sldId id="260" r:id="rId5"/>
    <p:sldId id="262" r:id="rId6"/>
    <p:sldId id="261" r:id="rId7"/>
    <p:sldId id="272" r:id="rId8"/>
    <p:sldId id="279" r:id="rId9"/>
    <p:sldId id="267" r:id="rId10"/>
    <p:sldId id="265" r:id="rId11"/>
    <p:sldId id="268" r:id="rId12"/>
    <p:sldId id="281" r:id="rId13"/>
    <p:sldId id="264" r:id="rId14"/>
    <p:sldId id="271" r:id="rId15"/>
    <p:sldId id="259" r:id="rId16"/>
    <p:sldId id="269" r:id="rId17"/>
    <p:sldId id="270" r:id="rId18"/>
    <p:sldId id="273" r:id="rId19"/>
    <p:sldId id="274"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FFFF"/>
    <a:srgbClr val="F73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7DA85-B9CB-4F07-9B10-55EAF5CA061B}" type="datetimeFigureOut">
              <a:rPr lang="en-US" smtClean="0"/>
              <a:t>4/26/2020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DE738-D6E2-4321-8905-6F6BF3CC4061}" type="slidenum">
              <a:rPr lang="en-US" smtClean="0"/>
              <a:t>‹#›</a:t>
            </a:fld>
            <a:endParaRPr lang="en-US"/>
          </a:p>
        </p:txBody>
      </p:sp>
    </p:spTree>
    <p:extLst>
      <p:ext uri="{BB962C8B-B14F-4D97-AF65-F5344CB8AC3E}">
        <p14:creationId xmlns:p14="http://schemas.microsoft.com/office/powerpoint/2010/main" val="204522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DE738-D6E2-4321-8905-6F6BF3CC4061}" type="slidenum">
              <a:rPr lang="en-US" smtClean="0"/>
              <a:t>1</a:t>
            </a:fld>
            <a:endParaRPr lang="en-US"/>
          </a:p>
        </p:txBody>
      </p:sp>
    </p:spTree>
    <p:extLst>
      <p:ext uri="{BB962C8B-B14F-4D97-AF65-F5344CB8AC3E}">
        <p14:creationId xmlns:p14="http://schemas.microsoft.com/office/powerpoint/2010/main" val="155704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DE738-D6E2-4321-8905-6F6BF3CC4061}" type="slidenum">
              <a:rPr lang="en-US" smtClean="0"/>
              <a:t>2</a:t>
            </a:fld>
            <a:endParaRPr lang="en-US"/>
          </a:p>
        </p:txBody>
      </p:sp>
    </p:spTree>
    <p:extLst>
      <p:ext uri="{BB962C8B-B14F-4D97-AF65-F5344CB8AC3E}">
        <p14:creationId xmlns:p14="http://schemas.microsoft.com/office/powerpoint/2010/main" val="242701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DE738-D6E2-4321-8905-6F6BF3CC4061}" type="slidenum">
              <a:rPr lang="en-US" smtClean="0"/>
              <a:t>3</a:t>
            </a:fld>
            <a:endParaRPr lang="en-US"/>
          </a:p>
        </p:txBody>
      </p:sp>
    </p:spTree>
    <p:extLst>
      <p:ext uri="{BB962C8B-B14F-4D97-AF65-F5344CB8AC3E}">
        <p14:creationId xmlns:p14="http://schemas.microsoft.com/office/powerpoint/2010/main" val="221000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CF83B-36C6-4CD1-A603-CD48BB597E46}"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388329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CF83B-36C6-4CD1-A603-CD48BB597E46}"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374661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CF83B-36C6-4CD1-A603-CD48BB597E46}"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412492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CF83B-36C6-4CD1-A603-CD48BB597E46}"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363152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5CF83B-36C6-4CD1-A603-CD48BB597E46}"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42867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5CF83B-36C6-4CD1-A603-CD48BB597E46}"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174030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CF83B-36C6-4CD1-A603-CD48BB597E46}"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290880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5CF83B-36C6-4CD1-A603-CD48BB597E46}"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963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CF83B-36C6-4CD1-A603-CD48BB597E46}"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775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5CF83B-36C6-4CD1-A603-CD48BB597E46}"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19090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5CF83B-36C6-4CD1-A603-CD48BB597E46}"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95802-6E03-4CE3-821D-2EFDEEC795CD}" type="slidenum">
              <a:rPr lang="en-US" smtClean="0"/>
              <a:t>‹#›</a:t>
            </a:fld>
            <a:endParaRPr lang="en-US"/>
          </a:p>
        </p:txBody>
      </p:sp>
    </p:spTree>
    <p:extLst>
      <p:ext uri="{BB962C8B-B14F-4D97-AF65-F5344CB8AC3E}">
        <p14:creationId xmlns:p14="http://schemas.microsoft.com/office/powerpoint/2010/main" val="142679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CF83B-36C6-4CD1-A603-CD48BB597E46}" type="datetimeFigureOut">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95802-6E03-4CE3-821D-2EFDEEC795CD}" type="slidenum">
              <a:rPr lang="en-US" smtClean="0"/>
              <a:t>‹#›</a:t>
            </a:fld>
            <a:endParaRPr lang="en-US"/>
          </a:p>
        </p:txBody>
      </p:sp>
    </p:spTree>
    <p:extLst>
      <p:ext uri="{BB962C8B-B14F-4D97-AF65-F5344CB8AC3E}">
        <p14:creationId xmlns:p14="http://schemas.microsoft.com/office/powerpoint/2010/main" val="3205064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hyperlink" Target="https://www.youtube.com/watch?v=RIDghkGgrYA&amp;list=UUjc1rjDWUKp4A9z41Ob_zog&amp;index=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26332" y="126609"/>
            <a:ext cx="11905247" cy="6599043"/>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3219" y="253219"/>
            <a:ext cx="11676184" cy="627419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unched Tape 6"/>
          <p:cNvSpPr/>
          <p:nvPr/>
        </p:nvSpPr>
        <p:spPr>
          <a:xfrm>
            <a:off x="2069430" y="367241"/>
            <a:ext cx="7594619" cy="860092"/>
          </a:xfrm>
          <a:prstGeom prst="flowChartPunchedTape">
            <a:avLst/>
          </a:prstGeom>
          <a:solidFill>
            <a:schemeClr val="bg1"/>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C00000"/>
                </a:solidFill>
                <a:latin typeface="Times New Roman" pitchFamily="18" charset="0"/>
                <a:cs typeface="Times New Roman" pitchFamily="18" charset="0"/>
              </a:rPr>
              <a:t>W</a:t>
            </a:r>
            <a:r>
              <a:rPr lang="en-US" sz="4800" b="1" dirty="0">
                <a:solidFill>
                  <a:schemeClr val="accent6">
                    <a:lumMod val="50000"/>
                  </a:schemeClr>
                </a:solidFill>
                <a:latin typeface="Times New Roman" pitchFamily="18" charset="0"/>
                <a:cs typeface="Times New Roman" pitchFamily="18" charset="0"/>
              </a:rPr>
              <a:t>e</a:t>
            </a:r>
            <a:r>
              <a:rPr lang="en-US" sz="4800" b="1" dirty="0">
                <a:solidFill>
                  <a:srgbClr val="00B050"/>
                </a:solidFill>
                <a:latin typeface="Times New Roman" pitchFamily="18" charset="0"/>
                <a:cs typeface="Times New Roman" pitchFamily="18" charset="0"/>
              </a:rPr>
              <a:t>l</a:t>
            </a:r>
            <a:r>
              <a:rPr lang="en-US" sz="4800" b="1" dirty="0">
                <a:solidFill>
                  <a:srgbClr val="003300"/>
                </a:solidFill>
                <a:latin typeface="Times New Roman" pitchFamily="18" charset="0"/>
                <a:cs typeface="Times New Roman" pitchFamily="18" charset="0"/>
              </a:rPr>
              <a:t>c</a:t>
            </a:r>
            <a:r>
              <a:rPr lang="en-US" sz="4800" b="1" dirty="0">
                <a:solidFill>
                  <a:srgbClr val="FF0000"/>
                </a:solidFill>
                <a:latin typeface="Times New Roman" pitchFamily="18" charset="0"/>
                <a:cs typeface="Times New Roman" pitchFamily="18" charset="0"/>
              </a:rPr>
              <a:t>o</a:t>
            </a:r>
            <a:r>
              <a:rPr lang="en-US" sz="4800" b="1" dirty="0">
                <a:solidFill>
                  <a:srgbClr val="002060"/>
                </a:solidFill>
                <a:latin typeface="Times New Roman" pitchFamily="18" charset="0"/>
                <a:cs typeface="Times New Roman" pitchFamily="18" charset="0"/>
              </a:rPr>
              <a:t>m</a:t>
            </a:r>
            <a:r>
              <a:rPr lang="en-US" sz="4800" b="1" dirty="0">
                <a:solidFill>
                  <a:schemeClr val="accent6">
                    <a:lumMod val="50000"/>
                  </a:schemeClr>
                </a:solidFill>
                <a:latin typeface="Times New Roman" pitchFamily="18" charset="0"/>
                <a:cs typeface="Times New Roman" pitchFamily="18" charset="0"/>
              </a:rPr>
              <a:t>e</a:t>
            </a:r>
            <a:r>
              <a:rPr lang="en-US" sz="4800" b="1" dirty="0">
                <a:solidFill>
                  <a:srgbClr val="0033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t</a:t>
            </a:r>
            <a:r>
              <a:rPr lang="en-US" sz="4800" b="1" dirty="0">
                <a:solidFill>
                  <a:srgbClr val="0070C0"/>
                </a:solidFill>
                <a:latin typeface="Times New Roman" pitchFamily="18" charset="0"/>
                <a:cs typeface="Times New Roman" pitchFamily="18" charset="0"/>
              </a:rPr>
              <a:t>o</a:t>
            </a:r>
            <a:r>
              <a:rPr lang="en-US" sz="4800" b="1" dirty="0">
                <a:solidFill>
                  <a:srgbClr val="003300"/>
                </a:solidFill>
                <a:latin typeface="Times New Roman" pitchFamily="18" charset="0"/>
                <a:cs typeface="Times New Roman" pitchFamily="18" charset="0"/>
              </a:rPr>
              <a:t> </a:t>
            </a:r>
            <a:r>
              <a:rPr lang="en-US" sz="4800" b="1" dirty="0">
                <a:solidFill>
                  <a:srgbClr val="F7399D"/>
                </a:solidFill>
                <a:latin typeface="Times New Roman" pitchFamily="18" charset="0"/>
                <a:cs typeface="Times New Roman" pitchFamily="18" charset="0"/>
              </a:rPr>
              <a:t>E</a:t>
            </a:r>
            <a:r>
              <a:rPr lang="en-US" sz="4800" b="1" dirty="0">
                <a:solidFill>
                  <a:schemeClr val="tx1"/>
                </a:solidFill>
                <a:latin typeface="Times New Roman" pitchFamily="18" charset="0"/>
                <a:cs typeface="Times New Roman" pitchFamily="18" charset="0"/>
              </a:rPr>
              <a:t>n</a:t>
            </a:r>
            <a:r>
              <a:rPr lang="en-US" sz="4800" b="1" dirty="0">
                <a:solidFill>
                  <a:srgbClr val="F7399D"/>
                </a:solidFill>
                <a:latin typeface="Times New Roman" pitchFamily="18" charset="0"/>
                <a:cs typeface="Times New Roman" pitchFamily="18" charset="0"/>
              </a:rPr>
              <a:t>g</a:t>
            </a:r>
            <a:r>
              <a:rPr lang="en-US" sz="4800" b="1" dirty="0">
                <a:solidFill>
                  <a:srgbClr val="0070C0"/>
                </a:solidFill>
                <a:latin typeface="Times New Roman" pitchFamily="18" charset="0"/>
                <a:cs typeface="Times New Roman" pitchFamily="18" charset="0"/>
              </a:rPr>
              <a:t>l</a:t>
            </a:r>
            <a:r>
              <a:rPr lang="en-US" sz="4800" b="1" dirty="0">
                <a:solidFill>
                  <a:srgbClr val="F7399D"/>
                </a:solidFill>
                <a:latin typeface="Times New Roman" pitchFamily="18" charset="0"/>
                <a:cs typeface="Times New Roman" pitchFamily="18" charset="0"/>
              </a:rPr>
              <a:t>i</a:t>
            </a:r>
            <a:r>
              <a:rPr lang="en-US" sz="4800" b="1" dirty="0">
                <a:solidFill>
                  <a:srgbClr val="C00000"/>
                </a:solidFill>
                <a:latin typeface="Times New Roman" pitchFamily="18" charset="0"/>
                <a:cs typeface="Times New Roman" pitchFamily="18" charset="0"/>
              </a:rPr>
              <a:t>s</a:t>
            </a:r>
            <a:r>
              <a:rPr lang="en-US" sz="4800" b="1" dirty="0">
                <a:solidFill>
                  <a:srgbClr val="002060"/>
                </a:solidFill>
                <a:latin typeface="Times New Roman" pitchFamily="18" charset="0"/>
                <a:cs typeface="Times New Roman" pitchFamily="18" charset="0"/>
              </a:rPr>
              <a:t>h</a:t>
            </a:r>
            <a:r>
              <a:rPr lang="en-US" sz="4800" b="1" dirty="0">
                <a:solidFill>
                  <a:srgbClr val="0033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C</a:t>
            </a:r>
            <a:r>
              <a:rPr lang="en-US" sz="4800" b="1" dirty="0">
                <a:solidFill>
                  <a:srgbClr val="7030A0"/>
                </a:solidFill>
                <a:latin typeface="Times New Roman" pitchFamily="18" charset="0"/>
                <a:cs typeface="Times New Roman" pitchFamily="18" charset="0"/>
              </a:rPr>
              <a:t>l</a:t>
            </a:r>
            <a:r>
              <a:rPr lang="en-US" sz="4800" b="1" dirty="0">
                <a:solidFill>
                  <a:srgbClr val="000000"/>
                </a:solidFill>
                <a:latin typeface="Times New Roman" pitchFamily="18" charset="0"/>
                <a:cs typeface="Times New Roman" pitchFamily="18" charset="0"/>
              </a:rPr>
              <a:t>a</a:t>
            </a:r>
            <a:r>
              <a:rPr lang="en-US" sz="4800" b="1" dirty="0">
                <a:solidFill>
                  <a:schemeClr val="accent6">
                    <a:lumMod val="50000"/>
                  </a:schemeClr>
                </a:solidFill>
                <a:latin typeface="Times New Roman" pitchFamily="18" charset="0"/>
                <a:cs typeface="Times New Roman" pitchFamily="18" charset="0"/>
              </a:rPr>
              <a:t>s</a:t>
            </a:r>
            <a:r>
              <a:rPr lang="en-US" sz="4800" b="1" dirty="0">
                <a:solidFill>
                  <a:srgbClr val="FF0000"/>
                </a:solidFill>
                <a:latin typeface="Times New Roman" pitchFamily="18" charset="0"/>
                <a:cs typeface="Times New Roman" pitchFamily="18" charset="0"/>
              </a:rPr>
              <a: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30" y="1353942"/>
            <a:ext cx="9484097" cy="4922167"/>
          </a:xfrm>
          <a:prstGeom prst="rect">
            <a:avLst/>
          </a:prstGeom>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17877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8000"/>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4" y="73178"/>
            <a:ext cx="11971420" cy="6664506"/>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72329" y="229588"/>
            <a:ext cx="11614871" cy="633965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46" t="14134" r="1676" b="12430"/>
          <a:stretch/>
        </p:blipFill>
        <p:spPr>
          <a:xfrm>
            <a:off x="3993203" y="301328"/>
            <a:ext cx="3607469" cy="2284258"/>
          </a:xfrm>
          <a:prstGeom prst="rect">
            <a:avLst/>
          </a:prstGeom>
          <a:ln>
            <a:solidFill>
              <a:srgbClr val="002060"/>
            </a:solidFill>
          </a:ln>
        </p:spPr>
      </p:pic>
      <p:sp>
        <p:nvSpPr>
          <p:cNvPr id="7" name="Right Arrow 6"/>
          <p:cNvSpPr/>
          <p:nvPr/>
        </p:nvSpPr>
        <p:spPr>
          <a:xfrm>
            <a:off x="643968" y="1191127"/>
            <a:ext cx="3262394" cy="745958"/>
          </a:xfrm>
          <a:prstGeom prst="rightArrow">
            <a:avLst>
              <a:gd name="adj1" fmla="val 100000"/>
              <a:gd name="adj2" fmla="val 31634"/>
            </a:avLst>
          </a:prstGeom>
          <a:solidFill>
            <a:schemeClr val="accent2">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Pattern</a:t>
            </a:r>
            <a:endParaRPr lang="en-US" sz="3200" dirty="0">
              <a:solidFill>
                <a:schemeClr val="tx1"/>
              </a:solidFill>
              <a:latin typeface="Book Antiqua" panose="02040602050305030304" pitchFamily="18" charset="0"/>
            </a:endParaRPr>
          </a:p>
        </p:txBody>
      </p:sp>
      <p:sp>
        <p:nvSpPr>
          <p:cNvPr id="8" name="Left Arrow 7"/>
          <p:cNvSpPr/>
          <p:nvPr/>
        </p:nvSpPr>
        <p:spPr>
          <a:xfrm>
            <a:off x="8200103" y="1130762"/>
            <a:ext cx="3687097" cy="754567"/>
          </a:xfrm>
          <a:prstGeom prst="leftArrow">
            <a:avLst>
              <a:gd name="adj1" fmla="val 100000"/>
              <a:gd name="adj2" fmla="val 48864"/>
            </a:avLst>
          </a:prstGeom>
          <a:solidFill>
            <a:schemeClr val="accent2">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Model/Design</a:t>
            </a:r>
            <a:endParaRPr lang="en-US" sz="3200" dirty="0">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683" y="3454052"/>
            <a:ext cx="3585411" cy="209966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5"/>
          <p:cNvSpPr txBox="1"/>
          <p:nvPr/>
        </p:nvSpPr>
        <p:spPr>
          <a:xfrm>
            <a:off x="695051" y="2796099"/>
            <a:ext cx="10537094" cy="584775"/>
          </a:xfrm>
          <a:prstGeom prst="rect">
            <a:avLst/>
          </a:prstGeom>
          <a:solidFill>
            <a:schemeClr val="accent2">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latin typeface="Book Antiqua" pitchFamily="18" charset="0"/>
                <a:cs typeface="Times New Roman" pitchFamily="18" charset="0"/>
              </a:rPr>
              <a:t>Sentence: Nakshi </a:t>
            </a:r>
            <a:r>
              <a:rPr lang="en-US" sz="3200" dirty="0" err="1" smtClean="0">
                <a:latin typeface="Book Antiqua" pitchFamily="18" charset="0"/>
                <a:cs typeface="Times New Roman" pitchFamily="18" charset="0"/>
              </a:rPr>
              <a:t>kantha</a:t>
            </a:r>
            <a:r>
              <a:rPr lang="en-US" sz="3200" dirty="0" smtClean="0">
                <a:latin typeface="Book Antiqua" pitchFamily="18" charset="0"/>
                <a:cs typeface="Times New Roman" pitchFamily="18" charset="0"/>
              </a:rPr>
              <a:t> is </a:t>
            </a:r>
            <a:r>
              <a:rPr lang="en-US" sz="3200" b="1" i="1" dirty="0" smtClean="0">
                <a:solidFill>
                  <a:srgbClr val="00B050"/>
                </a:solidFill>
                <a:latin typeface="Book Antiqua" pitchFamily="18" charset="0"/>
                <a:cs typeface="Times New Roman" pitchFamily="18" charset="0"/>
              </a:rPr>
              <a:t>designed</a:t>
            </a:r>
            <a:r>
              <a:rPr lang="en-US" sz="3200" dirty="0" smtClean="0">
                <a:latin typeface="Book Antiqua" pitchFamily="18" charset="0"/>
                <a:cs typeface="Times New Roman" pitchFamily="18" charset="0"/>
              </a:rPr>
              <a:t> with artistic pattern.</a:t>
            </a:r>
            <a:endParaRPr lang="en-US" sz="3200" dirty="0">
              <a:latin typeface="Book Antiqua" pitchFamily="18" charset="0"/>
              <a:cs typeface="Times New Roman" pitchFamily="18" charset="0"/>
            </a:endParaRPr>
          </a:p>
        </p:txBody>
      </p:sp>
      <p:sp>
        <p:nvSpPr>
          <p:cNvPr id="12" name="Right Arrow 11"/>
          <p:cNvSpPr/>
          <p:nvPr/>
        </p:nvSpPr>
        <p:spPr>
          <a:xfrm>
            <a:off x="730809" y="4291644"/>
            <a:ext cx="3262394" cy="745958"/>
          </a:xfrm>
          <a:prstGeom prst="rightArrow">
            <a:avLst>
              <a:gd name="adj1" fmla="val 100000"/>
              <a:gd name="adj2" fmla="val 35588"/>
            </a:avLst>
          </a:prstGeom>
          <a:solidFill>
            <a:schemeClr val="accent2">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Embroidery</a:t>
            </a:r>
            <a:endParaRPr lang="en-US" sz="3200" dirty="0">
              <a:solidFill>
                <a:schemeClr val="tx1"/>
              </a:solidFill>
              <a:latin typeface="Book Antiqua" panose="02040602050305030304" pitchFamily="18" charset="0"/>
            </a:endParaRPr>
          </a:p>
        </p:txBody>
      </p:sp>
      <p:sp>
        <p:nvSpPr>
          <p:cNvPr id="13" name="Left Arrow 12"/>
          <p:cNvSpPr/>
          <p:nvPr/>
        </p:nvSpPr>
        <p:spPr>
          <a:xfrm>
            <a:off x="8200103" y="4007190"/>
            <a:ext cx="3303639" cy="1030412"/>
          </a:xfrm>
          <a:prstGeom prst="leftArrow">
            <a:avLst>
              <a:gd name="adj1" fmla="val 100000"/>
              <a:gd name="adj2" fmla="val 37137"/>
            </a:avLst>
          </a:prstGeom>
          <a:solidFill>
            <a:schemeClr val="accent2">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Needle-art/</a:t>
            </a:r>
          </a:p>
          <a:p>
            <a:pPr algn="ctr"/>
            <a:r>
              <a:rPr lang="en-US" sz="3200" dirty="0" err="1" smtClean="0">
                <a:solidFill>
                  <a:srgbClr val="002060"/>
                </a:solidFill>
              </a:rPr>
              <a:t>Stitchcraft</a:t>
            </a:r>
            <a:endParaRPr lang="en-US" sz="3200" dirty="0">
              <a:solidFill>
                <a:srgbClr val="002060"/>
              </a:solidFill>
            </a:endParaRPr>
          </a:p>
        </p:txBody>
      </p:sp>
      <p:sp>
        <p:nvSpPr>
          <p:cNvPr id="14" name="TextBox 5"/>
          <p:cNvSpPr txBox="1"/>
          <p:nvPr/>
        </p:nvSpPr>
        <p:spPr>
          <a:xfrm>
            <a:off x="643968" y="5678803"/>
            <a:ext cx="10588177" cy="523220"/>
          </a:xfrm>
          <a:prstGeom prst="rect">
            <a:avLst/>
          </a:prstGeom>
          <a:solidFill>
            <a:schemeClr val="accent2">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Book Antiqua" pitchFamily="18" charset="0"/>
                <a:cs typeface="Times New Roman" pitchFamily="18" charset="0"/>
              </a:rPr>
              <a:t>Sentence: Nakshi </a:t>
            </a:r>
            <a:r>
              <a:rPr lang="en-US" sz="2800" dirty="0" err="1" smtClean="0">
                <a:latin typeface="Book Antiqua" pitchFamily="18" charset="0"/>
                <a:cs typeface="Times New Roman" pitchFamily="18" charset="0"/>
              </a:rPr>
              <a:t>kantha</a:t>
            </a:r>
            <a:r>
              <a:rPr lang="en-US" sz="2800" dirty="0" smtClean="0">
                <a:latin typeface="Book Antiqua" pitchFamily="18" charset="0"/>
                <a:cs typeface="Times New Roman" pitchFamily="18" charset="0"/>
              </a:rPr>
              <a:t> is </a:t>
            </a:r>
            <a:r>
              <a:rPr lang="en-US" sz="2800" b="1" i="1" dirty="0" smtClean="0">
                <a:solidFill>
                  <a:srgbClr val="00B0F0"/>
                </a:solidFill>
                <a:latin typeface="Book Antiqua" pitchFamily="18" charset="0"/>
                <a:cs typeface="Times New Roman" pitchFamily="18" charset="0"/>
              </a:rPr>
              <a:t>embroidered</a:t>
            </a:r>
            <a:r>
              <a:rPr lang="en-US" sz="2800" dirty="0" smtClean="0">
                <a:latin typeface="Book Antiqua" pitchFamily="18" charset="0"/>
                <a:cs typeface="Times New Roman" pitchFamily="18" charset="0"/>
              </a:rPr>
              <a:t> with thread and needle.</a:t>
            </a:r>
            <a:endParaRPr lang="en-US" sz="2800" dirty="0">
              <a:latin typeface="Book Antiqua" pitchFamily="18" charset="0"/>
              <a:cs typeface="Times New Roman" pitchFamily="18" charset="0"/>
            </a:endParaRPr>
          </a:p>
        </p:txBody>
      </p:sp>
    </p:spTree>
    <p:extLst>
      <p:ext uri="{BB962C8B-B14F-4D97-AF65-F5344CB8AC3E}">
        <p14:creationId xmlns:p14="http://schemas.microsoft.com/office/powerpoint/2010/main" val="2220044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out)">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5601" y="126330"/>
            <a:ext cx="11971420" cy="6605337"/>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3218" y="364321"/>
            <a:ext cx="11676184" cy="63641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0491" y="448790"/>
            <a:ext cx="10161639" cy="469631"/>
          </a:xfrm>
          <a:prstGeom prst="rect">
            <a:avLst/>
          </a:prstGeom>
          <a:solidFill>
            <a:schemeClr val="accent2">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smtClean="0">
                <a:solidFill>
                  <a:schemeClr val="tx1"/>
                </a:solidFill>
                <a:latin typeface="+mj-lt"/>
              </a:rPr>
              <a:t>Now read the text to know about Nakshi Kantha</a:t>
            </a:r>
            <a:endParaRPr lang="en-US" sz="3600" dirty="0">
              <a:solidFill>
                <a:schemeClr val="tx1"/>
              </a:solidFill>
              <a:latin typeface="+mj-lt"/>
            </a:endParaRPr>
          </a:p>
        </p:txBody>
      </p:sp>
      <p:sp>
        <p:nvSpPr>
          <p:cNvPr id="4" name="TextBox 3"/>
          <p:cNvSpPr txBox="1"/>
          <p:nvPr/>
        </p:nvSpPr>
        <p:spPr>
          <a:xfrm>
            <a:off x="486697" y="1371600"/>
            <a:ext cx="11208774" cy="4524315"/>
          </a:xfrm>
          <a:prstGeom prst="rect">
            <a:avLst/>
          </a:prstGeom>
          <a:noFill/>
        </p:spPr>
        <p:txBody>
          <a:bodyPr wrap="square" rtlCol="0">
            <a:spAutoFit/>
          </a:bodyPr>
          <a:lstStyle/>
          <a:p>
            <a:r>
              <a:rPr lang="en-US" sz="3600" dirty="0" err="1" smtClean="0"/>
              <a:t>Nakshi</a:t>
            </a:r>
            <a:r>
              <a:rPr lang="en-US" sz="3600" dirty="0" smtClean="0"/>
              <a:t> </a:t>
            </a:r>
            <a:r>
              <a:rPr lang="en-US" sz="3600" dirty="0" err="1" smtClean="0"/>
              <a:t>Kantha</a:t>
            </a:r>
            <a:r>
              <a:rPr lang="en-US" sz="3600" dirty="0" smtClean="0"/>
              <a:t> is a kind of embroidered quilt. The name was taken from the Bengali word, ‘</a:t>
            </a:r>
            <a:r>
              <a:rPr lang="en-US" sz="3600" dirty="0" err="1" smtClean="0"/>
              <a:t>Naksha</a:t>
            </a:r>
            <a:r>
              <a:rPr lang="en-US" sz="3600" dirty="0" smtClean="0"/>
              <a:t>’ which means artistic pattern. It is a kind of traditional craft and is said to be indigenous to Bangladesh and West  Bengal in India. The art has been practiced in rural Bengal for centuries . The name ‘ </a:t>
            </a:r>
            <a:r>
              <a:rPr lang="en-US" sz="3600" dirty="0" err="1" smtClean="0"/>
              <a:t>Nakshi</a:t>
            </a:r>
            <a:r>
              <a:rPr lang="en-US" sz="3600" dirty="0" smtClean="0"/>
              <a:t> </a:t>
            </a:r>
            <a:r>
              <a:rPr lang="en-US" sz="3600" dirty="0" err="1" smtClean="0"/>
              <a:t>Kantha</a:t>
            </a:r>
            <a:r>
              <a:rPr lang="en-US" sz="3600" dirty="0" smtClean="0"/>
              <a:t>’ became popular after the poet </a:t>
            </a:r>
            <a:r>
              <a:rPr lang="en-US" sz="3600" dirty="0" err="1" smtClean="0"/>
              <a:t>Jasimuddin’s</a:t>
            </a:r>
            <a:r>
              <a:rPr lang="en-US" sz="3600" dirty="0" smtClean="0"/>
              <a:t> poem ‘</a:t>
            </a:r>
            <a:r>
              <a:rPr lang="en-US" sz="3600" dirty="0" err="1" smtClean="0"/>
              <a:t>Nakshi</a:t>
            </a:r>
            <a:r>
              <a:rPr lang="en-US" sz="3600" dirty="0" smtClean="0"/>
              <a:t> </a:t>
            </a:r>
            <a:r>
              <a:rPr lang="en-US" sz="3600" dirty="0" err="1" smtClean="0"/>
              <a:t>Kanthar</a:t>
            </a:r>
            <a:r>
              <a:rPr lang="en-US" sz="3600" dirty="0" smtClean="0"/>
              <a:t> Math’ was published in 1929.</a:t>
            </a:r>
            <a:endParaRPr lang="en-US" sz="3600" dirty="0"/>
          </a:p>
        </p:txBody>
      </p:sp>
    </p:spTree>
    <p:extLst>
      <p:ext uri="{BB962C8B-B14F-4D97-AF65-F5344CB8AC3E}">
        <p14:creationId xmlns:p14="http://schemas.microsoft.com/office/powerpoint/2010/main" val="42172136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5601" y="126330"/>
            <a:ext cx="11971420" cy="6605337"/>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3218" y="359730"/>
            <a:ext cx="11633982" cy="61385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68040" y="973394"/>
            <a:ext cx="11046542" cy="4524315"/>
          </a:xfrm>
          <a:prstGeom prst="rect">
            <a:avLst/>
          </a:prstGeom>
          <a:solidFill>
            <a:schemeClr val="accent4">
              <a:lumMod val="20000"/>
              <a:lumOff val="80000"/>
            </a:schemeClr>
          </a:solidFill>
        </p:spPr>
        <p:txBody>
          <a:bodyPr wrap="square" rtlCol="0">
            <a:spAutoFit/>
          </a:bodyPr>
          <a:lstStyle/>
          <a:p>
            <a:r>
              <a:rPr lang="en-US" sz="3600" dirty="0" smtClean="0"/>
              <a:t>Traditional </a:t>
            </a:r>
            <a:r>
              <a:rPr lang="en-US" sz="3600" dirty="0" err="1" smtClean="0"/>
              <a:t>kantha’s</a:t>
            </a:r>
            <a:r>
              <a:rPr lang="en-US" sz="3600" dirty="0" smtClean="0"/>
              <a:t> are made for family use. Old or new clothes an thread are used to make these quilts. </a:t>
            </a:r>
            <a:r>
              <a:rPr lang="en-US" sz="3600" dirty="0" err="1" smtClean="0"/>
              <a:t>Mymensingh</a:t>
            </a:r>
            <a:r>
              <a:rPr lang="en-US" sz="3600" dirty="0" smtClean="0"/>
              <a:t>, </a:t>
            </a:r>
            <a:r>
              <a:rPr lang="en-US" sz="3600" dirty="0" err="1" smtClean="0"/>
              <a:t>Jamalpur</a:t>
            </a:r>
            <a:r>
              <a:rPr lang="en-US" sz="3600" dirty="0" smtClean="0"/>
              <a:t>, </a:t>
            </a:r>
            <a:r>
              <a:rPr lang="en-US" sz="3600" dirty="0" err="1" smtClean="0"/>
              <a:t>Rajshahi</a:t>
            </a:r>
            <a:r>
              <a:rPr lang="en-US" sz="3600" dirty="0" smtClean="0"/>
              <a:t> , </a:t>
            </a:r>
            <a:r>
              <a:rPr lang="en-US" sz="3600" dirty="0" err="1" smtClean="0"/>
              <a:t>Faridpur</a:t>
            </a:r>
            <a:r>
              <a:rPr lang="en-US" sz="3600" dirty="0" smtClean="0"/>
              <a:t>, </a:t>
            </a:r>
            <a:r>
              <a:rPr lang="en-US" sz="3600" dirty="0" err="1" smtClean="0"/>
              <a:t>Bogra</a:t>
            </a:r>
            <a:r>
              <a:rPr lang="en-US" sz="3600" dirty="0" smtClean="0"/>
              <a:t> and </a:t>
            </a:r>
            <a:r>
              <a:rPr lang="en-US" sz="3600" dirty="0" err="1" smtClean="0"/>
              <a:t>Jessore</a:t>
            </a:r>
            <a:r>
              <a:rPr lang="en-US" sz="3600" dirty="0" smtClean="0"/>
              <a:t>  are most famous for this craft. Now it is produced commercially. You can find them in many expensive handicraft shops in cities. The quilts are now in great demand because of the </a:t>
            </a:r>
            <a:r>
              <a:rPr lang="en-US" sz="3600" dirty="0" err="1" smtClean="0"/>
              <a:t>colourful</a:t>
            </a:r>
            <a:r>
              <a:rPr lang="en-US" sz="3600" dirty="0" smtClean="0"/>
              <a:t> patterns and designs embroidered on them.</a:t>
            </a:r>
            <a:endParaRPr lang="en-US" sz="3600" dirty="0"/>
          </a:p>
        </p:txBody>
      </p:sp>
    </p:spTree>
    <p:extLst>
      <p:ext uri="{BB962C8B-B14F-4D97-AF65-F5344CB8AC3E}">
        <p14:creationId xmlns:p14="http://schemas.microsoft.com/office/powerpoint/2010/main" val="32158726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1"/>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581273"/>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3" y="268440"/>
            <a:ext cx="11676184" cy="63211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95" y="692134"/>
            <a:ext cx="2325875" cy="2550408"/>
          </a:xfrm>
          <a:prstGeom prst="rect">
            <a:avLst/>
          </a:prstGeom>
          <a:ln w="88900" cap="sq" cmpd="thickThin">
            <a:solidFill>
              <a:srgbClr val="00206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479" y="695561"/>
            <a:ext cx="3730990" cy="2893735"/>
          </a:xfrm>
          <a:prstGeom prst="rect">
            <a:avLst/>
          </a:prstGeom>
          <a:ln w="28575">
            <a:solidFill>
              <a:srgbClr val="0070C0"/>
            </a:solidFill>
          </a:ln>
        </p:spPr>
      </p:pic>
      <p:sp>
        <p:nvSpPr>
          <p:cNvPr id="8" name="Rectangle 7"/>
          <p:cNvSpPr/>
          <p:nvPr/>
        </p:nvSpPr>
        <p:spPr>
          <a:xfrm>
            <a:off x="7951672" y="3667502"/>
            <a:ext cx="3730990" cy="5932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w="6600">
                  <a:solidFill>
                    <a:schemeClr val="accent2"/>
                  </a:solidFill>
                  <a:prstDash val="solid"/>
                </a:ln>
                <a:solidFill>
                  <a:schemeClr val="tx1"/>
                </a:solidFill>
                <a:cs typeface="Times New Roman" panose="02020603050405020304" pitchFamily="18" charset="0"/>
              </a:rPr>
              <a:t>Published</a:t>
            </a:r>
            <a:r>
              <a:rPr lang="en-US" sz="3200" b="1" i="1" dirty="0">
                <a:ln w="6600">
                  <a:solidFill>
                    <a:schemeClr val="accent2"/>
                  </a:solidFill>
                  <a:prstDash val="solid"/>
                </a:ln>
                <a:solidFill>
                  <a:schemeClr val="tx1"/>
                </a:solidFill>
                <a:effectLst>
                  <a:outerShdw dist="38100" dir="2700000" algn="tl" rotWithShape="0">
                    <a:schemeClr val="accent2"/>
                  </a:outerShdw>
                </a:effectLst>
                <a:cs typeface="Times New Roman" panose="02020603050405020304" pitchFamily="18" charset="0"/>
              </a:rPr>
              <a:t> in 1929</a:t>
            </a:r>
          </a:p>
        </p:txBody>
      </p:sp>
      <p:sp>
        <p:nvSpPr>
          <p:cNvPr id="11" name="Rectangle 10"/>
          <p:cNvSpPr/>
          <p:nvPr/>
        </p:nvSpPr>
        <p:spPr>
          <a:xfrm>
            <a:off x="456000" y="3391208"/>
            <a:ext cx="3045190" cy="107250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ln w="6600">
                  <a:solidFill>
                    <a:schemeClr val="accent2"/>
                  </a:solidFill>
                  <a:prstDash val="solid"/>
                </a:ln>
                <a:solidFill>
                  <a:schemeClr val="tx1"/>
                </a:solidFill>
                <a:cs typeface="Times New Roman" panose="02020603050405020304" pitchFamily="18" charset="0"/>
              </a:rPr>
              <a:t>Polli</a:t>
            </a:r>
            <a:r>
              <a:rPr lang="en-US" sz="3200" b="1" i="1" dirty="0" smtClean="0">
                <a:ln w="6600">
                  <a:solidFill>
                    <a:schemeClr val="accent2"/>
                  </a:solidFill>
                  <a:prstDash val="solid"/>
                </a:ln>
                <a:solidFill>
                  <a:schemeClr val="tx1"/>
                </a:solidFill>
                <a:cs typeface="Times New Roman" panose="02020603050405020304" pitchFamily="18" charset="0"/>
              </a:rPr>
              <a:t> </a:t>
            </a:r>
            <a:r>
              <a:rPr lang="en-US" sz="3200" b="1" i="1" dirty="0" err="1" smtClean="0">
                <a:ln w="6600">
                  <a:solidFill>
                    <a:schemeClr val="accent2"/>
                  </a:solidFill>
                  <a:prstDash val="solid"/>
                </a:ln>
                <a:solidFill>
                  <a:schemeClr val="tx1"/>
                </a:solidFill>
                <a:cs typeface="Times New Roman" panose="02020603050405020304" pitchFamily="18" charset="0"/>
              </a:rPr>
              <a:t>Kobi</a:t>
            </a:r>
            <a:r>
              <a:rPr lang="en-US" sz="3200" b="1" i="1" dirty="0" smtClean="0">
                <a:ln w="6600">
                  <a:solidFill>
                    <a:schemeClr val="accent2"/>
                  </a:solidFill>
                  <a:prstDash val="solid"/>
                </a:ln>
                <a:solidFill>
                  <a:schemeClr val="tx1"/>
                </a:solidFill>
                <a:cs typeface="Times New Roman" panose="02020603050405020304" pitchFamily="18" charset="0"/>
              </a:rPr>
              <a:t> </a:t>
            </a:r>
            <a:r>
              <a:rPr lang="en-US" sz="3200" b="1" i="1" dirty="0" err="1" smtClean="0">
                <a:ln w="6600">
                  <a:solidFill>
                    <a:schemeClr val="accent2"/>
                  </a:solidFill>
                  <a:prstDash val="solid"/>
                </a:ln>
                <a:solidFill>
                  <a:schemeClr val="tx1"/>
                </a:solidFill>
                <a:cs typeface="Times New Roman" panose="02020603050405020304" pitchFamily="18" charset="0"/>
              </a:rPr>
              <a:t>Jasimuddin</a:t>
            </a:r>
            <a:endParaRPr lang="en-US" sz="3200" b="1" i="1" dirty="0">
              <a:ln w="6600">
                <a:solidFill>
                  <a:schemeClr val="accent2"/>
                </a:solidFill>
                <a:prstDash val="solid"/>
              </a:ln>
              <a:solidFill>
                <a:schemeClr val="tx1"/>
              </a:solidFill>
              <a:effectLst>
                <a:outerShdw dist="38100" dir="2700000" algn="tl" rotWithShape="0">
                  <a:schemeClr val="accent2"/>
                </a:outerShdw>
              </a:effectLst>
              <a:cs typeface="Times New Roman" panose="02020603050405020304" pitchFamily="18" charset="0"/>
            </a:endParaRPr>
          </a:p>
        </p:txBody>
      </p:sp>
      <p:sp>
        <p:nvSpPr>
          <p:cNvPr id="12" name="TextBox 11"/>
          <p:cNvSpPr txBox="1"/>
          <p:nvPr/>
        </p:nvSpPr>
        <p:spPr>
          <a:xfrm>
            <a:off x="818147" y="4612382"/>
            <a:ext cx="10864515" cy="1569660"/>
          </a:xfrm>
          <a:prstGeom prst="rect">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t>The name </a:t>
            </a:r>
            <a:r>
              <a:rPr lang="en-US" sz="3200" i="1" dirty="0" smtClean="0"/>
              <a:t>‘</a:t>
            </a:r>
            <a:r>
              <a:rPr lang="en-US" sz="3200" b="1" i="1" dirty="0" smtClean="0"/>
              <a:t>Nakshi Kantha’ </a:t>
            </a:r>
            <a:r>
              <a:rPr lang="en-US" sz="3200" dirty="0" smtClean="0"/>
              <a:t>became popular after the poet </a:t>
            </a:r>
            <a:r>
              <a:rPr lang="en-US" sz="3200" dirty="0" err="1" smtClean="0"/>
              <a:t>Jasimuddin”s</a:t>
            </a:r>
            <a:r>
              <a:rPr lang="en-US" sz="3200" dirty="0" smtClean="0"/>
              <a:t> poem </a:t>
            </a:r>
            <a:r>
              <a:rPr lang="en-US" sz="3200" b="1" i="1" dirty="0" smtClean="0"/>
              <a:t>‘Nakshi </a:t>
            </a:r>
            <a:r>
              <a:rPr lang="en-US" sz="3200" b="1" i="1" dirty="0" err="1" smtClean="0"/>
              <a:t>Kantaar</a:t>
            </a:r>
            <a:r>
              <a:rPr lang="en-US" sz="3200" b="1" i="1" dirty="0" smtClean="0"/>
              <a:t> Math</a:t>
            </a:r>
            <a:r>
              <a:rPr lang="en-US" sz="3200" dirty="0" smtClean="0"/>
              <a:t>’ was published in 1929</a:t>
            </a:r>
            <a:r>
              <a:rPr lang="en-US" dirty="0" smtClean="0"/>
              <a:t>.</a:t>
            </a:r>
            <a:endParaRPr lang="en-US" dirty="0"/>
          </a:p>
        </p:txBody>
      </p:sp>
      <p:pic>
        <p:nvPicPr>
          <p:cNvPr id="10" name="Picture 9" descr="D:\MODEL CONTENT DEVELOPMENT WORKSHOP AT DTTC 14.09.2014\EQUIPMENT FOR NAKSHI KANTHA\asdfc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538" y="441028"/>
            <a:ext cx="3399593" cy="376383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3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out)">
                                      <p:cBhvr>
                                        <p:cTn id="19" dur="2000"/>
                                        <p:tgtEl>
                                          <p:spTgt spid="6"/>
                                        </p:tgtEl>
                                      </p:cBhvr>
                                    </p:animEffect>
                                  </p:childTnLst>
                                </p:cTn>
                              </p:par>
                              <p:par>
                                <p:cTn id="20" presetID="4" presetClass="entr" presetSubtype="3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out)">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96253"/>
            <a:ext cx="11971420" cy="6653463"/>
          </a:xfrm>
          <a:prstGeom prst="frame">
            <a:avLst>
              <a:gd name="adj1" fmla="val 171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3" y="204538"/>
            <a:ext cx="11676184" cy="64128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p:cNvSpPr txBox="1"/>
          <p:nvPr/>
        </p:nvSpPr>
        <p:spPr>
          <a:xfrm>
            <a:off x="2184412" y="5697376"/>
            <a:ext cx="7537104" cy="523220"/>
          </a:xfrm>
          <a:prstGeom prst="rect">
            <a:avLst/>
          </a:prstGeom>
          <a:solidFill>
            <a:schemeClr val="accent4">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n w="0"/>
                <a:latin typeface="Book Antiqua" panose="02040602050305030304" pitchFamily="18" charset="0"/>
                <a:cs typeface="Times New Roman" panose="02020603050405020304" pitchFamily="18" charset="0"/>
              </a:rPr>
              <a:t>Traditional </a:t>
            </a:r>
            <a:r>
              <a:rPr lang="en-US" sz="2800" dirty="0" err="1" smtClean="0">
                <a:ln w="0"/>
                <a:latin typeface="Book Antiqua" panose="02040602050305030304" pitchFamily="18" charset="0"/>
                <a:cs typeface="Times New Roman" panose="02020603050405020304" pitchFamily="18" charset="0"/>
              </a:rPr>
              <a:t>Kanthas</a:t>
            </a:r>
            <a:r>
              <a:rPr lang="en-US" sz="2800" dirty="0" smtClean="0">
                <a:ln w="0"/>
                <a:latin typeface="Book Antiqua" panose="02040602050305030304" pitchFamily="18" charset="0"/>
                <a:cs typeface="Times New Roman" panose="02020603050405020304" pitchFamily="18" charset="0"/>
              </a:rPr>
              <a:t> are made for family use. </a:t>
            </a:r>
            <a:endParaRPr lang="en-US" sz="2800" dirty="0">
              <a:ln w="0"/>
              <a:latin typeface="Book Antiqua" panose="0204060205030503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32" y="488528"/>
            <a:ext cx="4884821" cy="4709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964" y="488528"/>
            <a:ext cx="5416878" cy="4709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95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4" y="120314"/>
            <a:ext cx="11971420" cy="6605337"/>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1" y="264655"/>
            <a:ext cx="11676184" cy="6316654"/>
          </a:xfrm>
          <a:prstGeom prst="roundRect">
            <a:avLst/>
          </a:prstGeom>
          <a:solidFill>
            <a:schemeClr val="accent4">
              <a:lumMod val="40000"/>
              <a:lumOff val="60000"/>
            </a:schemeClr>
          </a:solidFill>
          <a:ln>
            <a:solidFill>
              <a:srgbClr val="0070C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p:cNvSpPr txBox="1"/>
          <p:nvPr/>
        </p:nvSpPr>
        <p:spPr>
          <a:xfrm>
            <a:off x="999230" y="5808479"/>
            <a:ext cx="10551122" cy="523220"/>
          </a:xfrm>
          <a:prstGeom prst="rect">
            <a:avLst/>
          </a:prstGeom>
          <a:solidFill>
            <a:schemeClr val="accent4">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n w="0"/>
                <a:latin typeface="Book Antiqua" panose="02040602050305030304" pitchFamily="18" charset="0"/>
                <a:cs typeface="Times New Roman" panose="02020603050405020304" pitchFamily="18" charset="0"/>
              </a:rPr>
              <a:t> Old or new cloth and thread are used to make these quilt.</a:t>
            </a:r>
            <a:endParaRPr lang="en-US" sz="2800" dirty="0">
              <a:ln w="0"/>
              <a:latin typeface="Book Antiqua" panose="02040602050305030304" pitchFamily="18" charset="0"/>
              <a:cs typeface="Times New Roman" panose="02020603050405020304"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14241"/>
          <a:stretch/>
        </p:blipFill>
        <p:spPr>
          <a:xfrm>
            <a:off x="8218541" y="3366912"/>
            <a:ext cx="2145281" cy="1704030"/>
          </a:xfrm>
          <a:prstGeom prst="rect">
            <a:avLst/>
          </a:prstGeom>
          <a:ln>
            <a:solidFill>
              <a:srgbClr val="002060"/>
            </a:solidFill>
          </a:ln>
        </p:spPr>
      </p:pic>
      <p:sp>
        <p:nvSpPr>
          <p:cNvPr id="12" name="TextBox 11"/>
          <p:cNvSpPr txBox="1"/>
          <p:nvPr/>
        </p:nvSpPr>
        <p:spPr>
          <a:xfrm>
            <a:off x="750268" y="2621186"/>
            <a:ext cx="2582478" cy="523220"/>
          </a:xfrm>
          <a:prstGeom prst="rect">
            <a:avLst/>
          </a:prstGeom>
          <a:solidFill>
            <a:schemeClr val="accent2">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smtClean="0">
                <a:solidFill>
                  <a:srgbClr val="002060"/>
                </a:solidFill>
                <a:latin typeface="Times New Roman" panose="02020603050405020304" pitchFamily="18" charset="0"/>
                <a:cs typeface="Times New Roman" panose="02020603050405020304" pitchFamily="18" charset="0"/>
              </a:rPr>
              <a:t>Needle</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365" y="681546"/>
            <a:ext cx="3464024" cy="2008299"/>
          </a:xfrm>
          <a:prstGeom prst="rect">
            <a:avLst/>
          </a:prstGeom>
          <a:ln w="12700">
            <a:solidFill>
              <a:schemeClr val="tx1"/>
            </a:solidFill>
          </a:ln>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3388" t="23942" r="60794" b="16223"/>
          <a:stretch/>
        </p:blipFill>
        <p:spPr>
          <a:xfrm>
            <a:off x="8218541" y="681546"/>
            <a:ext cx="2105883" cy="1835359"/>
          </a:xfrm>
          <a:prstGeom prst="rect">
            <a:avLst/>
          </a:prstGeom>
          <a:ln>
            <a:solidFill>
              <a:srgbClr val="002060"/>
            </a:solidFill>
          </a:ln>
        </p:spPr>
      </p:pic>
      <p:sp>
        <p:nvSpPr>
          <p:cNvPr id="23" name="Left Arrow 22"/>
          <p:cNvSpPr/>
          <p:nvPr/>
        </p:nvSpPr>
        <p:spPr>
          <a:xfrm>
            <a:off x="7973140" y="2718350"/>
            <a:ext cx="2596686" cy="519091"/>
          </a:xfrm>
          <a:prstGeom prst="leftArrow">
            <a:avLst>
              <a:gd name="adj1" fmla="val 100000"/>
              <a:gd name="adj2" fmla="val 0"/>
            </a:avLst>
          </a:prstGeom>
          <a:solidFill>
            <a:schemeClr val="accent2">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New cloth</a:t>
            </a:r>
            <a:endParaRPr lang="en-US" sz="2800" dirty="0">
              <a:solidFill>
                <a:srgbClr val="002060"/>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521" y="635613"/>
            <a:ext cx="2486225" cy="1760811"/>
          </a:xfrm>
          <a:prstGeom prst="rect">
            <a:avLst/>
          </a:prstGeom>
          <a:ln>
            <a:solidFill>
              <a:schemeClr val="tx1"/>
            </a:solidFill>
          </a:ln>
        </p:spPr>
      </p:pic>
      <p:sp>
        <p:nvSpPr>
          <p:cNvPr id="21" name="Left Arrow 20"/>
          <p:cNvSpPr/>
          <p:nvPr/>
        </p:nvSpPr>
        <p:spPr>
          <a:xfrm>
            <a:off x="4200237" y="2735840"/>
            <a:ext cx="2951604" cy="484110"/>
          </a:xfrm>
          <a:prstGeom prst="leftArrow">
            <a:avLst>
              <a:gd name="adj1" fmla="val 100000"/>
              <a:gd name="adj2" fmla="val 0"/>
            </a:avLst>
          </a:prstGeom>
          <a:solidFill>
            <a:schemeClr val="accent2">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Artistic design</a:t>
            </a:r>
            <a:endParaRPr lang="en-US" sz="2800" dirty="0">
              <a:solidFill>
                <a:srgbClr val="002060"/>
              </a:solidFill>
            </a:endParaRPr>
          </a:p>
        </p:txBody>
      </p:sp>
      <p:sp>
        <p:nvSpPr>
          <p:cNvPr id="24" name="Left Arrow 23"/>
          <p:cNvSpPr/>
          <p:nvPr/>
        </p:nvSpPr>
        <p:spPr>
          <a:xfrm>
            <a:off x="7973140" y="5132849"/>
            <a:ext cx="2596686" cy="519091"/>
          </a:xfrm>
          <a:prstGeom prst="leftArrow">
            <a:avLst>
              <a:gd name="adj1" fmla="val 100000"/>
              <a:gd name="adj2" fmla="val 0"/>
            </a:avLst>
          </a:prstGeom>
          <a:solidFill>
            <a:schemeClr val="accent2">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Old cloth</a:t>
            </a:r>
            <a:endParaRPr lang="en-US" sz="2800" dirty="0">
              <a:solidFill>
                <a:srgbClr val="002060"/>
              </a:solidFill>
            </a:endParaRPr>
          </a:p>
        </p:txBody>
      </p:sp>
      <p:sp>
        <p:nvSpPr>
          <p:cNvPr id="25" name="Left Arrow 24"/>
          <p:cNvSpPr/>
          <p:nvPr/>
        </p:nvSpPr>
        <p:spPr>
          <a:xfrm>
            <a:off x="3277832" y="5258081"/>
            <a:ext cx="2996959" cy="519091"/>
          </a:xfrm>
          <a:prstGeom prst="leftArrow">
            <a:avLst>
              <a:gd name="adj1" fmla="val 100000"/>
              <a:gd name="adj2" fmla="val 0"/>
            </a:avLst>
          </a:prstGeom>
          <a:solidFill>
            <a:schemeClr val="accent2">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Colourful thread</a:t>
            </a:r>
            <a:endParaRPr lang="en-US" sz="2800" dirty="0">
              <a:solidFill>
                <a:srgbClr val="002060"/>
              </a:solidFill>
            </a:endParaRPr>
          </a:p>
        </p:txBody>
      </p:sp>
      <p:grpSp>
        <p:nvGrpSpPr>
          <p:cNvPr id="4" name="Group 3"/>
          <p:cNvGrpSpPr/>
          <p:nvPr/>
        </p:nvGrpSpPr>
        <p:grpSpPr>
          <a:xfrm>
            <a:off x="846521" y="3377421"/>
            <a:ext cx="5965302" cy="1868397"/>
            <a:chOff x="674403" y="3373689"/>
            <a:chExt cx="5965302" cy="1868397"/>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03" y="3373689"/>
              <a:ext cx="2118734" cy="1868397"/>
            </a:xfrm>
            <a:prstGeom prst="rect">
              <a:avLst/>
            </a:prstGeom>
            <a:ln>
              <a:solidFill>
                <a:srgbClr val="002060"/>
              </a:solidFill>
            </a:ln>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5066" y="3379557"/>
              <a:ext cx="1960416" cy="1862529"/>
            </a:xfrm>
            <a:prstGeom prst="rect">
              <a:avLst/>
            </a:prstGeom>
            <a:ln>
              <a:solidFill>
                <a:srgbClr val="002060"/>
              </a:solidFill>
            </a:ln>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5482" y="3404557"/>
              <a:ext cx="1914223" cy="1812758"/>
            </a:xfrm>
            <a:prstGeom prst="rect">
              <a:avLst/>
            </a:prstGeom>
            <a:ln>
              <a:solidFill>
                <a:srgbClr val="002060"/>
              </a:solidFill>
            </a:ln>
          </p:spPr>
        </p:pic>
      </p:grpSp>
    </p:spTree>
    <p:extLst>
      <p:ext uri="{BB962C8B-B14F-4D97-AF65-F5344CB8AC3E}">
        <p14:creationId xmlns:p14="http://schemas.microsoft.com/office/powerpoint/2010/main" val="999838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par>
                                <p:cTn id="8" presetID="6" presetClass="entr" presetSubtype="3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par>
                                <p:cTn id="11" presetID="6" presetClass="entr" presetSubtype="3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out)">
                                      <p:cBhvr>
                                        <p:cTn id="13" dur="2000"/>
                                        <p:tgtEl>
                                          <p:spTgt spid="22"/>
                                        </p:tgtEl>
                                      </p:cBhvr>
                                    </p:animEffect>
                                  </p:childTnLst>
                                </p:cTn>
                              </p:par>
                              <p:par>
                                <p:cTn id="14" presetID="6" presetClass="entr" presetSubtype="3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out)">
                                      <p:cBhvr>
                                        <p:cTn id="16" dur="2000"/>
                                        <p:tgtEl>
                                          <p:spTgt spid="10"/>
                                        </p:tgtEl>
                                      </p:cBhvr>
                                    </p:animEffect>
                                  </p:childTnLst>
                                </p:cTn>
                              </p:par>
                              <p:par>
                                <p:cTn id="17" presetID="6" presetClass="entr" presetSubtype="3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3" grpId="0" animBg="1"/>
      <p:bldP spid="21"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1"/>
            <a:ext cx="12191999" cy="6845968"/>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17632" y="102269"/>
            <a:ext cx="11947358" cy="6641431"/>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155948" y="228877"/>
            <a:ext cx="11676184" cy="63882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p:cNvSpPr txBox="1"/>
          <p:nvPr/>
        </p:nvSpPr>
        <p:spPr>
          <a:xfrm>
            <a:off x="865757" y="374354"/>
            <a:ext cx="2681481" cy="954107"/>
          </a:xfrm>
          <a:prstGeom prst="rect">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002060"/>
                </a:solidFill>
                <a:latin typeface="Book Antiqua" panose="02040602050305030304" pitchFamily="18" charset="0"/>
                <a:cs typeface="Times New Roman" panose="02020603050405020304" pitchFamily="18" charset="0"/>
              </a:rPr>
              <a:t>Click district’s</a:t>
            </a:r>
          </a:p>
          <a:p>
            <a:r>
              <a:rPr lang="en-US" sz="2800" dirty="0">
                <a:solidFill>
                  <a:srgbClr val="002060"/>
                </a:solidFill>
                <a:latin typeface="Book Antiqua" panose="02040602050305030304" pitchFamily="18" charset="0"/>
                <a:cs typeface="Times New Roman" panose="02020603050405020304" pitchFamily="18" charset="0"/>
              </a:rPr>
              <a:t> </a:t>
            </a:r>
            <a:r>
              <a:rPr lang="en-US" sz="2800" dirty="0" smtClean="0">
                <a:solidFill>
                  <a:srgbClr val="002060"/>
                </a:solidFill>
                <a:latin typeface="Book Antiqua" panose="02040602050305030304" pitchFamily="18" charset="0"/>
                <a:cs typeface="Times New Roman" panose="02020603050405020304" pitchFamily="18" charset="0"/>
              </a:rPr>
              <a:t>       name</a:t>
            </a:r>
            <a:endParaRPr lang="en-US" sz="2800" dirty="0">
              <a:solidFill>
                <a:srgbClr val="002060"/>
              </a:solidFill>
              <a:latin typeface="Book Antiqua" panose="02040602050305030304" pitchFamily="18" charset="0"/>
              <a:cs typeface="Times New Roman" panose="02020603050405020304" pitchFamily="18" charset="0"/>
            </a:endParaRPr>
          </a:p>
        </p:txBody>
      </p:sp>
      <p:sp>
        <p:nvSpPr>
          <p:cNvPr id="8" name="TextBox 14"/>
          <p:cNvSpPr txBox="1"/>
          <p:nvPr/>
        </p:nvSpPr>
        <p:spPr>
          <a:xfrm>
            <a:off x="1178934" y="4145548"/>
            <a:ext cx="1607385" cy="523220"/>
          </a:xfrm>
          <a:prstGeom prst="rect">
            <a:avLst/>
          </a:prstGeom>
          <a:solidFill>
            <a:schemeClr val="accent5">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latin typeface="Book Antiqua" panose="02040602050305030304" pitchFamily="18" charset="0"/>
                <a:cs typeface="Times New Roman" panose="02020603050405020304" pitchFamily="18" charset="0"/>
              </a:rPr>
              <a:t>Faridpur</a:t>
            </a:r>
            <a:endParaRPr lang="en-US" sz="2800" dirty="0">
              <a:latin typeface="Book Antiqua" panose="02040602050305030304" pitchFamily="18" charset="0"/>
              <a:cs typeface="Times New Roman" panose="02020603050405020304" pitchFamily="18" charset="0"/>
            </a:endParaRPr>
          </a:p>
        </p:txBody>
      </p:sp>
      <p:sp>
        <p:nvSpPr>
          <p:cNvPr id="9" name="TextBox 15"/>
          <p:cNvSpPr txBox="1"/>
          <p:nvPr/>
        </p:nvSpPr>
        <p:spPr>
          <a:xfrm>
            <a:off x="1218813" y="5490826"/>
            <a:ext cx="1612798" cy="523220"/>
          </a:xfrm>
          <a:prstGeom prst="rect">
            <a:avLst/>
          </a:prstGeom>
          <a:solidFill>
            <a:schemeClr val="accent2">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cs typeface="Times New Roman" panose="02020603050405020304" pitchFamily="18" charset="0"/>
              </a:rPr>
              <a:t>Jessore</a:t>
            </a:r>
            <a:endParaRPr lang="en-US" sz="2800" dirty="0">
              <a:cs typeface="Times New Roman" panose="02020603050405020304" pitchFamily="18" charset="0"/>
            </a:endParaRPr>
          </a:p>
        </p:txBody>
      </p:sp>
      <p:sp>
        <p:nvSpPr>
          <p:cNvPr id="10" name="TextBox 9"/>
          <p:cNvSpPr txBox="1"/>
          <p:nvPr/>
        </p:nvSpPr>
        <p:spPr>
          <a:xfrm>
            <a:off x="1399662" y="3544279"/>
            <a:ext cx="1585720" cy="523220"/>
          </a:xfrm>
          <a:prstGeom prst="rect">
            <a:avLst/>
          </a:prstGeom>
          <a:solidFill>
            <a:schemeClr val="accent2">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latin typeface="Book Antiqua" panose="02040602050305030304" pitchFamily="18" charset="0"/>
                <a:cs typeface="Times New Roman" panose="02020603050405020304" pitchFamily="18" charset="0"/>
              </a:rPr>
              <a:t>Rajshahi</a:t>
            </a:r>
            <a:endParaRPr lang="en-US" sz="2800" dirty="0">
              <a:latin typeface="Book Antiqua" panose="02040602050305030304" pitchFamily="18" charset="0"/>
              <a:cs typeface="Times New Roman" panose="02020603050405020304" pitchFamily="18" charset="0"/>
            </a:endParaRPr>
          </a:p>
        </p:txBody>
      </p:sp>
      <p:sp>
        <p:nvSpPr>
          <p:cNvPr id="11" name="TextBox 16"/>
          <p:cNvSpPr txBox="1"/>
          <p:nvPr/>
        </p:nvSpPr>
        <p:spPr>
          <a:xfrm>
            <a:off x="1231220" y="2796016"/>
            <a:ext cx="1754162" cy="523220"/>
          </a:xfrm>
          <a:prstGeom prst="rect">
            <a:avLst/>
          </a:prstGeom>
          <a:solidFill>
            <a:schemeClr val="accent2">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latin typeface="Book Antiqua" panose="02040602050305030304" pitchFamily="18" charset="0"/>
                <a:cs typeface="Times New Roman" panose="02020603050405020304" pitchFamily="18" charset="0"/>
              </a:rPr>
              <a:t>Jamalpur</a:t>
            </a:r>
            <a:endParaRPr lang="en-US" sz="2800" dirty="0">
              <a:latin typeface="Book Antiqua" panose="02040602050305030304" pitchFamily="18" charset="0"/>
              <a:cs typeface="Times New Roman" panose="02020603050405020304" pitchFamily="18" charset="0"/>
            </a:endParaRPr>
          </a:p>
        </p:txBody>
      </p:sp>
      <p:sp>
        <p:nvSpPr>
          <p:cNvPr id="12" name="TextBox 17"/>
          <p:cNvSpPr txBox="1"/>
          <p:nvPr/>
        </p:nvSpPr>
        <p:spPr>
          <a:xfrm>
            <a:off x="985437" y="1971306"/>
            <a:ext cx="2103077" cy="523220"/>
          </a:xfrm>
          <a:prstGeom prst="rect">
            <a:avLst/>
          </a:prstGeom>
          <a:solidFill>
            <a:schemeClr val="accent4">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latin typeface="Book Antiqua" panose="02040602050305030304" pitchFamily="18" charset="0"/>
                <a:cs typeface="Times New Roman" panose="02020603050405020304" pitchFamily="18" charset="0"/>
              </a:rPr>
              <a:t>Mymensing</a:t>
            </a:r>
            <a:endParaRPr lang="en-US" sz="2800" dirty="0">
              <a:latin typeface="Book Antiqua" panose="02040602050305030304" pitchFamily="18" charset="0"/>
              <a:cs typeface="Times New Roman" panose="02020603050405020304" pitchFamily="18" charset="0"/>
            </a:endParaRPr>
          </a:p>
        </p:txBody>
      </p:sp>
      <p:sp>
        <p:nvSpPr>
          <p:cNvPr id="13" name="TextBox 15"/>
          <p:cNvSpPr txBox="1"/>
          <p:nvPr/>
        </p:nvSpPr>
        <p:spPr>
          <a:xfrm>
            <a:off x="1399662" y="4865338"/>
            <a:ext cx="1328555" cy="523220"/>
          </a:xfrm>
          <a:prstGeom prst="rect">
            <a:avLst/>
          </a:prstGeom>
          <a:solidFill>
            <a:schemeClr val="accent4">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cs typeface="Times New Roman" panose="02020603050405020304" pitchFamily="18" charset="0"/>
              </a:rPr>
              <a:t>Bogra</a:t>
            </a:r>
            <a:endParaRPr lang="en-US" sz="2800" dirty="0">
              <a:cs typeface="Times New Roman" panose="02020603050405020304" pitchFamily="18" charset="0"/>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6557" b="6967"/>
          <a:stretch/>
        </p:blipFill>
        <p:spPr>
          <a:xfrm>
            <a:off x="4636412" y="374354"/>
            <a:ext cx="5036977" cy="6152775"/>
          </a:xfrm>
          <a:prstGeom prst="rect">
            <a:avLst/>
          </a:prstGeom>
          <a:ln w="28575">
            <a:solidFill>
              <a:schemeClr val="tx1"/>
            </a:solidFill>
          </a:ln>
        </p:spPr>
      </p:pic>
      <p:sp>
        <p:nvSpPr>
          <p:cNvPr id="15" name="5-Point Star 14"/>
          <p:cNvSpPr/>
          <p:nvPr/>
        </p:nvSpPr>
        <p:spPr>
          <a:xfrm>
            <a:off x="5841530" y="4145548"/>
            <a:ext cx="726732" cy="805682"/>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6568262" y="3492434"/>
            <a:ext cx="726732" cy="805682"/>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5315997" y="2479689"/>
            <a:ext cx="726732" cy="805682"/>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7035449" y="2210573"/>
            <a:ext cx="726732" cy="805682"/>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472254" y="1884016"/>
            <a:ext cx="726732" cy="805682"/>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994040" y="2069104"/>
            <a:ext cx="726732" cy="805682"/>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86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 calcmode="lin" valueType="num">
                                      <p:cBhvr>
                                        <p:cTn id="18" dur="1000" fill="hold"/>
                                        <p:tgtEl>
                                          <p:spTgt spid="19"/>
                                        </p:tgtEl>
                                        <p:attrNameLst>
                                          <p:attrName>style.rotation</p:attrName>
                                        </p:attrNameLst>
                                      </p:cBhvr>
                                      <p:tavLst>
                                        <p:tav tm="0">
                                          <p:val>
                                            <p:fltVal val="90"/>
                                          </p:val>
                                        </p:tav>
                                        <p:tav tm="100000">
                                          <p:val>
                                            <p:fltVal val="0"/>
                                          </p:val>
                                        </p:tav>
                                      </p:tavLst>
                                    </p:anim>
                                    <p:animEffect transition="in" filter="fade">
                                      <p:cBhvr>
                                        <p:cTn id="19" dur="1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style.rotation</p:attrName>
                                        </p:attrNameLst>
                                      </p:cBhvr>
                                      <p:tavLst>
                                        <p:tav tm="0">
                                          <p:val>
                                            <p:fltVal val="90"/>
                                          </p:val>
                                        </p:tav>
                                        <p:tav tm="100000">
                                          <p:val>
                                            <p:fltVal val="0"/>
                                          </p:val>
                                        </p:tav>
                                      </p:tavLst>
                                    </p:anim>
                                    <p:animEffect transition="in" filter="fade">
                                      <p:cBhvr>
                                        <p:cTn id="37"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9"/>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84221"/>
            <a:ext cx="11971420" cy="6665495"/>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3" y="177557"/>
            <a:ext cx="11676184" cy="641283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708" y="443346"/>
            <a:ext cx="3341757" cy="2691245"/>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20"/>
          <a:stretch/>
        </p:blipFill>
        <p:spPr>
          <a:xfrm>
            <a:off x="645891" y="504952"/>
            <a:ext cx="3331605" cy="2726982"/>
          </a:xfrm>
          <a:prstGeom prst="rect">
            <a:avLst/>
          </a:prstGeom>
          <a:ln>
            <a:solidFill>
              <a:srgbClr val="00206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83" y="3559329"/>
            <a:ext cx="3220768" cy="2670464"/>
          </a:xfrm>
          <a:prstGeom prst="rect">
            <a:avLst/>
          </a:prstGeom>
          <a:ln>
            <a:solidFill>
              <a:srgbClr val="002060"/>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723" y="3271004"/>
            <a:ext cx="3341757" cy="3051421"/>
          </a:xfrm>
          <a:prstGeom prst="rect">
            <a:avLst/>
          </a:prstGeom>
          <a:ln>
            <a:solidFill>
              <a:srgbClr val="002060"/>
            </a:solidFill>
          </a:ln>
        </p:spPr>
      </p:pic>
      <p:sp>
        <p:nvSpPr>
          <p:cNvPr id="10" name="TextBox 3"/>
          <p:cNvSpPr txBox="1"/>
          <p:nvPr/>
        </p:nvSpPr>
        <p:spPr>
          <a:xfrm>
            <a:off x="4212251" y="1412708"/>
            <a:ext cx="3511701" cy="3108543"/>
          </a:xfrm>
          <a:prstGeom prst="rect">
            <a:avLst/>
          </a:prstGeom>
          <a:solidFill>
            <a:schemeClr val="accent5">
              <a:lumMod val="40000"/>
              <a:lumOff val="60000"/>
            </a:schemeClr>
          </a:solidFill>
          <a:ln w="28575">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Book Antiqua" pitchFamily="18" charset="0"/>
              </a:rPr>
              <a:t>Nakshi </a:t>
            </a:r>
            <a:r>
              <a:rPr lang="en-US" sz="2800" dirty="0" err="1" smtClean="0">
                <a:latin typeface="Book Antiqua" pitchFamily="18" charset="0"/>
              </a:rPr>
              <a:t>kantha</a:t>
            </a:r>
            <a:r>
              <a:rPr lang="en-US" sz="2800" dirty="0" smtClean="0">
                <a:latin typeface="Book Antiqua" pitchFamily="18" charset="0"/>
              </a:rPr>
              <a:t> is now produced commercially. You can find them in many expensive handicraft shops in cities.</a:t>
            </a:r>
            <a:endParaRPr lang="en-US" sz="2800" dirty="0">
              <a:latin typeface="Book Antiqua" pitchFamily="18" charset="0"/>
            </a:endParaRPr>
          </a:p>
        </p:txBody>
      </p:sp>
    </p:spTree>
    <p:extLst>
      <p:ext uri="{BB962C8B-B14F-4D97-AF65-F5344CB8AC3E}">
        <p14:creationId xmlns:p14="http://schemas.microsoft.com/office/powerpoint/2010/main" val="270101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2000"/>
                                        <p:tgtEl>
                                          <p:spTgt spid="9"/>
                                        </p:tgtEl>
                                      </p:cBhvr>
                                    </p:animEffect>
                                  </p:childTnLst>
                                </p:cTn>
                              </p:par>
                              <p:par>
                                <p:cTn id="14" presetID="6"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96252"/>
            <a:ext cx="11971420" cy="6653463"/>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3219" y="277092"/>
            <a:ext cx="11676184" cy="6328246"/>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44327" y="570500"/>
            <a:ext cx="3281669" cy="923330"/>
          </a:xfrm>
          <a:prstGeom prst="rect">
            <a:avLst/>
          </a:prstGeom>
          <a:solidFill>
            <a:schemeClr val="accent4">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rgbClr val="002060"/>
                </a:solidFill>
              </a:rPr>
              <a:t>Pair work</a:t>
            </a:r>
            <a:endParaRPr lang="en-US" sz="5400" b="1" cap="none" spc="0" dirty="0">
              <a:ln/>
              <a:solidFill>
                <a:srgbClr val="002060"/>
              </a:solidFill>
              <a:effectLst/>
            </a:endParaRPr>
          </a:p>
        </p:txBody>
      </p:sp>
      <p:sp>
        <p:nvSpPr>
          <p:cNvPr id="6" name="Rounded Rectangle 5"/>
          <p:cNvSpPr/>
          <p:nvPr/>
        </p:nvSpPr>
        <p:spPr>
          <a:xfrm>
            <a:off x="361974" y="1892056"/>
            <a:ext cx="11246374" cy="3061853"/>
          </a:xfrm>
          <a:prstGeom prst="roundRect">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14350" indent="-514350">
              <a:buFont typeface="+mj-lt"/>
              <a:buAutoNum type="arabicPeriod"/>
            </a:pP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What does </a:t>
            </a:r>
            <a:r>
              <a:rPr lang="en-US" sz="3200" dirty="0" err="1"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Naksha</a:t>
            </a: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 mean?</a:t>
            </a:r>
          </a:p>
          <a:p>
            <a:pPr marL="514350" indent="-514350">
              <a:buFont typeface="+mj-lt"/>
              <a:buAutoNum type="arabicPeriod"/>
            </a:pP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How has “Nakshi Kantha” become popular?</a:t>
            </a:r>
          </a:p>
          <a:p>
            <a:pPr marL="514350" indent="-514350">
              <a:buFont typeface="+mj-lt"/>
              <a:buAutoNum type="arabicPeriod"/>
            </a:pP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What things are used to </a:t>
            </a:r>
            <a:r>
              <a:rPr lang="en-US" sz="3200" dirty="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make “Nakshi </a:t>
            </a: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Kantha?” </a:t>
            </a:r>
          </a:p>
          <a:p>
            <a:pPr marL="514350" indent="-514350">
              <a:buFont typeface="+mj-lt"/>
              <a:buAutoNum type="arabicPeriod"/>
            </a:pP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Do you like “Nakshi Kantha or ordinary Kantha? Why?</a:t>
            </a:r>
          </a:p>
          <a:p>
            <a:pPr marL="514350" indent="-514350">
              <a:buFont typeface="+mj-lt"/>
              <a:buAutoNum type="arabicPeriod"/>
            </a:pP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Why do you think </a:t>
            </a:r>
            <a:r>
              <a:rPr lang="en-US" sz="3200" dirty="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“Nakshi </a:t>
            </a:r>
            <a:r>
              <a:rPr lang="en-US" sz="3200" dirty="0" err="1"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Kanthas</a:t>
            </a:r>
            <a:r>
              <a:rPr lang="en-US" sz="3200" dirty="0" smtClean="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rPr>
              <a:t>” are now a great demand?</a:t>
            </a:r>
            <a:endParaRPr lang="en-US" sz="3200" dirty="0">
              <a:ln w="12700">
                <a:solidFill>
                  <a:schemeClr val="tx2">
                    <a:lumMod val="75000"/>
                  </a:schemeClr>
                </a:solidFill>
                <a:prstDash val="solid"/>
              </a:ln>
              <a:solidFill>
                <a:schemeClr val="tx1"/>
              </a:solidFill>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4239670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96254"/>
            <a:ext cx="11971420" cy="6629400"/>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3" y="364259"/>
            <a:ext cx="11676184" cy="635267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6"/>
          <p:cNvSpPr txBox="1"/>
          <p:nvPr/>
        </p:nvSpPr>
        <p:spPr>
          <a:xfrm>
            <a:off x="664828" y="3098608"/>
            <a:ext cx="11111536" cy="3108543"/>
          </a:xfrm>
          <a:prstGeom prst="rect">
            <a:avLst/>
          </a:prstGeom>
          <a:solidFill>
            <a:schemeClr val="accent4">
              <a:lumMod val="40000"/>
              <a:lumOff val="6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2800" dirty="0" err="1" smtClean="0">
                <a:latin typeface="+mj-lt"/>
                <a:cs typeface="Times New Roman" panose="02020603050405020304" pitchFamily="18" charset="0"/>
              </a:rPr>
              <a:t>Naksha</a:t>
            </a:r>
            <a:r>
              <a:rPr lang="en-US" sz="2800" dirty="0" smtClean="0">
                <a:latin typeface="+mj-lt"/>
                <a:cs typeface="Times New Roman" panose="02020603050405020304" pitchFamily="18" charset="0"/>
              </a:rPr>
              <a:t> means artistic ...............</a:t>
            </a:r>
          </a:p>
          <a:p>
            <a:pPr marL="342900" indent="-342900">
              <a:buAutoNum type="arabicPeriod"/>
            </a:pPr>
            <a:r>
              <a:rPr lang="en-US" sz="2800" dirty="0">
                <a:latin typeface="+mj-lt"/>
                <a:cs typeface="Times New Roman" panose="02020603050405020304" pitchFamily="18" charset="0"/>
              </a:rPr>
              <a:t> </a:t>
            </a:r>
            <a:r>
              <a:rPr lang="en-US" sz="2800" dirty="0" smtClean="0">
                <a:latin typeface="+mj-lt"/>
                <a:cs typeface="Times New Roman" panose="02020603050405020304" pitchFamily="18" charset="0"/>
              </a:rPr>
              <a:t>The name was taken from a ………… ….word ………………</a:t>
            </a:r>
          </a:p>
          <a:p>
            <a:pPr marL="342900" indent="-342900">
              <a:buAutoNum type="arabicPeriod"/>
            </a:pPr>
            <a:r>
              <a:rPr lang="en-US" sz="2800" dirty="0">
                <a:latin typeface="+mj-lt"/>
                <a:cs typeface="Times New Roman" panose="02020603050405020304" pitchFamily="18" charset="0"/>
              </a:rPr>
              <a:t> </a:t>
            </a:r>
            <a:r>
              <a:rPr lang="en-US" sz="2800" dirty="0" smtClean="0">
                <a:latin typeface="+mj-lt"/>
                <a:cs typeface="Times New Roman" panose="02020603050405020304" pitchFamily="18" charset="0"/>
              </a:rPr>
              <a:t>The art has been practiced in ………… Bengal for ….............</a:t>
            </a:r>
          </a:p>
          <a:p>
            <a:pPr lvl="0"/>
            <a:r>
              <a:rPr lang="en-US" sz="2800" dirty="0">
                <a:latin typeface="+mj-lt"/>
              </a:rPr>
              <a:t>4</a:t>
            </a:r>
            <a:r>
              <a:rPr lang="en-US" dirty="0">
                <a:latin typeface="+mj-lt"/>
              </a:rPr>
              <a:t>. </a:t>
            </a:r>
            <a:r>
              <a:rPr lang="en-US" sz="2400" dirty="0">
                <a:latin typeface="+mj-lt"/>
                <a:cs typeface="Times New Roman" panose="02020603050405020304" pitchFamily="18" charset="0"/>
              </a:rPr>
              <a:t>Nakshi </a:t>
            </a:r>
            <a:r>
              <a:rPr lang="en-US" sz="2400" dirty="0" err="1">
                <a:latin typeface="+mj-lt"/>
                <a:cs typeface="Times New Roman" panose="02020603050405020304" pitchFamily="18" charset="0"/>
              </a:rPr>
              <a:t>Kanthas</a:t>
            </a:r>
            <a:r>
              <a:rPr lang="en-US" sz="2400" dirty="0">
                <a:latin typeface="+mj-lt"/>
                <a:cs typeface="Times New Roman" panose="02020603050405020304" pitchFamily="18" charset="0"/>
              </a:rPr>
              <a:t> are now sold in </a:t>
            </a:r>
            <a:r>
              <a:rPr lang="en-US" sz="2800" dirty="0">
                <a:latin typeface="+mj-lt"/>
                <a:cs typeface="Times New Roman" panose="02020603050405020304" pitchFamily="18" charset="0"/>
              </a:rPr>
              <a:t>…………... </a:t>
            </a:r>
            <a:r>
              <a:rPr lang="en-US" sz="2800" dirty="0" smtClean="0">
                <a:latin typeface="+mj-lt"/>
                <a:cs typeface="Times New Roman" panose="02020603050405020304" pitchFamily="18" charset="0"/>
              </a:rPr>
              <a:t>shops</a:t>
            </a:r>
            <a:r>
              <a:rPr lang="en-US" sz="2800" dirty="0">
                <a:latin typeface="+mj-lt"/>
                <a:cs typeface="Times New Roman" panose="02020603050405020304" pitchFamily="18" charset="0"/>
              </a:rPr>
              <a:t>.</a:t>
            </a:r>
          </a:p>
          <a:p>
            <a:pPr lvl="0"/>
            <a:r>
              <a:rPr lang="en-US" sz="2800" dirty="0">
                <a:latin typeface="+mj-lt"/>
                <a:cs typeface="Times New Roman" panose="02020603050405020304" pitchFamily="18" charset="0"/>
              </a:rPr>
              <a:t>5. Nakshi </a:t>
            </a:r>
            <a:r>
              <a:rPr lang="en-US" sz="2800" dirty="0" err="1">
                <a:latin typeface="+mj-lt"/>
                <a:cs typeface="Times New Roman" panose="02020603050405020304" pitchFamily="18" charset="0"/>
              </a:rPr>
              <a:t>Kanthas</a:t>
            </a:r>
            <a:r>
              <a:rPr lang="en-US" sz="2800" dirty="0">
                <a:latin typeface="+mj-lt"/>
                <a:cs typeface="Times New Roman" panose="02020603050405020304" pitchFamily="18" charset="0"/>
              </a:rPr>
              <a:t> are in great demand because of </a:t>
            </a:r>
            <a:r>
              <a:rPr lang="en-US" sz="2800" dirty="0" smtClean="0">
                <a:latin typeface="+mj-lt"/>
                <a:cs typeface="Times New Roman" panose="02020603050405020304" pitchFamily="18" charset="0"/>
              </a:rPr>
              <a:t>their  </a:t>
            </a:r>
            <a:r>
              <a:rPr lang="en-US" sz="2800" dirty="0" err="1" smtClean="0">
                <a:latin typeface="+mj-lt"/>
                <a:cs typeface="Times New Roman" panose="02020603050405020304" pitchFamily="18" charset="0"/>
              </a:rPr>
              <a:t>colourful</a:t>
            </a:r>
            <a:r>
              <a:rPr lang="en-US" sz="2800" dirty="0">
                <a:latin typeface="+mj-lt"/>
                <a:cs typeface="Times New Roman" panose="02020603050405020304" pitchFamily="18" charset="0"/>
              </a:rPr>
              <a:t>…………. and…..........</a:t>
            </a:r>
          </a:p>
          <a:p>
            <a:pPr lvl="0"/>
            <a:r>
              <a:rPr lang="en-US" sz="2800" dirty="0">
                <a:latin typeface="+mj-lt"/>
                <a:cs typeface="Times New Roman" panose="02020603050405020304" pitchFamily="18" charset="0"/>
              </a:rPr>
              <a:t>6. Nakshi </a:t>
            </a:r>
            <a:r>
              <a:rPr lang="en-US" sz="2800" dirty="0" err="1">
                <a:latin typeface="+mj-lt"/>
                <a:cs typeface="Times New Roman" panose="02020603050405020304" pitchFamily="18" charset="0"/>
              </a:rPr>
              <a:t>Kanthas</a:t>
            </a:r>
            <a:r>
              <a:rPr lang="en-US" sz="2800" dirty="0">
                <a:latin typeface="+mj-lt"/>
                <a:cs typeface="Times New Roman" panose="02020603050405020304" pitchFamily="18" charset="0"/>
              </a:rPr>
              <a:t> are a kind of </a:t>
            </a:r>
            <a:r>
              <a:rPr lang="en-US" sz="2800" dirty="0" smtClean="0">
                <a:cs typeface="Times New Roman" panose="02020603050405020304" pitchFamily="18" charset="0"/>
              </a:rPr>
              <a:t>…………..        ………….</a:t>
            </a:r>
            <a:endParaRPr lang="en-US" sz="2800" dirty="0">
              <a:cs typeface="Times New Roman" panose="02020603050405020304" pitchFamily="18" charset="0"/>
            </a:endParaRPr>
          </a:p>
        </p:txBody>
      </p:sp>
      <p:sp>
        <p:nvSpPr>
          <p:cNvPr id="4" name="Rectangle 3"/>
          <p:cNvSpPr/>
          <p:nvPr/>
        </p:nvSpPr>
        <p:spPr>
          <a:xfrm>
            <a:off x="4337231" y="364259"/>
            <a:ext cx="4058624" cy="646331"/>
          </a:xfrm>
          <a:prstGeom prst="rect">
            <a:avLst/>
          </a:prstGeom>
          <a:solidFill>
            <a:schemeClr val="accent2">
              <a:lumMod val="40000"/>
              <a:lumOff val="60000"/>
            </a:schemeClr>
          </a:solid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3600" dirty="0" smtClean="0">
                <a:ln w="0">
                  <a:solidFill>
                    <a:schemeClr val="accent2">
                      <a:lumMod val="75000"/>
                    </a:schemeClr>
                  </a:solidFill>
                </a:ln>
                <a:effectLst>
                  <a:outerShdw blurRad="38100" dist="19050" dir="2700000" algn="tl" rotWithShape="0">
                    <a:schemeClr val="dk1">
                      <a:alpha val="40000"/>
                    </a:schemeClr>
                  </a:outerShdw>
                </a:effectLst>
              </a:rPr>
              <a:t>Group work</a:t>
            </a:r>
            <a:endParaRPr lang="en-US" sz="3600" b="0" cap="none" spc="0" dirty="0">
              <a:ln w="0">
                <a:solidFill>
                  <a:schemeClr val="accent2">
                    <a:lumMod val="75000"/>
                  </a:schemeClr>
                </a:solidFill>
              </a:ln>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075636" y="1148954"/>
            <a:ext cx="8036718" cy="523220"/>
          </a:xfrm>
          <a:prstGeom prst="rect">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smtClean="0"/>
              <a:t> Complete the sentences with clues given</a:t>
            </a:r>
            <a:endParaRPr lang="en-US" sz="2800" dirty="0"/>
          </a:p>
        </p:txBody>
      </p:sp>
      <p:sp>
        <p:nvSpPr>
          <p:cNvPr id="19" name="Rectangle 18"/>
          <p:cNvSpPr/>
          <p:nvPr/>
        </p:nvSpPr>
        <p:spPr>
          <a:xfrm>
            <a:off x="665759" y="1839936"/>
            <a:ext cx="1409877"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Bengali</a:t>
            </a:r>
            <a:endParaRPr lang="en-US" sz="2800" dirty="0">
              <a:solidFill>
                <a:schemeClr val="tx1"/>
              </a:solidFill>
            </a:endParaRPr>
          </a:p>
        </p:txBody>
      </p:sp>
      <p:sp>
        <p:nvSpPr>
          <p:cNvPr id="20" name="Rectangle 19"/>
          <p:cNvSpPr/>
          <p:nvPr/>
        </p:nvSpPr>
        <p:spPr>
          <a:xfrm>
            <a:off x="2387146" y="1771136"/>
            <a:ext cx="1581449"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patterns</a:t>
            </a:r>
            <a:endParaRPr lang="en-US" sz="2800" dirty="0">
              <a:solidFill>
                <a:schemeClr val="tx1"/>
              </a:solidFill>
            </a:endParaRPr>
          </a:p>
        </p:txBody>
      </p:sp>
      <p:sp>
        <p:nvSpPr>
          <p:cNvPr id="21" name="Rectangle 20"/>
          <p:cNvSpPr/>
          <p:nvPr/>
        </p:nvSpPr>
        <p:spPr>
          <a:xfrm>
            <a:off x="4211670" y="1784228"/>
            <a:ext cx="2084947"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embroidery</a:t>
            </a:r>
            <a:endParaRPr lang="en-US" sz="2800" dirty="0">
              <a:solidFill>
                <a:schemeClr val="tx1"/>
              </a:solidFill>
            </a:endParaRPr>
          </a:p>
        </p:txBody>
      </p:sp>
      <p:sp>
        <p:nvSpPr>
          <p:cNvPr id="22" name="Rectangle 21"/>
          <p:cNvSpPr/>
          <p:nvPr/>
        </p:nvSpPr>
        <p:spPr>
          <a:xfrm>
            <a:off x="6946634" y="1787017"/>
            <a:ext cx="1092040"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r>
              <a:rPr lang="en-US" sz="2800" dirty="0" smtClean="0">
                <a:solidFill>
                  <a:schemeClr val="tx1"/>
                </a:solidFill>
              </a:rPr>
              <a:t>ears</a:t>
            </a:r>
            <a:endParaRPr lang="en-US" sz="2800" dirty="0">
              <a:solidFill>
                <a:schemeClr val="tx1"/>
              </a:solidFill>
            </a:endParaRPr>
          </a:p>
        </p:txBody>
      </p:sp>
      <p:sp>
        <p:nvSpPr>
          <p:cNvPr id="24" name="Rectangle 23"/>
          <p:cNvSpPr/>
          <p:nvPr/>
        </p:nvSpPr>
        <p:spPr>
          <a:xfrm>
            <a:off x="8716428" y="1839936"/>
            <a:ext cx="1393855"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r>
              <a:rPr lang="en-US" sz="2800" dirty="0" smtClean="0">
                <a:solidFill>
                  <a:schemeClr val="tx1"/>
                </a:solidFill>
              </a:rPr>
              <a:t>ashion</a:t>
            </a:r>
            <a:endParaRPr lang="en-US" sz="2800" dirty="0">
              <a:solidFill>
                <a:schemeClr val="tx1"/>
              </a:solidFill>
            </a:endParaRPr>
          </a:p>
        </p:txBody>
      </p:sp>
      <p:sp>
        <p:nvSpPr>
          <p:cNvPr id="25" name="Rectangle 24"/>
          <p:cNvSpPr/>
          <p:nvPr/>
        </p:nvSpPr>
        <p:spPr>
          <a:xfrm>
            <a:off x="1082256" y="2390583"/>
            <a:ext cx="675719"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art</a:t>
            </a:r>
            <a:endParaRPr lang="en-US" sz="2800" dirty="0">
              <a:solidFill>
                <a:schemeClr val="tx1"/>
              </a:solidFill>
            </a:endParaRPr>
          </a:p>
        </p:txBody>
      </p:sp>
      <p:sp>
        <p:nvSpPr>
          <p:cNvPr id="27" name="Rectangle 26"/>
          <p:cNvSpPr/>
          <p:nvPr/>
        </p:nvSpPr>
        <p:spPr>
          <a:xfrm>
            <a:off x="2790929" y="2310105"/>
            <a:ext cx="1028179"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rural</a:t>
            </a:r>
            <a:endParaRPr lang="en-US" sz="2800" dirty="0">
              <a:solidFill>
                <a:schemeClr val="tx1"/>
              </a:solidFill>
            </a:endParaRPr>
          </a:p>
        </p:txBody>
      </p:sp>
      <p:sp>
        <p:nvSpPr>
          <p:cNvPr id="28" name="Rectangle 27"/>
          <p:cNvSpPr/>
          <p:nvPr/>
        </p:nvSpPr>
        <p:spPr>
          <a:xfrm>
            <a:off x="4611148" y="2334213"/>
            <a:ext cx="1482847"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designs</a:t>
            </a:r>
            <a:endParaRPr lang="en-US" sz="2800" dirty="0">
              <a:solidFill>
                <a:schemeClr val="tx1"/>
              </a:solidFill>
            </a:endParaRPr>
          </a:p>
        </p:txBody>
      </p:sp>
      <p:sp>
        <p:nvSpPr>
          <p:cNvPr id="29" name="Rectangle 28"/>
          <p:cNvSpPr/>
          <p:nvPr/>
        </p:nvSpPr>
        <p:spPr>
          <a:xfrm>
            <a:off x="6896353" y="2378737"/>
            <a:ext cx="1013705"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quilt</a:t>
            </a:r>
            <a:endParaRPr lang="en-US" sz="2800" dirty="0">
              <a:solidFill>
                <a:schemeClr val="tx1"/>
              </a:solidFill>
            </a:endParaRPr>
          </a:p>
        </p:txBody>
      </p:sp>
      <p:sp>
        <p:nvSpPr>
          <p:cNvPr id="30" name="Rectangle 29"/>
          <p:cNvSpPr/>
          <p:nvPr/>
        </p:nvSpPr>
        <p:spPr>
          <a:xfrm>
            <a:off x="8715635" y="2371466"/>
            <a:ext cx="1395440" cy="3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naksha</a:t>
            </a:r>
            <a:endParaRPr lang="en-US" sz="2800" dirty="0">
              <a:solidFill>
                <a:schemeClr val="tx1"/>
              </a:solidFill>
            </a:endParaRPr>
          </a:p>
        </p:txBody>
      </p:sp>
    </p:spTree>
    <p:extLst>
      <p:ext uri="{BB962C8B-B14F-4D97-AF65-F5344CB8AC3E}">
        <p14:creationId xmlns:p14="http://schemas.microsoft.com/office/powerpoint/2010/main" val="1942047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91667E-6 -7.40741E-7 L 0.19505 0.2125 " pathEditMode="relative" rAng="0" ptsTypes="AA">
                                      <p:cBhvr>
                                        <p:cTn id="13" dur="2000" fill="hold"/>
                                        <p:tgtEl>
                                          <p:spTgt spid="20"/>
                                        </p:tgtEl>
                                        <p:attrNameLst>
                                          <p:attrName>ppt_x</p:attrName>
                                          <p:attrName>ppt_y</p:attrName>
                                        </p:attrNameLst>
                                      </p:cBhvr>
                                      <p:rCtr x="9753" y="10625"/>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2.08333E-7 -4.44444E-6 L 0.40404 0.25162 " pathEditMode="relative" rAng="0" ptsTypes="AA">
                                      <p:cBhvr>
                                        <p:cTn id="17" dur="2000" fill="hold"/>
                                        <p:tgtEl>
                                          <p:spTgt spid="19"/>
                                        </p:tgtEl>
                                        <p:attrNameLst>
                                          <p:attrName>ppt_x</p:attrName>
                                          <p:attrName>ppt_y</p:attrName>
                                        </p:attrNameLst>
                                      </p:cBhvr>
                                      <p:rCtr x="20195" y="12569"/>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79167E-6 -7.40741E-7 L 0.00755 0.17338 " pathEditMode="relative" rAng="0" ptsTypes="AA">
                                      <p:cBhvr>
                                        <p:cTn id="21" dur="2000" fill="hold"/>
                                        <p:tgtEl>
                                          <p:spTgt spid="30"/>
                                        </p:tgtEl>
                                        <p:attrNameLst>
                                          <p:attrName>ppt_x</p:attrName>
                                          <p:attrName>ppt_y</p:attrName>
                                        </p:attrNameLst>
                                      </p:cBhvr>
                                      <p:rCtr x="378" y="8657"/>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75E-6 -2.96296E-6 L 0.24532 0.23588 " pathEditMode="relative" rAng="0" ptsTypes="AA">
                                      <p:cBhvr>
                                        <p:cTn id="25" dur="2000" fill="hold"/>
                                        <p:tgtEl>
                                          <p:spTgt spid="27"/>
                                        </p:tgtEl>
                                        <p:attrNameLst>
                                          <p:attrName>ppt_x</p:attrName>
                                          <p:attrName>ppt_y</p:attrName>
                                        </p:attrNameLst>
                                      </p:cBhvr>
                                      <p:rCtr x="12266" y="11782"/>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3.33333E-6 4.44444E-6 L 0.17409 0.32523 " pathEditMode="relative" rAng="0" ptsTypes="AA">
                                      <p:cBhvr>
                                        <p:cTn id="29" dur="2000" fill="hold"/>
                                        <p:tgtEl>
                                          <p:spTgt spid="22"/>
                                        </p:tgtEl>
                                        <p:attrNameLst>
                                          <p:attrName>ppt_x</p:attrName>
                                          <p:attrName>ppt_y</p:attrName>
                                        </p:attrNameLst>
                                      </p:cBhvr>
                                      <p:rCtr x="8698" y="16250"/>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4.58333E-6 -4.44444E-6 L -0.27149 0.37431 " pathEditMode="relative" rAng="0" ptsTypes="AA">
                                      <p:cBhvr>
                                        <p:cTn id="33" dur="2000" fill="hold"/>
                                        <p:tgtEl>
                                          <p:spTgt spid="24"/>
                                        </p:tgtEl>
                                        <p:attrNameLst>
                                          <p:attrName>ppt_x</p:attrName>
                                          <p:attrName>ppt_y</p:attrName>
                                        </p:attrNameLst>
                                      </p:cBhvr>
                                      <p:rCtr x="-13581" y="18704"/>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3.75E-6 1.48148E-6 L 0.10325 0.42292 " pathEditMode="relative" rAng="0" ptsTypes="AA">
                                      <p:cBhvr>
                                        <p:cTn id="37" dur="2000" fill="hold"/>
                                        <p:tgtEl>
                                          <p:spTgt spid="25"/>
                                        </p:tgtEl>
                                        <p:attrNameLst>
                                          <p:attrName>ppt_x</p:attrName>
                                          <p:attrName>ppt_y</p:attrName>
                                        </p:attrNameLst>
                                      </p:cBhvr>
                                      <p:rCtr x="5156" y="21134"/>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01055 0.00439 L -0.00013 0.42754 " pathEditMode="relative" rAng="0" ptsTypes="AA">
                                      <p:cBhvr>
                                        <p:cTn id="41" dur="2000" fill="hold"/>
                                        <p:tgtEl>
                                          <p:spTgt spid="28"/>
                                        </p:tgtEl>
                                        <p:attrNameLst>
                                          <p:attrName>ppt_x</p:attrName>
                                          <p:attrName>ppt_y</p:attrName>
                                        </p:attrNameLst>
                                      </p:cBhvr>
                                      <p:rCtr x="-534" y="21157"/>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0.01588 0.0088 L 0.14115 0.57824 " pathEditMode="relative" rAng="0" ptsTypes="AA">
                                      <p:cBhvr>
                                        <p:cTn id="45" dur="2000" fill="hold"/>
                                        <p:tgtEl>
                                          <p:spTgt spid="21"/>
                                        </p:tgtEl>
                                        <p:attrNameLst>
                                          <p:attrName>ppt_x</p:attrName>
                                          <p:attrName>ppt_y</p:attrName>
                                        </p:attrNameLst>
                                      </p:cBhvr>
                                      <p:rCtr x="6263" y="28472"/>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0" nodeType="clickEffect">
                                  <p:stCondLst>
                                    <p:cond delay="0"/>
                                  </p:stCondLst>
                                  <p:childTnLst>
                                    <p:animMotion origin="layout" path="M 0.03125 -0.00533 L 0.12669 0.47361 " pathEditMode="relative" rAng="0" ptsTypes="AA">
                                      <p:cBhvr>
                                        <p:cTn id="49" dur="2000" fill="hold"/>
                                        <p:tgtEl>
                                          <p:spTgt spid="29"/>
                                        </p:tgtEl>
                                        <p:attrNameLst>
                                          <p:attrName>ppt_x</p:attrName>
                                          <p:attrName>ppt_y</p:attrName>
                                        </p:attrNameLst>
                                      </p:cBhvr>
                                      <p:rCtr x="4766" y="2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P spid="24" grpId="0" animBg="1"/>
      <p:bldP spid="25" grpId="0" animBg="1"/>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581273"/>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3219" y="253219"/>
            <a:ext cx="11676184" cy="62741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90" y="1101193"/>
            <a:ext cx="2662647" cy="3165735"/>
          </a:xfrm>
          <a:prstGeom prst="ellipse">
            <a:avLst/>
          </a:prstGeom>
          <a:ln w="63500" cap="rnd">
            <a:solidFill>
              <a:srgbClr val="F7399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3"/>
          <p:cNvSpPr txBox="1"/>
          <p:nvPr/>
        </p:nvSpPr>
        <p:spPr>
          <a:xfrm>
            <a:off x="4634956" y="495879"/>
            <a:ext cx="3670663" cy="707886"/>
          </a:xfrm>
          <a:prstGeom prst="rect">
            <a:avLst/>
          </a:prstGeom>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rgbClr val="002060"/>
                </a:solidFill>
                <a:latin typeface="Algerian" panose="04020705040A02060702" pitchFamily="82" charset="0"/>
              </a:rPr>
              <a:t>I</a:t>
            </a:r>
            <a:r>
              <a:rPr lang="en-US" sz="4000" dirty="0" smtClean="0">
                <a:solidFill>
                  <a:srgbClr val="FF0000"/>
                </a:solidFill>
                <a:latin typeface="Algerian" panose="04020705040A02060702" pitchFamily="82" charset="0"/>
              </a:rPr>
              <a:t>d</a:t>
            </a:r>
            <a:r>
              <a:rPr lang="en-US" sz="4000" dirty="0" smtClean="0">
                <a:solidFill>
                  <a:srgbClr val="00B050"/>
                </a:solidFill>
                <a:latin typeface="Algerian" panose="04020705040A02060702" pitchFamily="82" charset="0"/>
              </a:rPr>
              <a:t>e</a:t>
            </a:r>
            <a:r>
              <a:rPr lang="en-US" sz="4000" dirty="0" smtClean="0">
                <a:solidFill>
                  <a:srgbClr val="C00000"/>
                </a:solidFill>
                <a:latin typeface="Algerian" panose="04020705040A02060702" pitchFamily="82" charset="0"/>
              </a:rPr>
              <a:t>n</a:t>
            </a:r>
            <a:r>
              <a:rPr lang="en-US" sz="4000" dirty="0" smtClean="0">
                <a:solidFill>
                  <a:srgbClr val="00B0F0"/>
                </a:solidFill>
                <a:latin typeface="Algerian" panose="04020705040A02060702" pitchFamily="82" charset="0"/>
              </a:rPr>
              <a:t>t</a:t>
            </a:r>
            <a:r>
              <a:rPr lang="en-US" sz="4000" dirty="0" smtClean="0">
                <a:solidFill>
                  <a:srgbClr val="002060"/>
                </a:solidFill>
                <a:latin typeface="Algerian" panose="04020705040A02060702" pitchFamily="82" charset="0"/>
              </a:rPr>
              <a:t>i</a:t>
            </a:r>
            <a:r>
              <a:rPr lang="en-US" sz="4000" dirty="0" smtClean="0">
                <a:solidFill>
                  <a:schemeClr val="accent2">
                    <a:lumMod val="75000"/>
                  </a:schemeClr>
                </a:solidFill>
                <a:latin typeface="Algerian" panose="04020705040A02060702" pitchFamily="82" charset="0"/>
              </a:rPr>
              <a:t>t</a:t>
            </a:r>
            <a:r>
              <a:rPr lang="en-US" sz="4000" dirty="0" smtClean="0">
                <a:solidFill>
                  <a:srgbClr val="002060"/>
                </a:solidFill>
                <a:latin typeface="Algerian" panose="04020705040A02060702" pitchFamily="82" charset="0"/>
              </a:rPr>
              <a:t>y</a:t>
            </a:r>
            <a:endParaRPr lang="en-US" sz="4000" dirty="0">
              <a:solidFill>
                <a:srgbClr val="002060"/>
              </a:solidFill>
              <a:latin typeface="Algerian" panose="04020705040A02060702" pitchFamily="82" charset="0"/>
            </a:endParaRPr>
          </a:p>
        </p:txBody>
      </p:sp>
      <p:sp>
        <p:nvSpPr>
          <p:cNvPr id="8" name="Rectangle 7"/>
          <p:cNvSpPr/>
          <p:nvPr/>
        </p:nvSpPr>
        <p:spPr>
          <a:xfrm>
            <a:off x="4111408" y="1311984"/>
            <a:ext cx="6765139" cy="2923877"/>
          </a:xfrm>
          <a:prstGeom prst="rect">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3200" b="1" dirty="0">
                <a:solidFill>
                  <a:srgbClr val="002060"/>
                </a:solidFill>
                <a:latin typeface="Book Antiqua" panose="02040602050305030304" pitchFamily="18" charset="0"/>
                <a:cs typeface="Times New Roman" pitchFamily="18" charset="0"/>
              </a:rPr>
              <a:t>Manik Chandra Majumder</a:t>
            </a:r>
          </a:p>
          <a:p>
            <a:pPr lvl="0"/>
            <a:r>
              <a:rPr lang="en-US" sz="3600" b="1" dirty="0">
                <a:solidFill>
                  <a:srgbClr val="0070C0"/>
                </a:solidFill>
                <a:latin typeface="Book Antiqua" panose="02040602050305030304" pitchFamily="18" charset="0"/>
                <a:cs typeface="Times New Roman" pitchFamily="18" charset="0"/>
              </a:rPr>
              <a:t>           </a:t>
            </a:r>
            <a:r>
              <a:rPr lang="en-US" sz="2800" dirty="0">
                <a:solidFill>
                  <a:srgbClr val="C00000"/>
                </a:solidFill>
                <a:latin typeface="Book Antiqua" panose="02040602050305030304" pitchFamily="18" charset="0"/>
                <a:cs typeface="Times New Roman" pitchFamily="18" charset="0"/>
              </a:rPr>
              <a:t>Senior Teacher</a:t>
            </a:r>
          </a:p>
          <a:p>
            <a:pPr lvl="0"/>
            <a:r>
              <a:rPr lang="en-US" sz="2400" dirty="0">
                <a:solidFill>
                  <a:srgbClr val="C00000"/>
                </a:solidFill>
                <a:latin typeface="Book Antiqua" panose="02040602050305030304" pitchFamily="18" charset="0"/>
                <a:cs typeface="Times New Roman" pitchFamily="18" charset="0"/>
              </a:rPr>
              <a:t>       </a:t>
            </a:r>
            <a:r>
              <a:rPr lang="en-US" sz="3200" dirty="0" err="1">
                <a:solidFill>
                  <a:srgbClr val="002060"/>
                </a:solidFill>
                <a:latin typeface="Book Antiqua" panose="02040602050305030304" pitchFamily="18" charset="0"/>
                <a:cs typeface="Times New Roman" pitchFamily="18" charset="0"/>
              </a:rPr>
              <a:t>Gazirhat</a:t>
            </a:r>
            <a:r>
              <a:rPr lang="en-US" sz="3200" dirty="0">
                <a:solidFill>
                  <a:srgbClr val="002060"/>
                </a:solidFill>
                <a:latin typeface="Book Antiqua" panose="02040602050305030304" pitchFamily="18" charset="0"/>
                <a:cs typeface="Times New Roman" pitchFamily="18" charset="0"/>
              </a:rPr>
              <a:t> High School</a:t>
            </a:r>
          </a:p>
          <a:p>
            <a:pPr lvl="0"/>
            <a:r>
              <a:rPr lang="en-US" sz="2800" dirty="0">
                <a:solidFill>
                  <a:srgbClr val="002060"/>
                </a:solidFill>
                <a:latin typeface="Book Antiqua" panose="02040602050305030304" pitchFamily="18" charset="0"/>
                <a:cs typeface="Times New Roman" pitchFamily="18" charset="0"/>
              </a:rPr>
              <a:t>             </a:t>
            </a:r>
            <a:r>
              <a:rPr lang="en-US" sz="2800" dirty="0" err="1">
                <a:solidFill>
                  <a:srgbClr val="C00000"/>
                </a:solidFill>
                <a:latin typeface="Book Antiqua" panose="02040602050305030304" pitchFamily="18" charset="0"/>
                <a:cs typeface="Times New Roman" pitchFamily="18" charset="0"/>
              </a:rPr>
              <a:t>Senbag</a:t>
            </a:r>
            <a:r>
              <a:rPr lang="en-US" sz="2800" dirty="0">
                <a:solidFill>
                  <a:srgbClr val="C00000"/>
                </a:solidFill>
                <a:latin typeface="Book Antiqua" panose="02040602050305030304" pitchFamily="18" charset="0"/>
                <a:cs typeface="Times New Roman" pitchFamily="18" charset="0"/>
              </a:rPr>
              <a:t>, </a:t>
            </a:r>
            <a:r>
              <a:rPr lang="en-US" sz="2800" dirty="0" err="1">
                <a:solidFill>
                  <a:srgbClr val="C00000"/>
                </a:solidFill>
                <a:latin typeface="Book Antiqua" panose="02040602050305030304" pitchFamily="18" charset="0"/>
                <a:cs typeface="Times New Roman" pitchFamily="18" charset="0"/>
              </a:rPr>
              <a:t>Noakhali</a:t>
            </a:r>
            <a:endParaRPr lang="en-US" sz="2800" dirty="0">
              <a:solidFill>
                <a:srgbClr val="C00000"/>
              </a:solidFill>
              <a:latin typeface="Book Antiqua" panose="02040602050305030304" pitchFamily="18" charset="0"/>
              <a:cs typeface="Times New Roman" pitchFamily="18" charset="0"/>
            </a:endParaRPr>
          </a:p>
          <a:p>
            <a:pPr lvl="0"/>
            <a:r>
              <a:rPr lang="en-US" sz="2800" dirty="0">
                <a:solidFill>
                  <a:srgbClr val="002060"/>
                </a:solidFill>
                <a:latin typeface="Book Antiqua" panose="02040602050305030304" pitchFamily="18" charset="0"/>
                <a:cs typeface="Times New Roman" pitchFamily="18" charset="0"/>
              </a:rPr>
              <a:t>    </a:t>
            </a:r>
            <a:r>
              <a:rPr lang="en-US" sz="2400" dirty="0">
                <a:solidFill>
                  <a:srgbClr val="7030A0"/>
                </a:solidFill>
                <a:latin typeface="Book Antiqua" panose="02040602050305030304" pitchFamily="18" charset="0"/>
                <a:cs typeface="Times New Roman" pitchFamily="18" charset="0"/>
              </a:rPr>
              <a:t>Mobile No: 01717155169</a:t>
            </a:r>
          </a:p>
          <a:p>
            <a:pPr lvl="0"/>
            <a:r>
              <a:rPr lang="en-US" sz="2800" dirty="0">
                <a:solidFill>
                  <a:srgbClr val="7030A0"/>
                </a:solidFill>
                <a:latin typeface="Book Antiqua" panose="02040602050305030304" pitchFamily="18" charset="0"/>
                <a:cs typeface="Times New Roman" pitchFamily="18" charset="0"/>
              </a:rPr>
              <a:t>    </a:t>
            </a:r>
            <a:r>
              <a:rPr lang="en-US" sz="2800" dirty="0">
                <a:solidFill>
                  <a:srgbClr val="000000"/>
                </a:solidFill>
                <a:latin typeface="Book Antiqua" panose="02040602050305030304" pitchFamily="18" charset="0"/>
                <a:cs typeface="Times New Roman" pitchFamily="18" charset="0"/>
              </a:rPr>
              <a:t>Email: manikmajumder01@gmail.com</a:t>
            </a:r>
            <a:endParaRPr lang="en-US" sz="2000" dirty="0">
              <a:solidFill>
                <a:srgbClr val="000000"/>
              </a:solidFill>
              <a:latin typeface="Book Antiqua" panose="02040602050305030304"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252" t="1721" r="2912" b="4466"/>
          <a:stretch/>
        </p:blipFill>
        <p:spPr>
          <a:xfrm>
            <a:off x="1696293" y="4845076"/>
            <a:ext cx="1267643" cy="1574114"/>
          </a:xfrm>
          <a:prstGeom prst="rect">
            <a:avLst/>
          </a:prstGeom>
          <a:ln>
            <a:noFill/>
          </a:ln>
          <a:effectLst>
            <a:outerShdw blurRad="44450" dist="27940" dir="5400000" algn="ctr">
              <a:srgbClr val="000000">
                <a:alpha val="32000"/>
              </a:srgbClr>
            </a:outerShdw>
          </a:effectLst>
        </p:spPr>
      </p:pic>
      <p:sp>
        <p:nvSpPr>
          <p:cNvPr id="10" name="Rectangle 9"/>
          <p:cNvSpPr/>
          <p:nvPr/>
        </p:nvSpPr>
        <p:spPr>
          <a:xfrm>
            <a:off x="4634956" y="4480198"/>
            <a:ext cx="4723384" cy="1938992"/>
          </a:xfrm>
          <a:prstGeom prst="rect">
            <a:avLst/>
          </a:prstGeom>
          <a:solidFill>
            <a:srgbClr val="AE9E7C">
              <a:lumMod val="40000"/>
              <a:lumOff val="60000"/>
            </a:srgb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sz="3600" kern="0" dirty="0">
                <a:solidFill>
                  <a:prstClr val="black"/>
                </a:solidFill>
                <a:latin typeface="Book Antiqua" panose="02040602050305030304" pitchFamily="18" charset="0"/>
                <a:cs typeface="Times New Roman" pitchFamily="18" charset="0"/>
              </a:rPr>
              <a:t>   </a:t>
            </a:r>
            <a:r>
              <a:rPr lang="en-US" sz="3200" kern="0" dirty="0">
                <a:solidFill>
                  <a:prstClr val="black"/>
                </a:solidFill>
                <a:latin typeface="Book Antiqua" panose="02040602050305030304" pitchFamily="18" charset="0"/>
                <a:cs typeface="Times New Roman" pitchFamily="18" charset="0"/>
              </a:rPr>
              <a:t>Class </a:t>
            </a:r>
            <a:r>
              <a:rPr lang="en-US" sz="3200" kern="0" dirty="0" smtClean="0">
                <a:solidFill>
                  <a:prstClr val="black"/>
                </a:solidFill>
                <a:latin typeface="Book Antiqua" panose="02040602050305030304" pitchFamily="18" charset="0"/>
                <a:cs typeface="Times New Roman" pitchFamily="18" charset="0"/>
              </a:rPr>
              <a:t>: Eight</a:t>
            </a:r>
            <a:endParaRPr lang="en-US" sz="3200" kern="0" dirty="0">
              <a:solidFill>
                <a:prstClr val="black"/>
              </a:solidFill>
              <a:latin typeface="Book Antiqua" panose="02040602050305030304" pitchFamily="18" charset="0"/>
              <a:cs typeface="Times New Roman" pitchFamily="18" charset="0"/>
            </a:endParaRPr>
          </a:p>
          <a:p>
            <a:pPr defTabSz="914400">
              <a:defRPr/>
            </a:pPr>
            <a:r>
              <a:rPr lang="en-US" sz="2800" kern="0" dirty="0">
                <a:solidFill>
                  <a:prstClr val="black"/>
                </a:solidFill>
                <a:latin typeface="Book Antiqua" panose="02040602050305030304" pitchFamily="18" charset="0"/>
                <a:cs typeface="Times New Roman" pitchFamily="18" charset="0"/>
              </a:rPr>
              <a:t>  </a:t>
            </a:r>
            <a:r>
              <a:rPr lang="en-US" sz="2800" kern="0" dirty="0">
                <a:solidFill>
                  <a:srgbClr val="C00000"/>
                </a:solidFill>
                <a:latin typeface="Book Antiqua" panose="02040602050305030304" pitchFamily="18" charset="0"/>
                <a:cs typeface="Times New Roman" pitchFamily="18" charset="0"/>
              </a:rPr>
              <a:t>Subject : English 1st paper</a:t>
            </a:r>
          </a:p>
          <a:p>
            <a:pPr defTabSz="914400">
              <a:defRPr/>
            </a:pPr>
            <a:r>
              <a:rPr lang="en-US" sz="2800" kern="0" dirty="0">
                <a:solidFill>
                  <a:srgbClr val="C00000"/>
                </a:solidFill>
                <a:latin typeface="Book Antiqua" panose="02040602050305030304" pitchFamily="18" charset="0"/>
                <a:cs typeface="Times New Roman" pitchFamily="18" charset="0"/>
              </a:rPr>
              <a:t>      </a:t>
            </a:r>
            <a:r>
              <a:rPr lang="en-US" sz="2800" kern="0" dirty="0">
                <a:solidFill>
                  <a:srgbClr val="00B050"/>
                </a:solidFill>
                <a:latin typeface="Book Antiqua" panose="02040602050305030304" pitchFamily="18" charset="0"/>
                <a:cs typeface="Times New Roman" pitchFamily="18" charset="0"/>
              </a:rPr>
              <a:t>Time : 50 Minutes </a:t>
            </a:r>
          </a:p>
          <a:p>
            <a:pPr defTabSz="914400">
              <a:defRPr/>
            </a:pPr>
            <a:r>
              <a:rPr lang="en-US" sz="2800" kern="0" dirty="0">
                <a:solidFill>
                  <a:prstClr val="black"/>
                </a:solidFill>
                <a:latin typeface="Book Antiqua" panose="02040602050305030304" pitchFamily="18" charset="0"/>
                <a:cs typeface="Times New Roman" pitchFamily="18" charset="0"/>
              </a:rPr>
              <a:t>       Date : </a:t>
            </a:r>
            <a:r>
              <a:rPr lang="en-US" sz="2800" kern="0" dirty="0" smtClean="0">
                <a:solidFill>
                  <a:prstClr val="black"/>
                </a:solidFill>
                <a:latin typeface="Book Antiqua" panose="02040602050305030304" pitchFamily="18" charset="0"/>
                <a:cs typeface="Times New Roman" pitchFamily="18" charset="0"/>
              </a:rPr>
              <a:t>00/00/2019</a:t>
            </a:r>
            <a:endParaRPr lang="en-US" sz="2800" kern="0" dirty="0">
              <a:solidFill>
                <a:prstClr val="black"/>
              </a:solidFill>
              <a:latin typeface="Book Antiqua" panose="02040602050305030304" pitchFamily="18" charset="0"/>
              <a:cs typeface="Times New Roman" pitchFamily="18" charset="0"/>
            </a:endParaRPr>
          </a:p>
        </p:txBody>
      </p:sp>
    </p:spTree>
    <p:extLst>
      <p:ext uri="{BB962C8B-B14F-4D97-AF65-F5344CB8AC3E}">
        <p14:creationId xmlns:p14="http://schemas.microsoft.com/office/powerpoint/2010/main" val="25841362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29400"/>
          </a:xfrm>
          <a:prstGeom prst="frame">
            <a:avLst>
              <a:gd name="adj1" fmla="val 1710"/>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184777" y="324029"/>
            <a:ext cx="11676184" cy="62886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18108" y="1025951"/>
            <a:ext cx="2973891" cy="769441"/>
          </a:xfrm>
          <a:prstGeom prst="rect">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effectLst/>
              </a:rPr>
              <a:t>Evaluation</a:t>
            </a:r>
            <a:endParaRPr lang="en-US" sz="4400" b="1" cap="none" spc="0" dirty="0">
              <a:ln/>
              <a:effectLst/>
            </a:endParaRPr>
          </a:p>
        </p:txBody>
      </p:sp>
      <p:sp>
        <p:nvSpPr>
          <p:cNvPr id="6" name="TextBox 5"/>
          <p:cNvSpPr txBox="1"/>
          <p:nvPr/>
        </p:nvSpPr>
        <p:spPr>
          <a:xfrm>
            <a:off x="1014891" y="2157246"/>
            <a:ext cx="5223164" cy="584775"/>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smtClean="0"/>
              <a:t>Q 1</a:t>
            </a:r>
            <a:r>
              <a:rPr lang="en-US" sz="3200" dirty="0" smtClean="0"/>
              <a:t>: What is Nakshi Kantha?</a:t>
            </a:r>
            <a:r>
              <a:rPr lang="en-US" sz="2400" dirty="0" smtClean="0"/>
              <a:t> </a:t>
            </a:r>
            <a:endParaRPr lang="en-US" sz="2400" dirty="0"/>
          </a:p>
        </p:txBody>
      </p:sp>
      <p:sp>
        <p:nvSpPr>
          <p:cNvPr id="7" name="TextBox 6"/>
          <p:cNvSpPr txBox="1"/>
          <p:nvPr/>
        </p:nvSpPr>
        <p:spPr>
          <a:xfrm>
            <a:off x="827414" y="2180904"/>
            <a:ext cx="10390911" cy="1077218"/>
          </a:xfrm>
          <a:prstGeom prst="rect">
            <a:avLst/>
          </a:prstGeom>
          <a:solidFill>
            <a:schemeClr val="accent2">
              <a:lumMod val="40000"/>
              <a:lumOff val="60000"/>
            </a:schemeClr>
          </a:solidFill>
          <a:ln>
            <a:solidFill>
              <a:srgbClr val="00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err="1" smtClean="0"/>
              <a:t>Ans</a:t>
            </a:r>
            <a:r>
              <a:rPr lang="en-US" sz="3200" dirty="0" smtClean="0"/>
              <a:t>: Nakshi Kantha is one kind of embroidered quilt</a:t>
            </a:r>
          </a:p>
          <a:p>
            <a:r>
              <a:rPr lang="en-US" sz="3200" dirty="0"/>
              <a:t> </a:t>
            </a:r>
            <a:r>
              <a:rPr lang="en-US" sz="3200" dirty="0" smtClean="0"/>
              <a:t>         furnished with artistic pattern .</a:t>
            </a:r>
            <a:endParaRPr lang="en-US" sz="3200" dirty="0"/>
          </a:p>
        </p:txBody>
      </p:sp>
      <p:sp>
        <p:nvSpPr>
          <p:cNvPr id="8" name="TextBox 7"/>
          <p:cNvSpPr txBox="1"/>
          <p:nvPr/>
        </p:nvSpPr>
        <p:spPr>
          <a:xfrm>
            <a:off x="1100433" y="2176715"/>
            <a:ext cx="9409243" cy="584775"/>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smtClean="0"/>
              <a:t>Q 2</a:t>
            </a:r>
            <a:r>
              <a:rPr lang="en-US" sz="3200" dirty="0" smtClean="0"/>
              <a:t>: Who wrote the poem Nakshi </a:t>
            </a:r>
            <a:r>
              <a:rPr lang="en-US" sz="3200" dirty="0" err="1" smtClean="0"/>
              <a:t>Kanthar</a:t>
            </a:r>
            <a:r>
              <a:rPr lang="en-US" sz="3200" dirty="0" smtClean="0"/>
              <a:t> Math?</a:t>
            </a:r>
            <a:r>
              <a:rPr lang="en-US" sz="2400" dirty="0" smtClean="0"/>
              <a:t> </a:t>
            </a:r>
            <a:endParaRPr lang="en-US" sz="2400" dirty="0"/>
          </a:p>
        </p:txBody>
      </p:sp>
      <p:sp>
        <p:nvSpPr>
          <p:cNvPr id="9" name="TextBox 8"/>
          <p:cNvSpPr txBox="1"/>
          <p:nvPr/>
        </p:nvSpPr>
        <p:spPr>
          <a:xfrm>
            <a:off x="883561" y="2225215"/>
            <a:ext cx="10642297" cy="1077218"/>
          </a:xfrm>
          <a:prstGeom prst="rect">
            <a:avLst/>
          </a:prstGeom>
          <a:solidFill>
            <a:schemeClr val="accent2">
              <a:lumMod val="40000"/>
              <a:lumOff val="60000"/>
            </a:schemeClr>
          </a:solidFill>
          <a:ln>
            <a:solidFill>
              <a:srgbClr val="00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err="1" smtClean="0"/>
              <a:t>Ans</a:t>
            </a:r>
            <a:r>
              <a:rPr lang="en-US" sz="3200" dirty="0" smtClean="0"/>
              <a:t>: Nakshi Kantha is written by popular </a:t>
            </a:r>
            <a:r>
              <a:rPr lang="en-US" sz="3200" dirty="0" err="1" smtClean="0"/>
              <a:t>Bangalee</a:t>
            </a:r>
            <a:r>
              <a:rPr lang="en-US" sz="3200" dirty="0" smtClean="0"/>
              <a:t> poet</a:t>
            </a:r>
          </a:p>
          <a:p>
            <a:r>
              <a:rPr lang="en-US" sz="3200" dirty="0"/>
              <a:t> </a:t>
            </a:r>
            <a:r>
              <a:rPr lang="en-US" sz="3200" dirty="0" smtClean="0"/>
              <a:t>          </a:t>
            </a:r>
            <a:r>
              <a:rPr lang="en-US" sz="3200" dirty="0" err="1" smtClean="0"/>
              <a:t>Jasimuddin</a:t>
            </a:r>
            <a:r>
              <a:rPr lang="en-US" sz="3200" dirty="0"/>
              <a:t>.</a:t>
            </a:r>
          </a:p>
        </p:txBody>
      </p:sp>
      <p:sp>
        <p:nvSpPr>
          <p:cNvPr id="10" name="TextBox 9"/>
          <p:cNvSpPr txBox="1"/>
          <p:nvPr/>
        </p:nvSpPr>
        <p:spPr>
          <a:xfrm>
            <a:off x="1101159" y="2275215"/>
            <a:ext cx="9409243" cy="584775"/>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smtClean="0"/>
              <a:t>Q 3</a:t>
            </a:r>
            <a:r>
              <a:rPr lang="en-US" sz="3200" dirty="0" smtClean="0"/>
              <a:t>: What is the meaning of the word ‘indigenous?</a:t>
            </a:r>
            <a:r>
              <a:rPr lang="en-US" sz="2400" dirty="0" smtClean="0"/>
              <a:t> </a:t>
            </a:r>
            <a:endParaRPr lang="en-US" sz="2400" dirty="0"/>
          </a:p>
        </p:txBody>
      </p:sp>
      <p:sp>
        <p:nvSpPr>
          <p:cNvPr id="11" name="TextBox 10"/>
          <p:cNvSpPr txBox="1"/>
          <p:nvPr/>
        </p:nvSpPr>
        <p:spPr>
          <a:xfrm>
            <a:off x="999987" y="2124058"/>
            <a:ext cx="9176017" cy="584775"/>
          </a:xfrm>
          <a:prstGeom prst="rect">
            <a:avLst/>
          </a:prstGeom>
          <a:solidFill>
            <a:schemeClr val="accent2">
              <a:lumMod val="40000"/>
              <a:lumOff val="60000"/>
            </a:schemeClr>
          </a:solidFill>
          <a:ln>
            <a:solidFill>
              <a:srgbClr val="00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err="1" smtClean="0"/>
              <a:t>Ans</a:t>
            </a:r>
            <a:r>
              <a:rPr lang="en-US" sz="3200" dirty="0" smtClean="0"/>
              <a:t>: Indigenous means  Native</a:t>
            </a:r>
            <a:endParaRPr lang="en-US" sz="3200" dirty="0"/>
          </a:p>
        </p:txBody>
      </p:sp>
      <p:sp>
        <p:nvSpPr>
          <p:cNvPr id="12" name="TextBox 11"/>
          <p:cNvSpPr txBox="1"/>
          <p:nvPr/>
        </p:nvSpPr>
        <p:spPr>
          <a:xfrm>
            <a:off x="1112281" y="2252816"/>
            <a:ext cx="9963428" cy="584775"/>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smtClean="0"/>
              <a:t>Q 4</a:t>
            </a:r>
            <a:r>
              <a:rPr lang="en-US" sz="3200" dirty="0" smtClean="0"/>
              <a:t>: How long and where has the art been practised?</a:t>
            </a:r>
            <a:r>
              <a:rPr lang="en-US" sz="2400" dirty="0" smtClean="0"/>
              <a:t> </a:t>
            </a:r>
            <a:endParaRPr lang="en-US" sz="2400" dirty="0"/>
          </a:p>
        </p:txBody>
      </p:sp>
      <p:sp>
        <p:nvSpPr>
          <p:cNvPr id="13" name="TextBox 12"/>
          <p:cNvSpPr txBox="1"/>
          <p:nvPr/>
        </p:nvSpPr>
        <p:spPr>
          <a:xfrm>
            <a:off x="1014891" y="2291591"/>
            <a:ext cx="10554744" cy="1077218"/>
          </a:xfrm>
          <a:prstGeom prst="rect">
            <a:avLst/>
          </a:prstGeom>
          <a:solidFill>
            <a:schemeClr val="accent2">
              <a:lumMod val="40000"/>
              <a:lumOff val="60000"/>
            </a:schemeClr>
          </a:solidFill>
          <a:ln>
            <a:solidFill>
              <a:srgbClr val="00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err="1" smtClean="0"/>
              <a:t>Ans</a:t>
            </a:r>
            <a:r>
              <a:rPr lang="en-US" sz="3200" dirty="0" smtClean="0"/>
              <a:t>: The art has been practised in rural Bengal for </a:t>
            </a:r>
          </a:p>
          <a:p>
            <a:r>
              <a:rPr lang="en-US" sz="3200" dirty="0"/>
              <a:t> </a:t>
            </a:r>
            <a:r>
              <a:rPr lang="en-US" sz="3200" dirty="0" smtClean="0"/>
              <a:t>         centuries.</a:t>
            </a:r>
            <a:endParaRPr lang="en-US" sz="3200" dirty="0"/>
          </a:p>
        </p:txBody>
      </p:sp>
      <p:sp>
        <p:nvSpPr>
          <p:cNvPr id="14" name="TextBox 13"/>
          <p:cNvSpPr txBox="1"/>
          <p:nvPr/>
        </p:nvSpPr>
        <p:spPr>
          <a:xfrm>
            <a:off x="794193" y="2339779"/>
            <a:ext cx="11158745" cy="1077218"/>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smtClean="0"/>
              <a:t>Q </a:t>
            </a:r>
            <a:r>
              <a:rPr lang="en-US" sz="2400" dirty="0"/>
              <a:t>5</a:t>
            </a:r>
            <a:r>
              <a:rPr lang="en-US" sz="3200" dirty="0" smtClean="0"/>
              <a:t>: Which districts Bangladesh are most famous for this</a:t>
            </a:r>
          </a:p>
          <a:p>
            <a:r>
              <a:rPr lang="en-US" sz="3200" dirty="0"/>
              <a:t> </a:t>
            </a:r>
            <a:r>
              <a:rPr lang="en-US" sz="3200" dirty="0" smtClean="0"/>
              <a:t>       craft?</a:t>
            </a:r>
            <a:r>
              <a:rPr lang="en-US" sz="2400" dirty="0" smtClean="0"/>
              <a:t> </a:t>
            </a:r>
            <a:endParaRPr lang="en-US" sz="2400" dirty="0"/>
          </a:p>
        </p:txBody>
      </p:sp>
      <p:sp>
        <p:nvSpPr>
          <p:cNvPr id="15" name="TextBox 14"/>
          <p:cNvSpPr txBox="1"/>
          <p:nvPr/>
        </p:nvSpPr>
        <p:spPr>
          <a:xfrm>
            <a:off x="639443" y="2320879"/>
            <a:ext cx="11130532" cy="1077218"/>
          </a:xfrm>
          <a:prstGeom prst="rect">
            <a:avLst/>
          </a:prstGeom>
          <a:solidFill>
            <a:schemeClr val="accent2">
              <a:lumMod val="40000"/>
              <a:lumOff val="60000"/>
            </a:schemeClr>
          </a:solidFill>
          <a:ln>
            <a:solidFill>
              <a:srgbClr val="00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err="1" smtClean="0"/>
              <a:t>Ans</a:t>
            </a:r>
            <a:r>
              <a:rPr lang="en-US" sz="3200" dirty="0" smtClean="0"/>
              <a:t>: </a:t>
            </a:r>
            <a:r>
              <a:rPr lang="en-US" sz="3200" dirty="0" err="1" smtClean="0"/>
              <a:t>Mymensingh,Jamalpur,Rajshahi</a:t>
            </a:r>
            <a:r>
              <a:rPr lang="en-US" sz="3200" dirty="0" smtClean="0"/>
              <a:t>, </a:t>
            </a:r>
            <a:r>
              <a:rPr lang="en-US" sz="3200" dirty="0" err="1" smtClean="0"/>
              <a:t>Faridpur</a:t>
            </a:r>
            <a:r>
              <a:rPr lang="en-US" sz="3200" dirty="0" smtClean="0"/>
              <a:t>, </a:t>
            </a:r>
            <a:r>
              <a:rPr lang="en-US" sz="3200" dirty="0" err="1" smtClean="0"/>
              <a:t>Bogra</a:t>
            </a:r>
            <a:r>
              <a:rPr lang="en-US" sz="3200" dirty="0" smtClean="0"/>
              <a:t> and</a:t>
            </a:r>
          </a:p>
          <a:p>
            <a:r>
              <a:rPr lang="en-US" sz="3200" dirty="0"/>
              <a:t> </a:t>
            </a:r>
            <a:r>
              <a:rPr lang="en-US" sz="3200" dirty="0" smtClean="0"/>
              <a:t>        </a:t>
            </a:r>
            <a:r>
              <a:rPr lang="en-US" sz="3200" dirty="0" err="1" smtClean="0"/>
              <a:t>Jossore</a:t>
            </a:r>
            <a:r>
              <a:rPr lang="en-US" sz="3200" dirty="0" smtClean="0"/>
              <a:t> are most famous for this craft.</a:t>
            </a:r>
            <a:endParaRPr lang="en-US" sz="3200" dirty="0"/>
          </a:p>
        </p:txBody>
      </p:sp>
    </p:spTree>
    <p:extLst>
      <p:ext uri="{BB962C8B-B14F-4D97-AF65-F5344CB8AC3E}">
        <p14:creationId xmlns:p14="http://schemas.microsoft.com/office/powerpoint/2010/main" val="32424807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1"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29400"/>
          </a:xfrm>
          <a:prstGeom prst="frame">
            <a:avLst>
              <a:gd name="adj1" fmla="val 1710"/>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2359" y="120316"/>
            <a:ext cx="11676184" cy="635211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627" y="1495756"/>
            <a:ext cx="4643264" cy="26666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angle 3"/>
          <p:cNvSpPr/>
          <p:nvPr/>
        </p:nvSpPr>
        <p:spPr>
          <a:xfrm>
            <a:off x="4157126" y="452110"/>
            <a:ext cx="3868368" cy="923330"/>
          </a:xfrm>
          <a:prstGeom prst="rect">
            <a:avLst/>
          </a:prstGeom>
          <a:solidFill>
            <a:srgbClr val="00B050"/>
          </a:solidFill>
          <a:ln w="38100">
            <a:solidFill>
              <a:srgbClr val="FF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Home work</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1719342" y="4623457"/>
            <a:ext cx="8742217" cy="914400"/>
          </a:xfrm>
          <a:prstGeom prst="rect">
            <a:avLst/>
          </a:prstGeom>
          <a:solidFill>
            <a:schemeClr val="accent2">
              <a:lumMod val="60000"/>
              <a:lumOff val="40000"/>
            </a:scheme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Write a  paragraph about “Nakshi Kantha.”</a:t>
            </a:r>
            <a:endParaRPr lang="en-US" sz="3200" b="1" dirty="0">
              <a:solidFill>
                <a:schemeClr val="tx1"/>
              </a:solidFill>
            </a:endParaRPr>
          </a:p>
        </p:txBody>
      </p:sp>
    </p:spTree>
    <p:extLst>
      <p:ext uri="{BB962C8B-B14F-4D97-AF65-F5344CB8AC3E}">
        <p14:creationId xmlns:p14="http://schemas.microsoft.com/office/powerpoint/2010/main" val="26781538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29400"/>
          </a:xfrm>
          <a:prstGeom prst="frame">
            <a:avLst>
              <a:gd name="adj1" fmla="val 1710"/>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2358" y="252940"/>
            <a:ext cx="11676184" cy="635211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76790" y="5358149"/>
            <a:ext cx="4423006" cy="923330"/>
          </a:xfrm>
          <a:prstGeom prst="rect">
            <a:avLst/>
          </a:prstGeom>
          <a:solidFill>
            <a:srgbClr val="00B050"/>
          </a:solidFill>
          <a:ln w="38100">
            <a:solidFill>
              <a:srgbClr val="FF66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Thank you all</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50" y="530638"/>
            <a:ext cx="10058400" cy="4549814"/>
          </a:xfrm>
          <a:prstGeom prst="roundRect">
            <a:avLst>
              <a:gd name="adj" fmla="val 4167"/>
            </a:avLst>
          </a:prstGeom>
          <a:solidFill>
            <a:srgbClr val="FFFFFF"/>
          </a:solidFill>
          <a:ln w="76200" cap="sq">
            <a:solidFill>
              <a:srgbClr val="00206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32534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17368"/>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51923" y="297872"/>
            <a:ext cx="11319164" cy="62622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536142" y="826212"/>
            <a:ext cx="8578515" cy="2389071"/>
            <a:chOff x="1536142" y="826212"/>
            <a:chExt cx="8578515" cy="2389071"/>
          </a:xfrm>
        </p:grpSpPr>
        <p:sp>
          <p:nvSpPr>
            <p:cNvPr id="7" name="Right Arrow 6"/>
            <p:cNvSpPr/>
            <p:nvPr/>
          </p:nvSpPr>
          <p:spPr>
            <a:xfrm>
              <a:off x="1536142" y="826212"/>
              <a:ext cx="8578515" cy="1151298"/>
            </a:xfrm>
            <a:prstGeom prst="rightArrow">
              <a:avLst>
                <a:gd name="adj1" fmla="val 100000"/>
                <a:gd name="adj2" fmla="val 0"/>
              </a:avLst>
            </a:prstGeom>
            <a:solidFill>
              <a:schemeClr val="accent4">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rPr>
                <a:t>Observe the video attentively and think about our lesson.</a:t>
              </a:r>
              <a:endParaRPr lang="en-US" sz="3600" dirty="0">
                <a:solidFill>
                  <a:srgbClr val="002060"/>
                </a:solidFill>
              </a:endParaRPr>
            </a:p>
          </p:txBody>
        </p:sp>
        <p:sp>
          <p:nvSpPr>
            <p:cNvPr id="11" name="Down Arrow 10"/>
            <p:cNvSpPr/>
            <p:nvPr/>
          </p:nvSpPr>
          <p:spPr>
            <a:xfrm>
              <a:off x="4085085" y="1977510"/>
              <a:ext cx="4017819" cy="1237773"/>
            </a:xfrm>
            <a:prstGeom prst="downArrow">
              <a:avLst/>
            </a:prstGeom>
            <a:solidFill>
              <a:schemeClr val="accent4">
                <a:lumMod val="40000"/>
                <a:lumOff val="6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Click </a:t>
              </a:r>
            </a:p>
            <a:p>
              <a:pPr algn="ctr"/>
              <a:r>
                <a:rPr lang="en-US" sz="2800" dirty="0" smtClean="0">
                  <a:solidFill>
                    <a:schemeClr val="tx1"/>
                  </a:solidFill>
                </a:rPr>
                <a:t>Link</a:t>
              </a:r>
              <a:endParaRPr lang="en-US" sz="2800" dirty="0">
                <a:solidFill>
                  <a:schemeClr val="tx1"/>
                </a:solidFill>
              </a:endParaRPr>
            </a:p>
          </p:txBody>
        </p:sp>
      </p:grpSp>
      <p:sp>
        <p:nvSpPr>
          <p:cNvPr id="5" name="TextBox 4"/>
          <p:cNvSpPr txBox="1"/>
          <p:nvPr/>
        </p:nvSpPr>
        <p:spPr>
          <a:xfrm>
            <a:off x="2410919" y="3598195"/>
            <a:ext cx="8088320" cy="646331"/>
          </a:xfrm>
          <a:prstGeom prst="rect">
            <a:avLst/>
          </a:prstGeom>
          <a:solidFill>
            <a:schemeClr val="accent4">
              <a:lumMod val="40000"/>
              <a:lumOff val="60000"/>
            </a:schemeClr>
          </a:solidFill>
          <a:ln>
            <a:solidFill>
              <a:srgbClr val="002060"/>
            </a:solidFill>
          </a:ln>
        </p:spPr>
        <p:txBody>
          <a:bodyPr wrap="square" rtlCol="0">
            <a:spAutoFit/>
          </a:bodyPr>
          <a:lstStyle/>
          <a:p>
            <a:r>
              <a:rPr lang="en-US">
                <a:hlinkClick r:id="rId4"/>
              </a:rPr>
              <a:t>https://www.youtube.com/watch?v=RIDghkGgrYA&amp;list=UUjc1rjDWUKp4A9z41Ob_zog&amp;index=1</a:t>
            </a:r>
            <a:endParaRPr lang="en-US" dirty="0"/>
          </a:p>
        </p:txBody>
      </p:sp>
      <p:graphicFrame>
        <p:nvGraphicFramePr>
          <p:cNvPr id="8" name="Object 7">
            <a:hlinkClick r:id="" action="ppaction://ole?verb=0"/>
          </p:cNvPr>
          <p:cNvGraphicFramePr>
            <a:graphicFrameLocks noChangeAspect="1"/>
          </p:cNvGraphicFramePr>
          <p:nvPr>
            <p:extLst>
              <p:ext uri="{D42A27DB-BD31-4B8C-83A1-F6EECF244321}">
                <p14:modId xmlns:p14="http://schemas.microsoft.com/office/powerpoint/2010/main" val="1818636955"/>
              </p:ext>
            </p:extLst>
          </p:nvPr>
        </p:nvGraphicFramePr>
        <p:xfrm>
          <a:off x="4807254" y="4573372"/>
          <a:ext cx="3295650" cy="765175"/>
        </p:xfrm>
        <a:graphic>
          <a:graphicData uri="http://schemas.openxmlformats.org/presentationml/2006/ole">
            <mc:AlternateContent xmlns:mc="http://schemas.openxmlformats.org/markup-compatibility/2006">
              <mc:Choice xmlns:v="urn:schemas-microsoft-com:vml" Requires="v">
                <p:oleObj spid="_x0000_s1046" name="Packager Shell Object" showAsIcon="1" r:id="rId5" imgW="1287360" imgH="488520" progId="Package">
                  <p:embed/>
                </p:oleObj>
              </mc:Choice>
              <mc:Fallback>
                <p:oleObj name="Packager Shell Object" showAsIcon="1" r:id="rId5" imgW="1287360" imgH="488520" progId="Package">
                  <p:embed/>
                  <p:pic>
                    <p:nvPicPr>
                      <p:cNvPr id="0" name=""/>
                      <p:cNvPicPr/>
                      <p:nvPr/>
                    </p:nvPicPr>
                    <p:blipFill>
                      <a:blip r:embed="rId6"/>
                      <a:stretch>
                        <a:fillRect/>
                      </a:stretch>
                    </p:blipFill>
                    <p:spPr>
                      <a:xfrm>
                        <a:off x="4807254" y="4573372"/>
                        <a:ext cx="3295650" cy="765175"/>
                      </a:xfrm>
                      <a:prstGeom prst="rect">
                        <a:avLst/>
                      </a:prstGeom>
                      <a:solidFill>
                        <a:schemeClr val="accent4">
                          <a:lumMod val="20000"/>
                          <a:lumOff val="80000"/>
                        </a:schemeClr>
                      </a:solidFill>
                      <a:ln>
                        <a:solidFill>
                          <a:srgbClr val="0070C0"/>
                        </a:solidFill>
                      </a:ln>
                    </p:spPr>
                  </p:pic>
                </p:oleObj>
              </mc:Fallback>
            </mc:AlternateContent>
          </a:graphicData>
        </a:graphic>
      </p:graphicFrame>
    </p:spTree>
    <p:extLst>
      <p:ext uri="{BB962C8B-B14F-4D97-AF65-F5344CB8AC3E}">
        <p14:creationId xmlns:p14="http://schemas.microsoft.com/office/powerpoint/2010/main" val="7873287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1"/>
            <a:ext cx="12191999" cy="6761746"/>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545179"/>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91998" y="243779"/>
            <a:ext cx="11676184" cy="62741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50770" y="1133602"/>
            <a:ext cx="4229864" cy="1924834"/>
          </a:xfrm>
          <a:prstGeom prst="rightArrow">
            <a:avLst>
              <a:gd name="adj1" fmla="val 100000"/>
              <a:gd name="adj2" fmla="val 39394"/>
            </a:avLst>
          </a:prstGeom>
          <a:solidFill>
            <a:schemeClr val="accent4">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rPr>
              <a:t>Our Today’s lesson is….</a:t>
            </a:r>
            <a:endParaRPr lang="en-US" sz="36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06" y="643622"/>
            <a:ext cx="5742604" cy="4415589"/>
          </a:xfrm>
          <a:prstGeom prst="rect">
            <a:avLst/>
          </a:prstGeom>
          <a:solidFill>
            <a:srgbClr val="FFFFFF">
              <a:shade val="85000"/>
            </a:srgbClr>
          </a:solidFill>
          <a:ln w="28575"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246004" y="5206737"/>
            <a:ext cx="4974439" cy="923330"/>
          </a:xfrm>
          <a:prstGeom prst="rect">
            <a:avLst/>
          </a:prstGeom>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5400" dirty="0" smtClean="0">
                <a:ln w="0">
                  <a:solidFill>
                    <a:srgbClr val="002060"/>
                  </a:solidFill>
                </a:ln>
                <a:solidFill>
                  <a:schemeClr val="tx1"/>
                </a:solidFill>
                <a:effectLst>
                  <a:outerShdw blurRad="38100" dist="19050" dir="2700000" algn="tl" rotWithShape="0">
                    <a:schemeClr val="dk1">
                      <a:alpha val="40000"/>
                    </a:schemeClr>
                  </a:outerShdw>
                </a:effectLst>
              </a:rPr>
              <a:t>Nakshi Kantha</a:t>
            </a:r>
            <a:endParaRPr lang="en-US" sz="5400" dirty="0">
              <a:ln w="0">
                <a:solidFill>
                  <a:srgbClr val="002060"/>
                </a:solidFill>
              </a:ln>
              <a:solidFill>
                <a:schemeClr val="tx1"/>
              </a:solidFill>
              <a:effectLst>
                <a:outerShdw blurRad="38100" dist="19050" dir="2700000" algn="tl" rotWithShape="0">
                  <a:schemeClr val="dk1">
                    <a:alpha val="40000"/>
                  </a:schemeClr>
                </a:outerShdw>
              </a:effectLst>
            </a:endParaRPr>
          </a:p>
        </p:txBody>
      </p:sp>
      <p:sp>
        <p:nvSpPr>
          <p:cNvPr id="10" name="Right Arrow 9"/>
          <p:cNvSpPr/>
          <p:nvPr/>
        </p:nvSpPr>
        <p:spPr>
          <a:xfrm>
            <a:off x="907620" y="3948259"/>
            <a:ext cx="4229864" cy="1924834"/>
          </a:xfrm>
          <a:prstGeom prst="rightArrow">
            <a:avLst>
              <a:gd name="adj1" fmla="val 100000"/>
              <a:gd name="adj2" fmla="val 0"/>
            </a:avLst>
          </a:prstGeom>
          <a:solidFill>
            <a:schemeClr val="accent4">
              <a:lumMod val="60000"/>
              <a:lumOff val="4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rPr>
              <a:t>Unit – One</a:t>
            </a:r>
          </a:p>
          <a:p>
            <a:pPr algn="ctr"/>
            <a:r>
              <a:rPr lang="en-US" sz="3600" dirty="0" smtClean="0">
                <a:solidFill>
                  <a:srgbClr val="002060"/>
                </a:solidFill>
              </a:rPr>
              <a:t>Lesson -Two</a:t>
            </a:r>
            <a:endParaRPr lang="en-US" sz="3600" dirty="0">
              <a:solidFill>
                <a:srgbClr val="002060"/>
              </a:solidFill>
            </a:endParaRPr>
          </a:p>
        </p:txBody>
      </p:sp>
    </p:spTree>
    <p:extLst>
      <p:ext uri="{BB962C8B-B14F-4D97-AF65-F5344CB8AC3E}">
        <p14:creationId xmlns:p14="http://schemas.microsoft.com/office/powerpoint/2010/main" val="1682429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repeatCount="3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17367"/>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3" y="255809"/>
            <a:ext cx="11676184" cy="6289369"/>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33317" y="589547"/>
            <a:ext cx="7696200" cy="1235241"/>
          </a:xfrm>
          <a:prstGeom prst="ellipse">
            <a:avLst/>
          </a:prstGeom>
          <a:solidFill>
            <a:schemeClr val="accent4">
              <a:lumMod val="60000"/>
              <a:lumOff val="40000"/>
            </a:schemeClr>
          </a:solidFill>
          <a:ln w="3810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b="1" dirty="0" smtClean="0">
                <a:solidFill>
                  <a:srgbClr val="002060"/>
                </a:solidFill>
                <a:latin typeface="Book Antiqua" pitchFamily="18" charset="0"/>
              </a:rPr>
              <a:t>Learning Outcomes</a:t>
            </a:r>
            <a:endParaRPr lang="en-US" sz="4400" b="1" dirty="0">
              <a:solidFill>
                <a:srgbClr val="002060"/>
              </a:solidFill>
              <a:latin typeface="Book Antiqua" pitchFamily="18" charset="0"/>
            </a:endParaRPr>
          </a:p>
        </p:txBody>
      </p:sp>
      <p:sp>
        <p:nvSpPr>
          <p:cNvPr id="7" name="Rounded Rectangle 6"/>
          <p:cNvSpPr/>
          <p:nvPr/>
        </p:nvSpPr>
        <p:spPr>
          <a:xfrm>
            <a:off x="571500" y="1824787"/>
            <a:ext cx="11044989" cy="4551949"/>
          </a:xfrm>
          <a:prstGeom prst="round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800" dirty="0" smtClean="0">
                <a:solidFill>
                  <a:schemeClr val="bg2">
                    <a:lumMod val="10000"/>
                  </a:schemeClr>
                </a:solidFill>
                <a:latin typeface="Times New Roman" pitchFamily="18" charset="0"/>
                <a:cs typeface="Times New Roman" pitchFamily="18" charset="0"/>
              </a:rPr>
              <a:t>After the end of the lesson, students  will be  able to…</a:t>
            </a:r>
          </a:p>
          <a:p>
            <a:pPr marL="457200" indent="-457200">
              <a:buFont typeface="Wingdings" panose="05000000000000000000" pitchFamily="2" charset="2"/>
              <a:buChar char="v"/>
            </a:pPr>
            <a:r>
              <a:rPr lang="en-US" sz="2800" dirty="0" smtClean="0">
                <a:solidFill>
                  <a:schemeClr val="bg2">
                    <a:lumMod val="10000"/>
                  </a:schemeClr>
                </a:solidFill>
                <a:latin typeface="Times New Roman" pitchFamily="18" charset="0"/>
                <a:cs typeface="Times New Roman" pitchFamily="18" charset="0"/>
              </a:rPr>
              <a:t>   ask </a:t>
            </a:r>
            <a:r>
              <a:rPr lang="en-US" sz="2800" dirty="0">
                <a:solidFill>
                  <a:schemeClr val="bg2">
                    <a:lumMod val="10000"/>
                  </a:schemeClr>
                </a:solidFill>
                <a:latin typeface="Times New Roman" pitchFamily="18" charset="0"/>
                <a:cs typeface="Times New Roman" pitchFamily="18" charset="0"/>
              </a:rPr>
              <a:t>and answer </a:t>
            </a:r>
            <a:r>
              <a:rPr lang="en-US" sz="2800" dirty="0" smtClean="0">
                <a:solidFill>
                  <a:schemeClr val="bg2">
                    <a:lumMod val="10000"/>
                  </a:schemeClr>
                </a:solidFill>
                <a:latin typeface="Times New Roman" pitchFamily="18" charset="0"/>
                <a:cs typeface="Times New Roman" pitchFamily="18" charset="0"/>
              </a:rPr>
              <a:t>questions,</a:t>
            </a:r>
            <a:endParaRPr lang="en-US" sz="2800" dirty="0">
              <a:solidFill>
                <a:schemeClr val="bg2">
                  <a:lumMod val="10000"/>
                </a:schemeClr>
              </a:solidFill>
              <a:latin typeface="Times New Roman" pitchFamily="18" charset="0"/>
              <a:cs typeface="Times New Roman" pitchFamily="18" charset="0"/>
            </a:endParaRPr>
          </a:p>
          <a:p>
            <a:pPr marL="457200" indent="-457200">
              <a:buFont typeface="Wingdings" panose="05000000000000000000" pitchFamily="2" charset="2"/>
              <a:buChar char="v"/>
            </a:pPr>
            <a:r>
              <a:rPr lang="en-US" sz="2800" dirty="0" smtClean="0">
                <a:solidFill>
                  <a:schemeClr val="bg2">
                    <a:lumMod val="10000"/>
                  </a:schemeClr>
                </a:solidFill>
                <a:latin typeface="Times New Roman" pitchFamily="18" charset="0"/>
                <a:cs typeface="Times New Roman" pitchFamily="18" charset="0"/>
              </a:rPr>
              <a:t>   read and understand text through silent reading, </a:t>
            </a:r>
          </a:p>
          <a:p>
            <a:pPr marL="457200" indent="-457200">
              <a:buFont typeface="Wingdings" panose="05000000000000000000" pitchFamily="2" charset="2"/>
              <a:buChar char="v"/>
            </a:pPr>
            <a:r>
              <a:rPr lang="en-US" sz="2800" dirty="0" smtClean="0">
                <a:solidFill>
                  <a:schemeClr val="bg2">
                    <a:lumMod val="10000"/>
                  </a:schemeClr>
                </a:solidFill>
                <a:latin typeface="Times New Roman" pitchFamily="18" charset="0"/>
                <a:cs typeface="Times New Roman" pitchFamily="18" charset="0"/>
              </a:rPr>
              <a:t>   infer meaning from context,</a:t>
            </a:r>
          </a:p>
          <a:p>
            <a:pPr marL="457200" indent="-457200">
              <a:buFont typeface="Wingdings" panose="05000000000000000000" pitchFamily="2" charset="2"/>
              <a:buChar char="v"/>
            </a:pPr>
            <a:r>
              <a:rPr lang="en-US" sz="2800" dirty="0" smtClean="0">
                <a:solidFill>
                  <a:schemeClr val="bg2">
                    <a:lumMod val="10000"/>
                  </a:schemeClr>
                </a:solidFill>
                <a:latin typeface="Times New Roman" pitchFamily="18" charset="0"/>
                <a:cs typeface="Times New Roman" pitchFamily="18" charset="0"/>
              </a:rPr>
              <a:t>   make sentences using new words,</a:t>
            </a:r>
          </a:p>
          <a:p>
            <a:pPr marL="457200" indent="-457200">
              <a:buFont typeface="Wingdings" panose="05000000000000000000" pitchFamily="2" charset="2"/>
              <a:buChar char="v"/>
            </a:pPr>
            <a:r>
              <a:rPr lang="en-US" sz="2800" dirty="0" smtClean="0">
                <a:solidFill>
                  <a:schemeClr val="bg2">
                    <a:lumMod val="10000"/>
                  </a:schemeClr>
                </a:solidFill>
                <a:latin typeface="Times New Roman" pitchFamily="18" charset="0"/>
                <a:cs typeface="Times New Roman" pitchFamily="18" charset="0"/>
              </a:rPr>
              <a:t>   write a paragraph.</a:t>
            </a:r>
          </a:p>
        </p:txBody>
      </p:sp>
    </p:spTree>
    <p:extLst>
      <p:ext uri="{BB962C8B-B14F-4D97-AF65-F5344CB8AC3E}">
        <p14:creationId xmlns:p14="http://schemas.microsoft.com/office/powerpoint/2010/main" val="32184882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7"/>
            <a:ext cx="11862435" cy="6594098"/>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76726" y="276727"/>
            <a:ext cx="11526253" cy="6292516"/>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p:cNvSpPr txBox="1"/>
          <p:nvPr/>
        </p:nvSpPr>
        <p:spPr>
          <a:xfrm>
            <a:off x="4099087" y="526822"/>
            <a:ext cx="3884715" cy="584775"/>
          </a:xfrm>
          <a:prstGeom prst="rect">
            <a:avLst/>
          </a:prstGeom>
          <a:solidFill>
            <a:schemeClr val="accent2">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3200" dirty="0" smtClean="0">
                <a:latin typeface="Times New Roman" panose="02020603050405020304" pitchFamily="18" charset="0"/>
                <a:cs typeface="Times New Roman" panose="02020603050405020304" pitchFamily="18" charset="0"/>
              </a:rPr>
              <a:t>Look at the pictures.  </a:t>
            </a:r>
            <a:endParaRPr lang="en-US"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94" y="737419"/>
            <a:ext cx="3278420" cy="4626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962355" y="1405558"/>
            <a:ext cx="4021447" cy="954107"/>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2800" dirty="0" smtClean="0">
                <a:ln w="0"/>
                <a:solidFill>
                  <a:schemeClr val="tx1"/>
                </a:solidFill>
                <a:latin typeface="Times New Roman" panose="02020603050405020304" pitchFamily="18" charset="0"/>
                <a:cs typeface="Times New Roman" panose="02020603050405020304" pitchFamily="18" charset="0"/>
              </a:rPr>
              <a:t>1. What do you see in the picture?</a:t>
            </a:r>
            <a:endParaRPr lang="en-US" sz="2800" dirty="0">
              <a:ln w="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962355" y="4840841"/>
            <a:ext cx="4021447" cy="523220"/>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r>
              <a:rPr lang="en-US" sz="2800" dirty="0" smtClean="0">
                <a:ln w="0"/>
                <a:solidFill>
                  <a:schemeClr val="tx1"/>
                </a:solidFill>
                <a:latin typeface="Times New Roman" panose="02020603050405020304" pitchFamily="18" charset="0"/>
                <a:cs typeface="Times New Roman" panose="02020603050405020304" pitchFamily="18" charset="0"/>
              </a:rPr>
              <a:t>.  What do we do with it?</a:t>
            </a:r>
            <a:r>
              <a:rPr lang="en-US" sz="2800" dirty="0">
                <a:ln w="0"/>
                <a:solidFill>
                  <a:schemeClr val="tx1"/>
                </a:solidFill>
                <a:latin typeface="Times New Roman" panose="02020603050405020304" pitchFamily="18" charset="0"/>
                <a:cs typeface="Times New Roman" panose="02020603050405020304" pitchFamily="18" charset="0"/>
              </a:rPr>
              <a:t> </a:t>
            </a:r>
          </a:p>
        </p:txBody>
      </p:sp>
      <p:sp>
        <p:nvSpPr>
          <p:cNvPr id="13" name="Rectangle 12"/>
          <p:cNvSpPr/>
          <p:nvPr/>
        </p:nvSpPr>
        <p:spPr>
          <a:xfrm>
            <a:off x="3962355" y="2491036"/>
            <a:ext cx="4021447" cy="523220"/>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2800" dirty="0" smtClean="0">
                <a:ln w="0"/>
                <a:solidFill>
                  <a:schemeClr val="tx1"/>
                </a:solidFill>
                <a:latin typeface="Times New Roman" panose="02020603050405020304" pitchFamily="18" charset="0"/>
                <a:cs typeface="Times New Roman" panose="02020603050405020304" pitchFamily="18" charset="0"/>
              </a:rPr>
              <a:t>2. What is it called? </a:t>
            </a:r>
            <a:endParaRPr lang="en-US" sz="2800" dirty="0">
              <a:ln w="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962355" y="3289774"/>
            <a:ext cx="4021448" cy="954107"/>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2800" dirty="0" smtClean="0">
                <a:ln w="0"/>
                <a:solidFill>
                  <a:schemeClr val="tx1"/>
                </a:solidFill>
                <a:latin typeface="Times New Roman" panose="02020603050405020304" pitchFamily="18" charset="0"/>
                <a:cs typeface="Times New Roman" panose="02020603050405020304" pitchFamily="18" charset="0"/>
              </a:rPr>
              <a:t>3.Have you seen it before?  </a:t>
            </a:r>
          </a:p>
          <a:p>
            <a:pPr algn="just"/>
            <a:r>
              <a:rPr lang="en-US" sz="2800" dirty="0">
                <a:ln w="0"/>
                <a:solidFill>
                  <a:schemeClr val="tx1"/>
                </a:solidFill>
                <a:latin typeface="Times New Roman" panose="02020603050405020304" pitchFamily="18" charset="0"/>
                <a:cs typeface="Times New Roman" panose="02020603050405020304" pitchFamily="18" charset="0"/>
              </a:rPr>
              <a:t> </a:t>
            </a:r>
            <a:r>
              <a:rPr lang="en-US" sz="2800" dirty="0" smtClean="0">
                <a:ln w="0"/>
                <a:solidFill>
                  <a:schemeClr val="tx1"/>
                </a:solidFill>
                <a:latin typeface="Times New Roman" panose="02020603050405020304" pitchFamily="18" charset="0"/>
                <a:cs typeface="Times New Roman" panose="02020603050405020304" pitchFamily="18" charset="0"/>
              </a:rPr>
              <a:t>    Where?</a:t>
            </a:r>
            <a:endParaRPr lang="en-US" sz="2800" dirty="0">
              <a:ln w="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t="13333" b="13333"/>
          <a:stretch/>
        </p:blipFill>
        <p:spPr bwMode="auto">
          <a:xfrm>
            <a:off x="8288275" y="884903"/>
            <a:ext cx="3381156" cy="4336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9990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repeatCount="2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6" presetClass="entr" presetSubtype="32" repeatCount="200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29400"/>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2" y="228600"/>
            <a:ext cx="11676184" cy="6400798"/>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89203" y="1595735"/>
            <a:ext cx="5397632" cy="923330"/>
          </a:xfrm>
          <a:prstGeom prst="rect">
            <a:avLst/>
          </a:prstGeom>
          <a:solidFill>
            <a:schemeClr val="accent2">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Individual work</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TextBox 6"/>
          <p:cNvSpPr txBox="1"/>
          <p:nvPr/>
        </p:nvSpPr>
        <p:spPr>
          <a:xfrm>
            <a:off x="1023230" y="3428999"/>
            <a:ext cx="9809017" cy="646331"/>
          </a:xfrm>
          <a:prstGeom prst="rect">
            <a:avLst/>
          </a:prstGeom>
          <a:solidFill>
            <a:schemeClr val="accent5">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dirty="0" smtClean="0"/>
              <a:t>Write 2/3 sentences about “Nakshi Kantha.”</a:t>
            </a:r>
            <a:endParaRPr lang="en-US" sz="3600" dirty="0"/>
          </a:p>
        </p:txBody>
      </p:sp>
    </p:spTree>
    <p:extLst>
      <p:ext uri="{BB962C8B-B14F-4D97-AF65-F5344CB8AC3E}">
        <p14:creationId xmlns:p14="http://schemas.microsoft.com/office/powerpoint/2010/main" val="2283798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41431"/>
          </a:xfrm>
          <a:prstGeom prst="frame">
            <a:avLst>
              <a:gd name="adj1" fmla="val 171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3" y="258956"/>
            <a:ext cx="11676184" cy="63641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50861" y="330248"/>
            <a:ext cx="6701589" cy="413530"/>
          </a:xfrm>
          <a:prstGeom prst="rightArrow">
            <a:avLst>
              <a:gd name="adj1" fmla="val 100000"/>
              <a:gd name="adj2" fmla="val 0"/>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Word meaning &amp; sentence making</a:t>
            </a:r>
            <a:endParaRPr lang="en-US" sz="3200" dirty="0">
              <a:solidFill>
                <a:schemeClr val="tx1"/>
              </a:solidFill>
              <a:latin typeface="Book Antiqua" panose="02040602050305030304" pitchFamily="18" charset="0"/>
            </a:endParaRPr>
          </a:p>
        </p:txBody>
      </p:sp>
      <p:sp>
        <p:nvSpPr>
          <p:cNvPr id="7" name="Right Arrow 6"/>
          <p:cNvSpPr/>
          <p:nvPr/>
        </p:nvSpPr>
        <p:spPr>
          <a:xfrm>
            <a:off x="1567380" y="1453029"/>
            <a:ext cx="1893178" cy="638331"/>
          </a:xfrm>
          <a:prstGeom prst="rightArrow">
            <a:avLst>
              <a:gd name="adj1" fmla="val 100000"/>
              <a:gd name="adj2" fmla="val 0"/>
            </a:avLst>
          </a:prstGeom>
          <a:solidFill>
            <a:schemeClr val="accent2">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Quilt</a:t>
            </a:r>
            <a:endParaRPr lang="en-US" sz="3200" dirty="0">
              <a:solidFill>
                <a:schemeClr val="tx1"/>
              </a:solidFill>
              <a:latin typeface="Book Antiqua" panose="02040602050305030304" pitchFamily="18" charset="0"/>
            </a:endParaRPr>
          </a:p>
        </p:txBody>
      </p:sp>
      <p:sp>
        <p:nvSpPr>
          <p:cNvPr id="8" name="TextBox 1"/>
          <p:cNvSpPr txBox="1"/>
          <p:nvPr/>
        </p:nvSpPr>
        <p:spPr>
          <a:xfrm>
            <a:off x="878305" y="3087442"/>
            <a:ext cx="10635916" cy="584775"/>
          </a:xfrm>
          <a:prstGeom prst="rect">
            <a:avLst/>
          </a:prstGeom>
          <a:solidFill>
            <a:schemeClr val="accent2">
              <a:lumMod val="40000"/>
              <a:lumOff val="60000"/>
            </a:schemeClr>
          </a:solid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latin typeface="Book Antiqua" pitchFamily="18" charset="0"/>
              </a:rPr>
              <a:t>Sentence: Nakshi </a:t>
            </a:r>
            <a:r>
              <a:rPr lang="en-US" sz="3200" dirty="0">
                <a:latin typeface="Book Antiqua" pitchFamily="18" charset="0"/>
              </a:rPr>
              <a:t>Kantha is a kind of </a:t>
            </a:r>
            <a:r>
              <a:rPr lang="en-US" sz="3200" b="1" i="1" dirty="0">
                <a:solidFill>
                  <a:srgbClr val="00B0F0"/>
                </a:solidFill>
                <a:latin typeface="Book Antiqua" pitchFamily="18" charset="0"/>
              </a:rPr>
              <a:t>embroidered</a:t>
            </a:r>
            <a:r>
              <a:rPr lang="en-US" sz="3200" dirty="0">
                <a:latin typeface="Book Antiqua" pitchFamily="18" charset="0"/>
              </a:rPr>
              <a:t> quilt.</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950" t="29381" r="3948" b="6140"/>
          <a:stretch/>
        </p:blipFill>
        <p:spPr>
          <a:xfrm>
            <a:off x="4106303" y="823430"/>
            <a:ext cx="3461559" cy="2159240"/>
          </a:xfrm>
          <a:prstGeom prst="rect">
            <a:avLst/>
          </a:prstGeom>
        </p:spPr>
      </p:pic>
      <p:sp>
        <p:nvSpPr>
          <p:cNvPr id="4" name="Left Arrow 3"/>
          <p:cNvSpPr/>
          <p:nvPr/>
        </p:nvSpPr>
        <p:spPr>
          <a:xfrm>
            <a:off x="7567862" y="1663139"/>
            <a:ext cx="3946359" cy="715052"/>
          </a:xfrm>
          <a:prstGeom prst="leftArrow">
            <a:avLst>
              <a:gd name="adj1" fmla="val 100000"/>
              <a:gd name="adj2" fmla="val 41251"/>
            </a:avLst>
          </a:prstGeom>
          <a:solidFill>
            <a:schemeClr val="accent2">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Meaning: Blanket</a:t>
            </a:r>
            <a:endParaRPr lang="en-US" sz="3200" dirty="0">
              <a:solidFill>
                <a:srgbClr val="002060"/>
              </a:solidFill>
            </a:endParaRPr>
          </a:p>
        </p:txBody>
      </p:sp>
      <p:sp>
        <p:nvSpPr>
          <p:cNvPr id="10" name="Right Arrow 9"/>
          <p:cNvSpPr/>
          <p:nvPr/>
        </p:nvSpPr>
        <p:spPr>
          <a:xfrm>
            <a:off x="1304272" y="4526597"/>
            <a:ext cx="1893178" cy="638331"/>
          </a:xfrm>
          <a:prstGeom prst="rightArrow">
            <a:avLst>
              <a:gd name="adj1" fmla="val 100000"/>
              <a:gd name="adj2" fmla="val 30036"/>
            </a:avLst>
          </a:prstGeom>
          <a:solidFill>
            <a:schemeClr val="accent2">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Artistic</a:t>
            </a:r>
            <a:endParaRPr lang="en-US" sz="3200" dirty="0">
              <a:solidFill>
                <a:schemeClr val="tx1"/>
              </a:solidFill>
              <a:latin typeface="Book Antiqua" panose="02040602050305030304" pitchFamily="18" charset="0"/>
            </a:endParaRPr>
          </a:p>
        </p:txBody>
      </p:sp>
      <p:sp>
        <p:nvSpPr>
          <p:cNvPr id="11" name="Left Arrow 10"/>
          <p:cNvSpPr/>
          <p:nvPr/>
        </p:nvSpPr>
        <p:spPr>
          <a:xfrm>
            <a:off x="7567862" y="4431700"/>
            <a:ext cx="4028006" cy="715052"/>
          </a:xfrm>
          <a:prstGeom prst="leftArrow">
            <a:avLst>
              <a:gd name="adj1" fmla="val 100000"/>
              <a:gd name="adj2" fmla="val 28876"/>
            </a:avLst>
          </a:prstGeom>
          <a:solidFill>
            <a:schemeClr val="accent2">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 Meaning: Inventive</a:t>
            </a:r>
            <a:endParaRPr lang="en-US" sz="3200" dirty="0">
              <a:solidFill>
                <a:srgbClr val="002060"/>
              </a:solidFill>
            </a:endParaRPr>
          </a:p>
        </p:txBody>
      </p:sp>
      <p:sp>
        <p:nvSpPr>
          <p:cNvPr id="13" name="TextBox 3"/>
          <p:cNvSpPr txBox="1"/>
          <p:nvPr/>
        </p:nvSpPr>
        <p:spPr>
          <a:xfrm>
            <a:off x="1353355" y="5924411"/>
            <a:ext cx="9885020" cy="584775"/>
          </a:xfrm>
          <a:prstGeom prst="rect">
            <a:avLst/>
          </a:prstGeom>
          <a:solidFill>
            <a:schemeClr val="accent2">
              <a:lumMod val="60000"/>
              <a:lumOff val="40000"/>
            </a:schemeClr>
          </a:solid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smtClean="0">
                <a:latin typeface="Book Antiqua" pitchFamily="18" charset="0"/>
              </a:rPr>
              <a:t>Sentence:Nakshi</a:t>
            </a:r>
            <a:r>
              <a:rPr lang="en-US" sz="3200" dirty="0" smtClean="0">
                <a:latin typeface="Book Antiqua" pitchFamily="18" charset="0"/>
              </a:rPr>
              <a:t> </a:t>
            </a:r>
            <a:r>
              <a:rPr lang="en-US" sz="3200" dirty="0" err="1" smtClean="0">
                <a:latin typeface="Book Antiqua" pitchFamily="18" charset="0"/>
              </a:rPr>
              <a:t>kantha</a:t>
            </a:r>
            <a:r>
              <a:rPr lang="en-US" sz="3200" dirty="0" smtClean="0">
                <a:latin typeface="Book Antiqua" pitchFamily="18" charset="0"/>
              </a:rPr>
              <a:t> is made with </a:t>
            </a:r>
            <a:r>
              <a:rPr lang="en-US" sz="3200" b="1" i="1" dirty="0" smtClean="0">
                <a:solidFill>
                  <a:srgbClr val="00B0F0"/>
                </a:solidFill>
                <a:latin typeface="Book Antiqua" pitchFamily="18" charset="0"/>
              </a:rPr>
              <a:t>artistic</a:t>
            </a:r>
            <a:r>
              <a:rPr lang="en-US" sz="3200" dirty="0" smtClean="0">
                <a:latin typeface="Book Antiqua" pitchFamily="18" charset="0"/>
              </a:rPr>
              <a:t> design</a:t>
            </a:r>
            <a:r>
              <a:rPr lang="en-US" sz="3200" b="1" dirty="0" smtClean="0">
                <a:latin typeface="Book Antiqua" pitchFamily="18" charset="0"/>
              </a:rPr>
              <a:t>.</a:t>
            </a:r>
            <a:endParaRPr lang="en-US" sz="3200" b="1" dirty="0">
              <a:latin typeface="Book Antiqua" pitchFamily="18"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727" t="3696" r="23189" b="5462"/>
          <a:stretch/>
        </p:blipFill>
        <p:spPr>
          <a:xfrm>
            <a:off x="4048773" y="3730053"/>
            <a:ext cx="3330647" cy="2167118"/>
          </a:xfrm>
          <a:prstGeom prst="rect">
            <a:avLst/>
          </a:prstGeom>
        </p:spPr>
      </p:pic>
    </p:spTree>
    <p:extLst>
      <p:ext uri="{BB962C8B-B14F-4D97-AF65-F5344CB8AC3E}">
        <p14:creationId xmlns:p14="http://schemas.microsoft.com/office/powerpoint/2010/main" val="76933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anim calcmode="lin" valueType="num">
                                      <p:cBhvr>
                                        <p:cTn id="32" dur="500" fill="hold"/>
                                        <p:tgtEl>
                                          <p:spTgt spid="8"/>
                                        </p:tgtEl>
                                        <p:attrNameLst>
                                          <p:attrName>ppt_x</p:attrName>
                                        </p:attrNameLst>
                                      </p:cBhvr>
                                      <p:tavLst>
                                        <p:tav tm="0">
                                          <p:val>
                                            <p:fltVal val="0.5"/>
                                          </p:val>
                                        </p:tav>
                                        <p:tav tm="100000">
                                          <p:val>
                                            <p:strVal val="#ppt_x"/>
                                          </p:val>
                                        </p:tav>
                                      </p:tavLst>
                                    </p:anim>
                                    <p:anim calcmode="lin" valueType="num">
                                      <p:cBhvr>
                                        <p:cTn id="33"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out)">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Frame 1"/>
          <p:cNvSpPr/>
          <p:nvPr/>
        </p:nvSpPr>
        <p:spPr>
          <a:xfrm>
            <a:off x="0" y="0"/>
            <a:ext cx="12191999" cy="6857999"/>
          </a:xfrm>
          <a:prstGeom prst="frame">
            <a:avLst>
              <a:gd name="adj1" fmla="val 1290"/>
            </a:avLst>
          </a:prstGeom>
          <a:solidFill>
            <a:srgbClr val="F739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08285" y="120316"/>
            <a:ext cx="11971420" cy="6605337"/>
          </a:xfrm>
          <a:prstGeom prst="frame">
            <a:avLst>
              <a:gd name="adj1" fmla="val 171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55903" y="216568"/>
            <a:ext cx="11676184" cy="6412831"/>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016" y="276728"/>
            <a:ext cx="3018089" cy="2273968"/>
          </a:xfrm>
          <a:prstGeom prst="rect">
            <a:avLst/>
          </a:prstGeom>
        </p:spPr>
      </p:pic>
      <p:sp>
        <p:nvSpPr>
          <p:cNvPr id="7" name="Right Arrow 6"/>
          <p:cNvSpPr/>
          <p:nvPr/>
        </p:nvSpPr>
        <p:spPr>
          <a:xfrm>
            <a:off x="643968" y="1191127"/>
            <a:ext cx="3262394" cy="745958"/>
          </a:xfrm>
          <a:prstGeom prst="rightArrow">
            <a:avLst>
              <a:gd name="adj1" fmla="val 100000"/>
              <a:gd name="adj2" fmla="val 29657"/>
            </a:avLst>
          </a:prstGeom>
          <a:solidFill>
            <a:schemeClr val="accent2">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Commercially</a:t>
            </a:r>
            <a:endParaRPr lang="en-US" sz="3200" dirty="0">
              <a:solidFill>
                <a:schemeClr val="tx1"/>
              </a:solidFill>
              <a:latin typeface="Book Antiqua" panose="02040602050305030304" pitchFamily="18" charset="0"/>
            </a:endParaRPr>
          </a:p>
        </p:txBody>
      </p:sp>
      <p:sp>
        <p:nvSpPr>
          <p:cNvPr id="8" name="Left Arrow 7"/>
          <p:cNvSpPr/>
          <p:nvPr/>
        </p:nvSpPr>
        <p:spPr>
          <a:xfrm>
            <a:off x="7460134" y="1050170"/>
            <a:ext cx="4060350" cy="754567"/>
          </a:xfrm>
          <a:prstGeom prst="leftArrow">
            <a:avLst>
              <a:gd name="adj1" fmla="val 100000"/>
              <a:gd name="adj2" fmla="val 43000"/>
            </a:avLst>
          </a:prstGeom>
          <a:solidFill>
            <a:schemeClr val="accent2">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Business purpose</a:t>
            </a:r>
            <a:endParaRPr lang="en-US" sz="3200" dirty="0">
              <a:solidFill>
                <a:srgbClr val="002060"/>
              </a:solidFill>
            </a:endParaRPr>
          </a:p>
        </p:txBody>
      </p:sp>
      <p:sp>
        <p:nvSpPr>
          <p:cNvPr id="9" name="TextBox 3"/>
          <p:cNvSpPr txBox="1"/>
          <p:nvPr/>
        </p:nvSpPr>
        <p:spPr>
          <a:xfrm>
            <a:off x="1319593" y="2686467"/>
            <a:ext cx="9577385" cy="523220"/>
          </a:xfrm>
          <a:prstGeom prst="rect">
            <a:avLst/>
          </a:prstGeom>
          <a:solidFill>
            <a:schemeClr val="accent2">
              <a:lumMod val="40000"/>
              <a:lumOff val="60000"/>
            </a:schemeClr>
          </a:solidFill>
          <a:ln w="28575">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latin typeface="Book Antiqua" pitchFamily="18" charset="0"/>
              </a:rPr>
              <a:t>Sentence: Nakshi </a:t>
            </a:r>
            <a:r>
              <a:rPr lang="en-US" sz="2800" dirty="0" err="1" smtClean="0">
                <a:latin typeface="Book Antiqua" pitchFamily="18" charset="0"/>
              </a:rPr>
              <a:t>kantha</a:t>
            </a:r>
            <a:r>
              <a:rPr lang="en-US" sz="2800" dirty="0" smtClean="0">
                <a:latin typeface="Book Antiqua" pitchFamily="18" charset="0"/>
              </a:rPr>
              <a:t> is now produced </a:t>
            </a:r>
            <a:r>
              <a:rPr lang="en-US" sz="2800" b="1" i="1" dirty="0" smtClean="0">
                <a:solidFill>
                  <a:srgbClr val="00B0F0"/>
                </a:solidFill>
                <a:latin typeface="Book Antiqua" pitchFamily="18" charset="0"/>
              </a:rPr>
              <a:t>commercially</a:t>
            </a:r>
            <a:r>
              <a:rPr lang="en-US" sz="2800" dirty="0" smtClean="0">
                <a:latin typeface="Book Antiqua" pitchFamily="18" charset="0"/>
              </a:rPr>
              <a:t>.</a:t>
            </a:r>
            <a:endParaRPr lang="en-US" sz="2800" dirty="0">
              <a:latin typeface="Book Antiqua" pitchFamily="18" charset="0"/>
            </a:endParaRPr>
          </a:p>
        </p:txBody>
      </p:sp>
      <p:sp>
        <p:nvSpPr>
          <p:cNvPr id="10" name="Right Arrow 9"/>
          <p:cNvSpPr/>
          <p:nvPr/>
        </p:nvSpPr>
        <p:spPr>
          <a:xfrm>
            <a:off x="796368" y="4367465"/>
            <a:ext cx="2789042" cy="745958"/>
          </a:xfrm>
          <a:prstGeom prst="rightArrow">
            <a:avLst>
              <a:gd name="adj1" fmla="val 100000"/>
              <a:gd name="adj2" fmla="val 29657"/>
            </a:avLst>
          </a:prstGeom>
          <a:solidFill>
            <a:schemeClr val="accent2">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Traditional</a:t>
            </a:r>
            <a:endParaRPr lang="en-US" sz="3200" dirty="0">
              <a:solidFill>
                <a:schemeClr val="tx1"/>
              </a:solidFill>
              <a:latin typeface="Book Antiqua" panose="02040602050305030304" pitchFamily="18" charset="0"/>
            </a:endParaRPr>
          </a:p>
        </p:txBody>
      </p:sp>
      <p:sp>
        <p:nvSpPr>
          <p:cNvPr id="11" name="Left Arrow 10"/>
          <p:cNvSpPr/>
          <p:nvPr/>
        </p:nvSpPr>
        <p:spPr>
          <a:xfrm>
            <a:off x="8301788" y="4367465"/>
            <a:ext cx="3465095" cy="754567"/>
          </a:xfrm>
          <a:prstGeom prst="leftArrow">
            <a:avLst>
              <a:gd name="adj1" fmla="val 100000"/>
              <a:gd name="adj2" fmla="val 41046"/>
            </a:avLst>
          </a:prstGeom>
          <a:solidFill>
            <a:schemeClr val="accent2">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Old-custom</a:t>
            </a:r>
            <a:endParaRPr lang="en-US" sz="3200" dirty="0">
              <a:solidFill>
                <a:srgbClr val="00206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91" y="3380877"/>
            <a:ext cx="3744616" cy="2189160"/>
          </a:xfrm>
          <a:prstGeom prst="rect">
            <a:avLst/>
          </a:prstGeom>
          <a:ln>
            <a:solidFill>
              <a:srgbClr val="002060"/>
            </a:solidFill>
          </a:ln>
        </p:spPr>
      </p:pic>
      <p:sp>
        <p:nvSpPr>
          <p:cNvPr id="13" name="TextBox 3"/>
          <p:cNvSpPr txBox="1"/>
          <p:nvPr/>
        </p:nvSpPr>
        <p:spPr>
          <a:xfrm>
            <a:off x="696088" y="5680944"/>
            <a:ext cx="10824396" cy="584775"/>
          </a:xfrm>
          <a:prstGeom prst="rect">
            <a:avLst/>
          </a:prstGeom>
          <a:solidFill>
            <a:schemeClr val="accent2">
              <a:lumMod val="40000"/>
              <a:lumOff val="60000"/>
            </a:schemeClr>
          </a:solidFill>
          <a:ln w="28575">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latin typeface="Book Antiqua" pitchFamily="18" charset="0"/>
              </a:rPr>
              <a:t>Sentence: People eat </a:t>
            </a:r>
            <a:r>
              <a:rPr lang="en-US" sz="3200" b="1" i="1" dirty="0" smtClean="0">
                <a:solidFill>
                  <a:srgbClr val="00B0F0"/>
                </a:solidFill>
                <a:latin typeface="Book Antiqua" pitchFamily="18" charset="0"/>
              </a:rPr>
              <a:t>traditional</a:t>
            </a:r>
            <a:r>
              <a:rPr lang="en-US" sz="3200" dirty="0" smtClean="0">
                <a:latin typeface="Book Antiqua" pitchFamily="18" charset="0"/>
              </a:rPr>
              <a:t> food on </a:t>
            </a:r>
            <a:r>
              <a:rPr lang="en-US" sz="3200" dirty="0" err="1" smtClean="0">
                <a:latin typeface="Book Antiqua" pitchFamily="18" charset="0"/>
              </a:rPr>
              <a:t>pahela</a:t>
            </a:r>
            <a:r>
              <a:rPr lang="en-US" sz="3200" dirty="0" smtClean="0">
                <a:latin typeface="Book Antiqua" pitchFamily="18" charset="0"/>
              </a:rPr>
              <a:t> </a:t>
            </a:r>
            <a:r>
              <a:rPr lang="en-US" sz="3200" dirty="0" err="1" smtClean="0">
                <a:latin typeface="Book Antiqua" pitchFamily="18" charset="0"/>
              </a:rPr>
              <a:t>Baishakh</a:t>
            </a:r>
            <a:r>
              <a:rPr lang="en-US" sz="3200" dirty="0" smtClean="0">
                <a:latin typeface="Book Antiqua" pitchFamily="18" charset="0"/>
              </a:rPr>
              <a:t> .</a:t>
            </a:r>
            <a:endParaRPr lang="en-US" sz="3200" dirty="0">
              <a:latin typeface="Book Antiqua" pitchFamily="18" charset="0"/>
            </a:endParaRPr>
          </a:p>
        </p:txBody>
      </p:sp>
    </p:spTree>
    <p:extLst>
      <p:ext uri="{BB962C8B-B14F-4D97-AF65-F5344CB8AC3E}">
        <p14:creationId xmlns:p14="http://schemas.microsoft.com/office/powerpoint/2010/main" val="148484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out)">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8">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785</Words>
  <Application>Microsoft Office PowerPoint</Application>
  <PresentationFormat>Widescreen</PresentationFormat>
  <Paragraphs>123</Paragraphs>
  <Slides>22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Algerian</vt:lpstr>
      <vt:lpstr>Arial</vt:lpstr>
      <vt:lpstr>Book Antiqua</vt:lpstr>
      <vt:lpstr>Calibri</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Windows User</cp:lastModifiedBy>
  <cp:revision>121</cp:revision>
  <dcterms:created xsi:type="dcterms:W3CDTF">2019-06-09T17:18:52Z</dcterms:created>
  <dcterms:modified xsi:type="dcterms:W3CDTF">2020-04-26T12:17:56Z</dcterms:modified>
</cp:coreProperties>
</file>