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7"/>
  </p:notesMasterIdLst>
  <p:sldIdLst>
    <p:sldId id="354" r:id="rId2"/>
    <p:sldId id="357" r:id="rId3"/>
    <p:sldId id="305" r:id="rId4"/>
    <p:sldId id="325" r:id="rId5"/>
    <p:sldId id="308" r:id="rId6"/>
    <p:sldId id="338" r:id="rId7"/>
    <p:sldId id="336" r:id="rId8"/>
    <p:sldId id="339" r:id="rId9"/>
    <p:sldId id="340" r:id="rId10"/>
    <p:sldId id="341" r:id="rId11"/>
    <p:sldId id="342" r:id="rId12"/>
    <p:sldId id="343" r:id="rId13"/>
    <p:sldId id="344" r:id="rId14"/>
    <p:sldId id="345" r:id="rId15"/>
    <p:sldId id="346" r:id="rId16"/>
    <p:sldId id="347" r:id="rId17"/>
    <p:sldId id="348" r:id="rId18"/>
    <p:sldId id="349" r:id="rId19"/>
    <p:sldId id="326" r:id="rId20"/>
    <p:sldId id="315" r:id="rId21"/>
    <p:sldId id="309" r:id="rId22"/>
    <p:sldId id="350" r:id="rId23"/>
    <p:sldId id="353" r:id="rId24"/>
    <p:sldId id="351" r:id="rId25"/>
    <p:sldId id="35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AA7ED-19EE-4A79-9512-A42AB53F9EA4}"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C01D2-EC50-45DE-B540-135A5E9F8BFF}" type="slidenum">
              <a:rPr lang="en-US" smtClean="0"/>
              <a:pPr/>
              <a:t>‹#›</a:t>
            </a:fld>
            <a:endParaRPr lang="en-US"/>
          </a:p>
        </p:txBody>
      </p:sp>
    </p:spTree>
    <p:extLst>
      <p:ext uri="{BB962C8B-B14F-4D97-AF65-F5344CB8AC3E}">
        <p14:creationId xmlns:p14="http://schemas.microsoft.com/office/powerpoint/2010/main" val="125860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75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107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256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01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769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366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0377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437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751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974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68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143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71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73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968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075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449520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gular Pentagon 3"/>
          <p:cNvSpPr/>
          <p:nvPr/>
        </p:nvSpPr>
        <p:spPr>
          <a:xfrm>
            <a:off x="1143000" y="381000"/>
            <a:ext cx="7391400" cy="5867400"/>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0000" dirty="0" err="1">
                <a:solidFill>
                  <a:srgbClr val="7030A0"/>
                </a:solidFill>
                <a:latin typeface="NikoshBAN" pitchFamily="2" charset="0"/>
                <a:cs typeface="NikoshBAN" pitchFamily="2" charset="0"/>
              </a:rPr>
              <a:t>স্বাগতম</a:t>
            </a:r>
            <a:endParaRPr lang="en-US" sz="100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06681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E112649-3608-4363-9B3E-D1F57271F8B0}"/>
              </a:ext>
            </a:extLst>
          </p:cNvPr>
          <p:cNvSpPr/>
          <p:nvPr/>
        </p:nvSpPr>
        <p:spPr>
          <a:xfrm>
            <a:off x="304800" y="2514600"/>
            <a:ext cx="4572000" cy="3733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পাবলিক লিমিটেড কোম্পানীর ক্ষেত্রে সর্বনিম্ন সদস্য ৭ জন এবং সর্বোচ্চ সংখ্যা শেয়ার সংখ্যা দ্বারা সীমাবদ্ধ।</a:t>
            </a:r>
            <a:endParaRPr lang="en-GB" sz="3200" dirty="0">
              <a:solidFill>
                <a:schemeClr val="tx1"/>
              </a:solidFill>
            </a:endParaRPr>
          </a:p>
        </p:txBody>
      </p:sp>
      <p:sp>
        <p:nvSpPr>
          <p:cNvPr id="3" name="Rectangle: Rounded Corners 2">
            <a:extLst>
              <a:ext uri="{FF2B5EF4-FFF2-40B4-BE49-F238E27FC236}">
                <a16:creationId xmlns:a16="http://schemas.microsoft.com/office/drawing/2014/main" xmlns="" id="{17F3038E-D97F-4992-ADFC-51DB988CEB6F}"/>
              </a:ext>
            </a:extLst>
          </p:cNvPr>
          <p:cNvSpPr/>
          <p:nvPr/>
        </p:nvSpPr>
        <p:spPr>
          <a:xfrm>
            <a:off x="2756555" y="609600"/>
            <a:ext cx="3810000" cy="762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itchFamily="2" charset="0"/>
                <a:cs typeface="NikoshBAN" pitchFamily="2" charset="0"/>
              </a:rPr>
              <a:t>২. </a:t>
            </a:r>
            <a:r>
              <a:rPr lang="bn-IN" sz="3200" dirty="0">
                <a:solidFill>
                  <a:schemeClr val="tx1"/>
                </a:solidFill>
                <a:latin typeface="NikoshBAN" pitchFamily="2" charset="0"/>
                <a:cs typeface="NikoshBAN" pitchFamily="2" charset="0"/>
              </a:rPr>
              <a:t>সদস্য সংখ্যা</a:t>
            </a:r>
            <a:endParaRPr lang="en-US" sz="32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FF5B822D-FA61-4C45-960A-B182C6E60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14600"/>
            <a:ext cx="4114800" cy="3733800"/>
          </a:xfrm>
          <a:prstGeom prst="rect">
            <a:avLst/>
          </a:prstGeom>
        </p:spPr>
      </p:pic>
    </p:spTree>
    <p:extLst>
      <p:ext uri="{BB962C8B-B14F-4D97-AF65-F5344CB8AC3E}">
        <p14:creationId xmlns:p14="http://schemas.microsoft.com/office/powerpoint/2010/main" val="378151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3F12BBA-9E97-4D62-B62B-DC4337A2D90A}"/>
              </a:ext>
            </a:extLst>
          </p:cNvPr>
          <p:cNvSpPr/>
          <p:nvPr/>
        </p:nvSpPr>
        <p:spPr>
          <a:xfrm>
            <a:off x="2743200" y="685800"/>
            <a:ext cx="41910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৩. </a:t>
            </a:r>
            <a:r>
              <a:rPr lang="bn-IN" sz="2800" dirty="0">
                <a:solidFill>
                  <a:schemeClr val="tx1"/>
                </a:solidFill>
                <a:latin typeface="NikoshBAN" pitchFamily="2" charset="0"/>
                <a:cs typeface="NikoshBAN" pitchFamily="2" charset="0"/>
              </a:rPr>
              <a:t>স্বেচ্ছামূলক সংগঠন</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A2FCCC08-9B0E-483B-8BB3-81ABB7FE0D98}"/>
              </a:ext>
            </a:extLst>
          </p:cNvPr>
          <p:cNvSpPr/>
          <p:nvPr/>
        </p:nvSpPr>
        <p:spPr>
          <a:xfrm>
            <a:off x="838200" y="2057400"/>
            <a:ext cx="4419600" cy="4267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 একটি স্বেচ্ছামূলক প্রতিষ্ঠান। সদস্যদের কেউ ইচ্ছা করলে শেয়ার হস্তান্তরের মাধ্যমে সহজেই ব্যবসায় থেকে বিদায় নিতে পারে। আবার কেউ ইচ্ছা করলে শেয়ার ক্রয়ের মাধ্যমে এর সদস্য পদও লাভ করতে পারে।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56A7DFDB-5A00-4AC1-8871-D298C2A8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133600"/>
            <a:ext cx="3657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463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CF1841-AB97-4A13-99E6-B6DEDD9CD7EC}"/>
              </a:ext>
            </a:extLst>
          </p:cNvPr>
          <p:cNvSpPr/>
          <p:nvPr/>
        </p:nvSpPr>
        <p:spPr>
          <a:xfrm>
            <a:off x="3124200" y="533400"/>
            <a:ext cx="3962400" cy="83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NikoshBAN" pitchFamily="2" charset="0"/>
                <a:cs typeface="NikoshBAN" pitchFamily="2" charset="0"/>
              </a:rPr>
              <a:t>৩. </a:t>
            </a:r>
            <a:r>
              <a:rPr lang="bn-IN" sz="3200" dirty="0">
                <a:solidFill>
                  <a:schemeClr val="tx1"/>
                </a:solidFill>
                <a:latin typeface="NikoshBAN" pitchFamily="2" charset="0"/>
                <a:cs typeface="NikoshBAN" pitchFamily="2" charset="0"/>
              </a:rPr>
              <a:t>চিরন্তন অস্তিত্ব</a:t>
            </a:r>
            <a:endParaRPr lang="en-US" sz="32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9E533157-95DD-4626-A5DC-90DF9A4CAADA}"/>
              </a:ext>
            </a:extLst>
          </p:cNvPr>
          <p:cNvSpPr/>
          <p:nvPr/>
        </p:nvSpPr>
        <p:spPr>
          <a:xfrm>
            <a:off x="609600" y="1752600"/>
            <a:ext cx="4114800" cy="472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কোম্পানী ব্যবসায় যেহেতু আইনের মাধ্যমে সৃষ্ট তাই এর বিলুপ্তি ঘটাতে চাইলে তা করতে হবে আইনের আনুষ্ঠানিক প্রক্রিয়ায়।</a:t>
            </a:r>
            <a:endParaRPr lang="en-GB" sz="2400" dirty="0">
              <a:solidFill>
                <a:schemeClr val="tx1"/>
              </a:solidFill>
              <a:latin typeface="NikoshBAN" pitchFamily="2" charset="0"/>
              <a:cs typeface="NikoshBAN" pitchFamily="2" charset="0"/>
            </a:endParaRPr>
          </a:p>
          <a:p>
            <a:pPr algn="ctr"/>
            <a:r>
              <a:rPr lang="bn-IN" sz="2400" dirty="0">
                <a:solidFill>
                  <a:schemeClr val="tx1"/>
                </a:solidFill>
                <a:latin typeface="NikoshBAN" pitchFamily="2" charset="0"/>
                <a:cs typeface="NikoshBAN" pitchFamily="2" charset="0"/>
              </a:rPr>
              <a:t> এভাবে সে চিরন্তন অস্তিত্বের মর্যাদা লাভ করে। কোনো শেয়ার হোল্ডারের মৃতু, দেউলিয়াত্ব বা শেয়ার হস্তান্তরের মাধ্যমে কোম্পানির বিলোপ সাধন হয় না।</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BF3408B3-4D3C-4D73-882F-20A1D3B6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165" y="1828799"/>
            <a:ext cx="3962400" cy="4672301"/>
          </a:xfrm>
          <a:prstGeom prst="rect">
            <a:avLst/>
          </a:prstGeom>
        </p:spPr>
      </p:pic>
    </p:spTree>
    <p:extLst>
      <p:ext uri="{BB962C8B-B14F-4D97-AF65-F5344CB8AC3E}">
        <p14:creationId xmlns:p14="http://schemas.microsoft.com/office/powerpoint/2010/main" val="111975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F917D8B-B1ED-409C-81E1-2887102C5C13}"/>
              </a:ext>
            </a:extLst>
          </p:cNvPr>
          <p:cNvSpPr/>
          <p:nvPr/>
        </p:nvSpPr>
        <p:spPr>
          <a:xfrm>
            <a:off x="2743200" y="685800"/>
            <a:ext cx="4343400" cy="685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৪. </a:t>
            </a:r>
            <a:r>
              <a:rPr lang="bn-IN" sz="2800" dirty="0">
                <a:solidFill>
                  <a:schemeClr val="tx1"/>
                </a:solidFill>
                <a:latin typeface="NikoshBAN" pitchFamily="2" charset="0"/>
                <a:cs typeface="NikoshBAN" pitchFamily="2" charset="0"/>
              </a:rPr>
              <a:t>কৃত্রিম ব্যক্তিসত্তা</a:t>
            </a:r>
            <a:endParaRPr lang="en-US" sz="16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0DD3F45C-AE7A-4885-AFA5-EA78936FA706}"/>
              </a:ext>
            </a:extLst>
          </p:cNvPr>
          <p:cNvSpPr/>
          <p:nvPr/>
        </p:nvSpPr>
        <p:spPr>
          <a:xfrm>
            <a:off x="1280080" y="1905000"/>
            <a:ext cx="3977719" cy="464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আইনের দ্বারা সৃষ্ট বলে এ ব্যবসায়টি কৃত্রিম ব্যক্তি সত্তার অধিকারী। কৃত্রিম ব্যক্তি সত্তা বলতে বোঝায়, ব্যক্তি না হয়েও ব্যক্তির ন্যায় আইনগত মর্যাদা ও অধিকার অর্জন করা।</a:t>
            </a:r>
            <a:endParaRPr lang="en-US"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6A59B0E4-23CC-47FB-820A-F95F84D8982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10200" y="2133600"/>
            <a:ext cx="3352800" cy="4343400"/>
          </a:xfrm>
          <a:prstGeom prst="rect">
            <a:avLst/>
          </a:prstGeom>
        </p:spPr>
      </p:pic>
    </p:spTree>
    <p:extLst>
      <p:ext uri="{BB962C8B-B14F-4D97-AF65-F5344CB8AC3E}">
        <p14:creationId xmlns:p14="http://schemas.microsoft.com/office/powerpoint/2010/main" val="158653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491F2F-EF5A-4388-B2E8-5ED172B54BD2}"/>
              </a:ext>
            </a:extLst>
          </p:cNvPr>
          <p:cNvSpPr/>
          <p:nvPr/>
        </p:nvSpPr>
        <p:spPr>
          <a:xfrm>
            <a:off x="2743200" y="685800"/>
            <a:ext cx="4648200"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৫. </a:t>
            </a:r>
            <a:r>
              <a:rPr lang="bn-IN" sz="2400" dirty="0">
                <a:solidFill>
                  <a:schemeClr val="tx1"/>
                </a:solidFill>
                <a:latin typeface="NikoshBAN" pitchFamily="2" charset="0"/>
                <a:cs typeface="NikoshBAN" pitchFamily="2" charset="0"/>
              </a:rPr>
              <a:t>পৃথক সীলমোহর</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BD39D65D-18E2-4F44-9231-572374470661}"/>
              </a:ext>
            </a:extLst>
          </p:cNvPr>
          <p:cNvSpPr/>
          <p:nvPr/>
        </p:nvSpPr>
        <p:spPr>
          <a:xfrm>
            <a:off x="762000" y="1905000"/>
            <a:ext cx="3810000" cy="4800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কৃত্রিম ব্যক্তি হওয়ার কারণে কোম্পানীকে একটি সিল ব্যবহার করতে হয়। </a:t>
            </a:r>
          </a:p>
          <a:p>
            <a:pPr algn="just"/>
            <a:r>
              <a:rPr lang="bn-IN" sz="2400" dirty="0">
                <a:solidFill>
                  <a:schemeClr val="tx1"/>
                </a:solidFill>
                <a:latin typeface="NikoshBAN" pitchFamily="2" charset="0"/>
                <a:cs typeface="NikoshBAN" pitchFamily="2" charset="0"/>
              </a:rPr>
              <a:t>কোম্পানীর সকল কাজে ও কাগজপত্রে এ সিলের ব্যবহার বাধ্যতামূলক। </a:t>
            </a:r>
            <a:endParaRPr lang="en-US" sz="2400" dirty="0">
              <a:solidFill>
                <a:schemeClr val="tx1"/>
              </a:solidFill>
              <a:latin typeface="NikoshBAN" pitchFamily="2" charset="0"/>
              <a:cs typeface="NikoshBAN" pitchFamily="2" charset="0"/>
            </a:endParaRPr>
          </a:p>
        </p:txBody>
      </p:sp>
      <p:pic>
        <p:nvPicPr>
          <p:cNvPr id="4" name="Picture 3">
            <a:extLst>
              <a:ext uri="{FF2B5EF4-FFF2-40B4-BE49-F238E27FC236}">
                <a16:creationId xmlns:a16="http://schemas.microsoft.com/office/drawing/2014/main" xmlns="" id="{12F6E295-9D46-45A0-846E-1D4625F4B84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10200" y="1985483"/>
            <a:ext cx="3536266" cy="4671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4693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74DD15B-868A-4BEB-A6F1-D1B4D9571E49}"/>
              </a:ext>
            </a:extLst>
          </p:cNvPr>
          <p:cNvSpPr/>
          <p:nvPr/>
        </p:nvSpPr>
        <p:spPr>
          <a:xfrm>
            <a:off x="2743200" y="609600"/>
            <a:ext cx="4038600" cy="83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৬. </a:t>
            </a:r>
            <a:r>
              <a:rPr lang="bn-IN" sz="2400" dirty="0">
                <a:solidFill>
                  <a:schemeClr val="tx1"/>
                </a:solidFill>
                <a:latin typeface="NikoshBAN" pitchFamily="2" charset="0"/>
                <a:cs typeface="NikoshBAN" pitchFamily="2" charset="0"/>
              </a:rPr>
              <a:t>অধিক মূলধন</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385CBD9C-04B4-40FD-BA39-FBDC508CE1F3}"/>
              </a:ext>
            </a:extLst>
          </p:cNvPr>
          <p:cNvSpPr/>
          <p:nvPr/>
        </p:nvSpPr>
        <p:spPr>
          <a:xfrm>
            <a:off x="793423" y="1905000"/>
            <a:ext cx="3733800" cy="4495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chemeClr val="tx1"/>
                </a:solidFill>
                <a:latin typeface="NikoshBAN" pitchFamily="2" charset="0"/>
                <a:cs typeface="NikoshBAN" pitchFamily="2" charset="0"/>
              </a:rPr>
              <a:t>আইনগতভাবেই কোম্পানীর মূলধনকে কতকগুলো সমান অংকের ক্ষুদ্র এককে ভাগ করা হয়। শেয়ার বিক্রির মাধ্যমে কোম্পানী মূলধন সংগ্রহ করে।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CBA786B0-DA16-47AB-8897-1CE0252A9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64" y="1905000"/>
            <a:ext cx="3828436" cy="4495800"/>
          </a:xfrm>
          <a:prstGeom prst="rect">
            <a:avLst/>
          </a:prstGeom>
          <a:ln>
            <a:noFill/>
          </a:ln>
          <a:effectLst>
            <a:softEdge rad="112500"/>
          </a:effectLst>
        </p:spPr>
      </p:pic>
    </p:spTree>
    <p:extLst>
      <p:ext uri="{BB962C8B-B14F-4D97-AF65-F5344CB8AC3E}">
        <p14:creationId xmlns:p14="http://schemas.microsoft.com/office/powerpoint/2010/main" val="109064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57BADD9-8993-49A5-8964-0094106A57FD}"/>
              </a:ext>
            </a:extLst>
          </p:cNvPr>
          <p:cNvSpPr/>
          <p:nvPr/>
        </p:nvSpPr>
        <p:spPr>
          <a:xfrm>
            <a:off x="2438400" y="609600"/>
            <a:ext cx="5334000"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৭. </a:t>
            </a:r>
            <a:r>
              <a:rPr lang="bn-IN" sz="2400" dirty="0">
                <a:solidFill>
                  <a:schemeClr val="tx1"/>
                </a:solidFill>
                <a:latin typeface="NikoshBAN" pitchFamily="2" charset="0"/>
                <a:cs typeface="NikoshBAN" pitchFamily="2" charset="0"/>
              </a:rPr>
              <a:t>মালিকানা হতে ব্যবস্থাপনা পৃথক</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FF28B284-CED4-4D80-B75F-60B3E57F27AE}"/>
              </a:ext>
            </a:extLst>
          </p:cNvPr>
          <p:cNvSpPr/>
          <p:nvPr/>
        </p:nvSpPr>
        <p:spPr>
          <a:xfrm>
            <a:off x="838200" y="1828800"/>
            <a:ext cx="4114800" cy="472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ক্ষেত্রে কোম্পানীর মালিকানা থেকে ব্যবস্থাপনা সম্পূর্ণ আলাদা। ব্যবস্থাপনার দায়িত্ব থাকে বেতনভুক্ত অন্য একটি পক্ষের উপর। মালিকগণ নীতি নির্ধারণ কাজে অংশগ্রহন করে থাকে।</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D9AC7778-4FF8-4018-89CC-DBB938AB0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326" y="1828800"/>
            <a:ext cx="3914274"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456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5995F4A-923A-41F6-8CEF-E0FC54DC1EEA}"/>
              </a:ext>
            </a:extLst>
          </p:cNvPr>
          <p:cNvSpPr/>
          <p:nvPr/>
        </p:nvSpPr>
        <p:spPr>
          <a:xfrm>
            <a:off x="1143000" y="2057400"/>
            <a:ext cx="4191000" cy="4495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সদস্যগণের দায় সীমিত। সদস্যগণের দায় সাধারণত শেয়ার মূল্য ও প্রতিশ্রুতি দ্বারা সীমাবদ্ধ। অর্থ্যাত যদি কোনো শেয়ার মালিক কোনো কোম্পানির </a:t>
            </a:r>
            <a:r>
              <a:rPr lang="en-GB" sz="2400" dirty="0">
                <a:solidFill>
                  <a:schemeClr val="tx1"/>
                </a:solidFill>
                <a:latin typeface="NikoshBAN" pitchFamily="2" charset="0"/>
                <a:cs typeface="NikoshBAN" pitchFamily="2" charset="0"/>
              </a:rPr>
              <a:t>২</a:t>
            </a:r>
            <a:r>
              <a:rPr lang="bn-IN" sz="2400" dirty="0">
                <a:solidFill>
                  <a:schemeClr val="tx1"/>
                </a:solidFill>
                <a:latin typeface="NikoshBAN" pitchFamily="2" charset="0"/>
                <a:cs typeface="NikoshBAN" pitchFamily="2" charset="0"/>
              </a:rPr>
              <a:t>০০ টাকা মূল্যের ১০০ টি শেয়ার ক্রয় করেন তাহলে তার দায় শুধু </a:t>
            </a:r>
            <a:r>
              <a:rPr lang="en-GB" sz="2400" dirty="0">
                <a:solidFill>
                  <a:schemeClr val="tx1"/>
                </a:solidFill>
                <a:latin typeface="NikoshBAN" pitchFamily="2" charset="0"/>
                <a:cs typeface="NikoshBAN" pitchFamily="2" charset="0"/>
              </a:rPr>
              <a:t>২</a:t>
            </a:r>
            <a:r>
              <a:rPr lang="bn-IN" sz="2400" dirty="0">
                <a:solidFill>
                  <a:schemeClr val="tx1"/>
                </a:solidFill>
                <a:latin typeface="NikoshBAN" pitchFamily="2" charset="0"/>
                <a:cs typeface="NikoshBAN" pitchFamily="2" charset="0"/>
              </a:rPr>
              <a:t>০,০০০ টাকার মধ্যে সীমাবদ্ধ থাকবে।</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964E6943-ACD9-4EE7-9502-45E444C14743}"/>
              </a:ext>
            </a:extLst>
          </p:cNvPr>
          <p:cNvSpPr/>
          <p:nvPr/>
        </p:nvSpPr>
        <p:spPr>
          <a:xfrm>
            <a:off x="2590800" y="685800"/>
            <a:ext cx="3962400" cy="685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NikoshBAN" pitchFamily="2" charset="0"/>
                <a:cs typeface="NikoshBAN" pitchFamily="2" charset="0"/>
              </a:rPr>
              <a:t>৮. </a:t>
            </a:r>
            <a:r>
              <a:rPr lang="bn-IN" sz="2800" dirty="0">
                <a:solidFill>
                  <a:schemeClr val="tx1"/>
                </a:solidFill>
                <a:latin typeface="NikoshBAN" pitchFamily="2" charset="0"/>
                <a:cs typeface="NikoshBAN" pitchFamily="2" charset="0"/>
              </a:rPr>
              <a:t>দায়বদ্ধতা</a:t>
            </a:r>
            <a:endParaRPr lang="en-US" sz="28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701D3CFA-A61E-43E5-932D-B6DBF5FA4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209800"/>
            <a:ext cx="3276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133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7E2BE36-B15C-4B26-B211-2784C2CB61C9}"/>
              </a:ext>
            </a:extLst>
          </p:cNvPr>
          <p:cNvSpPr/>
          <p:nvPr/>
        </p:nvSpPr>
        <p:spPr>
          <a:xfrm>
            <a:off x="2819400" y="685800"/>
            <a:ext cx="4495800"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৯. </a:t>
            </a:r>
            <a:r>
              <a:rPr lang="bn-IN" sz="2400" dirty="0">
                <a:solidFill>
                  <a:schemeClr val="tx1"/>
                </a:solidFill>
                <a:latin typeface="NikoshBAN" pitchFamily="2" charset="0"/>
                <a:cs typeface="NikoshBAN" pitchFamily="2" charset="0"/>
              </a:rPr>
              <a:t>গণতান্ত্রিক ব্যবস্থাপনা</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6F0101E2-C763-4EE2-96A6-53DA92733059}"/>
              </a:ext>
            </a:extLst>
          </p:cNvPr>
          <p:cNvSpPr/>
          <p:nvPr/>
        </p:nvSpPr>
        <p:spPr>
          <a:xfrm>
            <a:off x="956820" y="2514600"/>
            <a:ext cx="3962400" cy="3886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ব্যবসায়ের পরিচালনা ও ব্যবস্থাপনায় গণতান্ত্রিক রীতি-নীতি ও মূল্যবোধ অনুসরণ করা হয়। শেয়ার মালিকগণ প্রত্যক্ষভাবে ভোট দিয়ে পরিচালনা পরিষদ নিয়োগ করেন এবং তাদের সিদ্ধান্ত মোতাবেক ব্যবসায় পরিচালিত হয়। </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5CE24B56-69E5-45F0-8597-35AE84A61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14600"/>
            <a:ext cx="3505200" cy="3886200"/>
          </a:xfrm>
          <a:prstGeom prst="rect">
            <a:avLst/>
          </a:prstGeom>
          <a:ln>
            <a:noFill/>
          </a:ln>
          <a:effectLst>
            <a:softEdge rad="112500"/>
          </a:effectLst>
        </p:spPr>
      </p:pic>
    </p:spTree>
    <p:extLst>
      <p:ext uri="{BB962C8B-B14F-4D97-AF65-F5344CB8AC3E}">
        <p14:creationId xmlns:p14="http://schemas.microsoft.com/office/powerpoint/2010/main" val="17960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DB82F51-F42B-44F1-887A-1CC895ECDBB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04673" y="2514600"/>
            <a:ext cx="7846636" cy="4267200"/>
          </a:xfrm>
          <a:prstGeom prst="rect">
            <a:avLst/>
          </a:prstGeom>
        </p:spPr>
      </p:pic>
      <p:sp>
        <p:nvSpPr>
          <p:cNvPr id="6" name="Rectangle: Rounded Corners 5">
            <a:extLst>
              <a:ext uri="{FF2B5EF4-FFF2-40B4-BE49-F238E27FC236}">
                <a16:creationId xmlns:a16="http://schemas.microsoft.com/office/drawing/2014/main" xmlns="" id="{863A7D3B-E8B3-42B7-B51D-C4B0642FE4C4}"/>
              </a:ext>
            </a:extLst>
          </p:cNvPr>
          <p:cNvSpPr/>
          <p:nvPr/>
        </p:nvSpPr>
        <p:spPr>
          <a:xfrm>
            <a:off x="1371599" y="76200"/>
            <a:ext cx="7679709" cy="2057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সর্বপ্রথম কোম্পানি আইন পাশ হয়  ব্রিটেনে ১৮৪৪ সালে যা </a:t>
            </a:r>
            <a:r>
              <a:rPr lang="en-US"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a:t>
            </a:r>
            <a:r>
              <a:rPr lang="en-US" sz="2400" dirty="0">
                <a:solidFill>
                  <a:schemeClr val="tx1"/>
                </a:solidFill>
                <a:effectLst>
                  <a:outerShdw blurRad="38100" dist="38100" dir="2700000" algn="tl">
                    <a:srgbClr val="000000">
                      <a:alpha val="43137"/>
                    </a:srgbClr>
                  </a:outerShdw>
                </a:effectLst>
                <a:latin typeface="NikoshBAN" panose="02000000000000000000"/>
                <a:cs typeface="Times New Roman" pitchFamily="18" charset="0"/>
              </a:rPr>
              <a:t>The Joint stock Company Act 1844” </a:t>
            </a:r>
            <a:r>
              <a:rPr lang="bn-IN"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rPr>
              <a:t>নামে পরিচিত ছিল। ব্রিটিশ শাসিত ভারতীয় উপমহাদেশে প্রথম কোম্পানী আইন পাশ হয় ১৮৫০ সালে।</a:t>
            </a:r>
            <a:r>
              <a:rPr lang="en-US" sz="2400" dirty="0">
                <a:solidFill>
                  <a:schemeClr val="tx1"/>
                </a:solidFill>
                <a:effectLst>
                  <a:outerShdw blurRad="38100" dist="38100" dir="2700000" algn="tl">
                    <a:srgbClr val="000000">
                      <a:alpha val="43137"/>
                    </a:srgbClr>
                  </a:outerShdw>
                </a:effectLst>
                <a:latin typeface="NikoshBAN" panose="02000000000000000000"/>
                <a:cs typeface="Times New Roman" pitchFamily="18" charset="0"/>
              </a:rPr>
              <a:t> </a:t>
            </a:r>
            <a:endParaRPr lang="en-US" sz="2400" dirty="0">
              <a:solidFill>
                <a:schemeClr val="tx1"/>
              </a:solidFill>
              <a:effectLst>
                <a:outerShdw blurRad="38100" dist="38100" dir="2700000" algn="tl">
                  <a:srgbClr val="000000">
                    <a:alpha val="43137"/>
                  </a:srgbClr>
                </a:outerShdw>
              </a:effectLst>
              <a:latin typeface="NikoshBAN" panose="02000000000000000000"/>
              <a:cs typeface="NikoshBAN" pitchFamily="2" charset="0"/>
            </a:endParaRPr>
          </a:p>
        </p:txBody>
      </p:sp>
    </p:spTree>
    <p:extLst>
      <p:ext uri="{BB962C8B-B14F-4D97-AF65-F5344CB8AC3E}">
        <p14:creationId xmlns:p14="http://schemas.microsoft.com/office/powerpoint/2010/main" val="35814432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99" y="4064090"/>
            <a:ext cx="3979571" cy="1200329"/>
          </a:xfrm>
          <a:prstGeom prst="rect">
            <a:avLst/>
          </a:prstGeom>
          <a:noFill/>
        </p:spPr>
        <p:txBody>
          <a:bodyPr wrap="square" rtlCol="0">
            <a:spAutoFit/>
          </a:bodyPr>
          <a:lstStyle/>
          <a:p>
            <a:pPr algn="ctr"/>
            <a:r>
              <a:rPr lang="en-US" dirty="0" err="1"/>
              <a:t>কাজী</a:t>
            </a:r>
            <a:r>
              <a:rPr lang="en-US" dirty="0"/>
              <a:t> </a:t>
            </a:r>
            <a:r>
              <a:rPr lang="en-US" dirty="0" err="1"/>
              <a:t>হাবিব</a:t>
            </a:r>
            <a:r>
              <a:rPr lang="en-US" dirty="0"/>
              <a:t> </a:t>
            </a:r>
            <a:r>
              <a:rPr lang="en-US" dirty="0" err="1"/>
              <a:t>উল্লাহ</a:t>
            </a:r>
            <a:endParaRPr lang="en-US" dirty="0"/>
          </a:p>
          <a:p>
            <a:pPr algn="ctr"/>
            <a:r>
              <a:rPr lang="en-US" sz="1350" dirty="0" err="1"/>
              <a:t>সহকারি</a:t>
            </a:r>
            <a:r>
              <a:rPr lang="en-US" sz="1350" dirty="0"/>
              <a:t> </a:t>
            </a:r>
            <a:r>
              <a:rPr lang="en-US" sz="1350" dirty="0" err="1"/>
              <a:t>শিক্ষক</a:t>
            </a:r>
            <a:endParaRPr lang="en-US" sz="1350" dirty="0"/>
          </a:p>
          <a:p>
            <a:pPr algn="ctr"/>
            <a:r>
              <a:rPr lang="en-US" sz="1350" dirty="0" err="1"/>
              <a:t>উত্তর</a:t>
            </a:r>
            <a:r>
              <a:rPr lang="en-US" sz="1350" dirty="0"/>
              <a:t> </a:t>
            </a:r>
            <a:r>
              <a:rPr lang="en-US" sz="1350" dirty="0" err="1"/>
              <a:t>রেংকার্য্যা</a:t>
            </a:r>
            <a:r>
              <a:rPr lang="en-US" sz="1350" dirty="0"/>
              <a:t> </a:t>
            </a:r>
            <a:r>
              <a:rPr lang="en-US" sz="1350" dirty="0" err="1"/>
              <a:t>উচ্চ</a:t>
            </a:r>
            <a:r>
              <a:rPr lang="en-US" sz="1350" dirty="0"/>
              <a:t> </a:t>
            </a:r>
            <a:r>
              <a:rPr lang="en-US" sz="1350" dirty="0" err="1"/>
              <a:t>বিদ্যালয়</a:t>
            </a:r>
            <a:endParaRPr lang="en-US" sz="1350" dirty="0"/>
          </a:p>
          <a:p>
            <a:pPr algn="ctr"/>
            <a:r>
              <a:rPr lang="en-US" sz="1350" dirty="0" err="1"/>
              <a:t>দিঘীনালা,খাগড়াছড়ি</a:t>
            </a:r>
            <a:endParaRPr lang="en-US" sz="1350" dirty="0"/>
          </a:p>
          <a:p>
            <a:pPr algn="ctr"/>
            <a:r>
              <a:rPr lang="en-US" sz="1350" dirty="0"/>
              <a:t>Email-ranak728@gmail.com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57" y="1562369"/>
            <a:ext cx="1902854" cy="22312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130" y="1562369"/>
            <a:ext cx="1835240" cy="2169135"/>
          </a:xfrm>
          <a:prstGeom prst="rect">
            <a:avLst/>
          </a:prstGeom>
        </p:spPr>
      </p:pic>
      <p:sp>
        <p:nvSpPr>
          <p:cNvPr id="6" name="TextBox 5"/>
          <p:cNvSpPr txBox="1"/>
          <p:nvPr/>
        </p:nvSpPr>
        <p:spPr>
          <a:xfrm>
            <a:off x="5834130" y="3925590"/>
            <a:ext cx="3177862" cy="1477328"/>
          </a:xfrm>
          <a:prstGeom prst="rect">
            <a:avLst/>
          </a:prstGeom>
          <a:noFill/>
        </p:spPr>
        <p:txBody>
          <a:bodyPr wrap="square" rtlCol="0">
            <a:spAutoFit/>
          </a:bodyPr>
          <a:lstStyle/>
          <a:p>
            <a:r>
              <a:rPr lang="en-US" sz="1500" dirty="0" err="1"/>
              <a:t>বিষয়ঃ</a:t>
            </a:r>
            <a:r>
              <a:rPr lang="en-US" sz="1500" dirty="0"/>
              <a:t>      </a:t>
            </a:r>
            <a:r>
              <a:rPr lang="en-US" sz="1500" dirty="0" err="1"/>
              <a:t>ব্যবসায়</a:t>
            </a:r>
            <a:r>
              <a:rPr lang="en-US" sz="1500" dirty="0"/>
              <a:t> </a:t>
            </a:r>
            <a:r>
              <a:rPr lang="en-US" sz="1500" dirty="0" err="1"/>
              <a:t>উদ্যোগ</a:t>
            </a:r>
            <a:endParaRPr lang="en-US" sz="1500" dirty="0"/>
          </a:p>
          <a:p>
            <a:r>
              <a:rPr lang="en-US" sz="1500" dirty="0" err="1"/>
              <a:t>শ্রেণীঃ</a:t>
            </a:r>
            <a:r>
              <a:rPr lang="en-US" sz="1500" dirty="0"/>
              <a:t>      </a:t>
            </a:r>
            <a:r>
              <a:rPr lang="en-US" sz="1500" dirty="0" err="1"/>
              <a:t>নবম</a:t>
            </a:r>
            <a:endParaRPr lang="en-US" sz="1500" dirty="0"/>
          </a:p>
          <a:p>
            <a:r>
              <a:rPr lang="en-US" sz="1500" dirty="0" err="1"/>
              <a:t>অধ্যায়ঃ</a:t>
            </a:r>
            <a:r>
              <a:rPr lang="en-US" sz="1500" dirty="0"/>
              <a:t>    </a:t>
            </a:r>
          </a:p>
          <a:p>
            <a:r>
              <a:rPr lang="en-US" sz="1500" dirty="0" err="1"/>
              <a:t>পিরিয়ডঃ</a:t>
            </a:r>
            <a:r>
              <a:rPr lang="en-US" sz="1500" dirty="0"/>
              <a:t>   ৪র্থ</a:t>
            </a:r>
          </a:p>
          <a:p>
            <a:r>
              <a:rPr lang="en-US" sz="1500" dirty="0" err="1"/>
              <a:t>সময়ঃ</a:t>
            </a:r>
            <a:r>
              <a:rPr lang="en-US" sz="1500" dirty="0"/>
              <a:t>       ৫০ </a:t>
            </a:r>
            <a:r>
              <a:rPr lang="en-US" sz="1500" dirty="0" err="1"/>
              <a:t>মিনিট</a:t>
            </a:r>
            <a:endParaRPr lang="en-US" sz="1500" dirty="0"/>
          </a:p>
          <a:p>
            <a:r>
              <a:rPr lang="en-US" sz="1500" dirty="0" err="1"/>
              <a:t>তারিখঃ</a:t>
            </a:r>
            <a:r>
              <a:rPr lang="en-US" sz="1500" dirty="0"/>
              <a:t>     </a:t>
            </a:r>
            <a:r>
              <a:rPr lang="en-US" sz="1500" dirty="0" smtClean="0"/>
              <a:t>২৭-০৪-২০২০</a:t>
            </a:r>
            <a:endParaRPr lang="en-US" sz="1500" dirty="0"/>
          </a:p>
        </p:txBody>
      </p:sp>
      <p:sp>
        <p:nvSpPr>
          <p:cNvPr id="7" name="Rectangle 6"/>
          <p:cNvSpPr/>
          <p:nvPr/>
        </p:nvSpPr>
        <p:spPr>
          <a:xfrm>
            <a:off x="3712589" y="1562369"/>
            <a:ext cx="106250" cy="3678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236792" y="1892021"/>
            <a:ext cx="106250" cy="3678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891975" y="1562369"/>
            <a:ext cx="106250" cy="3678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6181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 account\Downloads\js ind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419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67D3D3C-494A-4763-B6E6-B778717A5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765" y="1066800"/>
            <a:ext cx="4108210" cy="3036759"/>
          </a:xfrm>
          <a:prstGeom prst="rect">
            <a:avLst/>
          </a:prstGeom>
        </p:spPr>
      </p:pic>
      <p:sp>
        <p:nvSpPr>
          <p:cNvPr id="3" name="Rectangle: Rounded Corners 2">
            <a:extLst>
              <a:ext uri="{FF2B5EF4-FFF2-40B4-BE49-F238E27FC236}">
                <a16:creationId xmlns:a16="http://schemas.microsoft.com/office/drawing/2014/main" xmlns="" id="{C67CA0FF-B379-4167-BF11-07AB2D5A4E12}"/>
              </a:ext>
            </a:extLst>
          </p:cNvPr>
          <p:cNvSpPr/>
          <p:nvPr/>
        </p:nvSpPr>
        <p:spPr>
          <a:xfrm>
            <a:off x="838200" y="5029200"/>
            <a:ext cx="7848600" cy="152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১৯১৩ সালে ভারতীয় কোম্পানী আইন আবার নতুন করে পাশ হয়। স্বাধীন বাংলাদেশেও অনেক বছর যাবত ১৯১৩ সালের কোম্পানী আইন চালু ছিল।</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13061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4391BDC-F3F8-45A9-B56D-1E73BC4917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47800" y="381000"/>
            <a:ext cx="7525616" cy="4191000"/>
          </a:xfrm>
          <a:prstGeom prst="rect">
            <a:avLst/>
          </a:prstGeom>
        </p:spPr>
      </p:pic>
      <p:sp>
        <p:nvSpPr>
          <p:cNvPr id="7" name="Rectangle: Rounded Corners 6">
            <a:extLst>
              <a:ext uri="{FF2B5EF4-FFF2-40B4-BE49-F238E27FC236}">
                <a16:creationId xmlns:a16="http://schemas.microsoft.com/office/drawing/2014/main" xmlns="" id="{DF490CE2-A930-4769-8494-813E86582737}"/>
              </a:ext>
            </a:extLst>
          </p:cNvPr>
          <p:cNvSpPr/>
          <p:nvPr/>
        </p:nvSpPr>
        <p:spPr>
          <a:xfrm>
            <a:off x="1447800" y="4800600"/>
            <a:ext cx="7525616" cy="2057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কোম্পানী আইনের ব্যাপক সংস্কার করে ১৯৯৪ সালে বাংলাদেশে নতুন কোম্পানী আইন প্রবর্তন করা হয়। বর্তমানে বাংলাদেশের সকল কোম্পানী ব্যবসায় ১৯৯৪ সালের আইন অনুযায়ী পরিচালিত হচ্ছে।</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468865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FF478C-DE5A-49A1-A30E-09A26D80F584}"/>
              </a:ext>
            </a:extLst>
          </p:cNvPr>
          <p:cNvSpPr/>
          <p:nvPr/>
        </p:nvSpPr>
        <p:spPr>
          <a:xfrm>
            <a:off x="2895600" y="533400"/>
            <a:ext cx="3810000" cy="838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দলীয় কাজ</a:t>
            </a:r>
            <a:endParaRPr lang="en-US" sz="24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B5D9BC96-3913-4DC1-A94D-CF30EE18D1BF}"/>
              </a:ext>
            </a:extLst>
          </p:cNvPr>
          <p:cNvSpPr/>
          <p:nvPr/>
        </p:nvSpPr>
        <p:spPr>
          <a:xfrm>
            <a:off x="1066800" y="4876800"/>
            <a:ext cx="7315200" cy="1295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pitchFamily="2" charset="0"/>
                <a:cs typeface="NikoshBAN" pitchFamily="2" charset="0"/>
              </a:rPr>
              <a:t>যৌথ মূলধনী ব্যবসায় বা কোম্পানী সংগঠনের বৈশিষ্ট্যগুলো বিশ্লেষণ করে </a:t>
            </a:r>
            <a:r>
              <a:rPr lang="en-GB" sz="2400" dirty="0">
                <a:solidFill>
                  <a:schemeClr val="tx1"/>
                </a:solidFill>
                <a:latin typeface="NikoshBAN" pitchFamily="2" charset="0"/>
                <a:cs typeface="NikoshBAN" pitchFamily="2" charset="0"/>
              </a:rPr>
              <a:t>এ</a:t>
            </a:r>
            <a:r>
              <a:rPr lang="as-IN" sz="2400" dirty="0">
                <a:solidFill>
                  <a:schemeClr val="tx1"/>
                </a:solidFill>
                <a:latin typeface="NikoshBAN" pitchFamily="2" charset="0"/>
                <a:cs typeface="NikoshBAN" pitchFamily="2" charset="0"/>
              </a:rPr>
              <a:t>ক</a:t>
            </a:r>
            <a:r>
              <a:rPr lang="en-GB" sz="2400" dirty="0" err="1">
                <a:solidFill>
                  <a:schemeClr val="tx1"/>
                </a:solidFill>
                <a:latin typeface="NikoshBAN" pitchFamily="2" charset="0"/>
                <a:cs typeface="NikoshBAN" pitchFamily="2" charset="0"/>
              </a:rPr>
              <a:t>টি</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পোষ্টার</a:t>
            </a:r>
            <a:r>
              <a:rPr lang="en-GB" sz="2400" dirty="0">
                <a:solidFill>
                  <a:schemeClr val="tx1"/>
                </a:solidFill>
                <a:latin typeface="NikoshBAN" pitchFamily="2" charset="0"/>
                <a:cs typeface="NikoshBAN" pitchFamily="2" charset="0"/>
              </a:rPr>
              <a:t> ত</a:t>
            </a:r>
            <a:r>
              <a:rPr lang="as-IN" sz="2400" dirty="0">
                <a:solidFill>
                  <a:schemeClr val="tx1"/>
                </a:solidFill>
                <a:latin typeface="NikoshBAN" pitchFamily="2" charset="0"/>
                <a:cs typeface="NikoshBAN" pitchFamily="2" charset="0"/>
              </a:rPr>
              <a:t>ৈ</a:t>
            </a:r>
            <a:r>
              <a:rPr lang="en-GB" sz="2400" dirty="0">
                <a:solidFill>
                  <a:schemeClr val="tx1"/>
                </a:solidFill>
                <a:latin typeface="NikoshBAN" pitchFamily="2" charset="0"/>
                <a:cs typeface="NikoshBAN" pitchFamily="2" charset="0"/>
              </a:rPr>
              <a:t>র</a:t>
            </a:r>
            <a:r>
              <a:rPr lang="as-IN" sz="2400" dirty="0">
                <a:solidFill>
                  <a:schemeClr val="tx1"/>
                </a:solidFill>
                <a:latin typeface="NikoshBAN" pitchFamily="2" charset="0"/>
                <a:cs typeface="NikoshBAN" pitchFamily="2" charset="0"/>
              </a:rPr>
              <a:t>ি</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a:t>
            </a:r>
            <a:endParaRPr lang="en-US" sz="24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F185DC3E-D3BB-4041-96B1-D6571AF8ABD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0800000">
            <a:off x="1600199" y="2026317"/>
            <a:ext cx="6019799" cy="2164682"/>
          </a:xfrm>
          <a:prstGeom prst="rect">
            <a:avLst/>
          </a:prstGeom>
        </p:spPr>
      </p:pic>
    </p:spTree>
    <p:extLst>
      <p:ext uri="{BB962C8B-B14F-4D97-AF65-F5344CB8AC3E}">
        <p14:creationId xmlns:p14="http://schemas.microsoft.com/office/powerpoint/2010/main" val="280817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1F63855-E4CA-47E3-AAB1-9B2C36D46720}"/>
              </a:ext>
            </a:extLst>
          </p:cNvPr>
          <p:cNvSpPr/>
          <p:nvPr/>
        </p:nvSpPr>
        <p:spPr>
          <a:xfrm>
            <a:off x="2362200" y="2057400"/>
            <a:ext cx="4953000" cy="3429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err="1">
                <a:solidFill>
                  <a:schemeClr val="tx1"/>
                </a:solidFill>
                <a:latin typeface="NikoshBAN" panose="02000000000000000000"/>
              </a:rPr>
              <a:t>মূল্যায়ন</a:t>
            </a:r>
            <a:r>
              <a:rPr lang="en-GB" sz="4800" dirty="0">
                <a:solidFill>
                  <a:schemeClr val="tx1"/>
                </a:solidFill>
                <a:latin typeface="NikoshBAN" panose="02000000000000000000"/>
              </a:rPr>
              <a:t> </a:t>
            </a:r>
          </a:p>
        </p:txBody>
      </p:sp>
    </p:spTree>
    <p:extLst>
      <p:ext uri="{BB962C8B-B14F-4D97-AF65-F5344CB8AC3E}">
        <p14:creationId xmlns:p14="http://schemas.microsoft.com/office/powerpoint/2010/main" val="47127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C1A6F31-60A5-42E7-B509-92862EB1ADCA}"/>
              </a:ext>
            </a:extLst>
          </p:cNvPr>
          <p:cNvSpPr/>
          <p:nvPr/>
        </p:nvSpPr>
        <p:spPr>
          <a:xfrm>
            <a:off x="2590800" y="685800"/>
            <a:ext cx="38862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a:rPr>
              <a:t>বাড়ির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কাজ</a:t>
            </a:r>
            <a:endParaRPr lang="en-GB" sz="2400" dirty="0">
              <a:solidFill>
                <a:schemeClr val="tx1"/>
              </a:solidFill>
              <a:latin typeface="NikoshBAN" panose="02000000000000000000"/>
            </a:endParaRPr>
          </a:p>
        </p:txBody>
      </p:sp>
      <p:pic>
        <p:nvPicPr>
          <p:cNvPr id="4" name="Picture 3">
            <a:extLst>
              <a:ext uri="{FF2B5EF4-FFF2-40B4-BE49-F238E27FC236}">
                <a16:creationId xmlns:a16="http://schemas.microsoft.com/office/drawing/2014/main" xmlns="" id="{C748641D-2388-48AC-B069-C9CCD478D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57400"/>
            <a:ext cx="6400800" cy="2895600"/>
          </a:xfrm>
          <a:prstGeom prst="rect">
            <a:avLst/>
          </a:prstGeom>
        </p:spPr>
      </p:pic>
      <p:sp>
        <p:nvSpPr>
          <p:cNvPr id="5" name="Rectangle: Rounded Corners 4">
            <a:extLst>
              <a:ext uri="{FF2B5EF4-FFF2-40B4-BE49-F238E27FC236}">
                <a16:creationId xmlns:a16="http://schemas.microsoft.com/office/drawing/2014/main" xmlns="" id="{913F35A6-2AFD-429D-9B49-E54F8D6E67D7}"/>
              </a:ext>
            </a:extLst>
          </p:cNvPr>
          <p:cNvSpPr/>
          <p:nvPr/>
        </p:nvSpPr>
        <p:spPr>
          <a:xfrm>
            <a:off x="914400" y="5486400"/>
            <a:ext cx="7315200" cy="121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latin typeface="NikoshBAN" panose="02000000000000000000"/>
              </a:rPr>
              <a:t>যৌথ</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মূলধনী</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ব্যবসায়ের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সুবিধা</a:t>
            </a:r>
            <a:r>
              <a:rPr lang="en-GB" sz="2400" dirty="0">
                <a:solidFill>
                  <a:schemeClr val="tx1"/>
                </a:solidFill>
                <a:latin typeface="NikoshBAN" panose="02000000000000000000"/>
              </a:rPr>
              <a:t> ও </a:t>
            </a:r>
            <a:r>
              <a:rPr lang="en-GB" sz="2400" dirty="0" err="1">
                <a:solidFill>
                  <a:schemeClr val="tx1"/>
                </a:solidFill>
                <a:latin typeface="NikoshBAN" panose="02000000000000000000"/>
              </a:rPr>
              <a:t>অসুবিধা</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গূলো</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পাঠ্য</a:t>
            </a:r>
            <a:r>
              <a:rPr lang="en-GB" sz="2400" dirty="0">
                <a:solidFill>
                  <a:schemeClr val="tx1"/>
                </a:solidFill>
                <a:latin typeface="NikoshBAN" panose="02000000000000000000"/>
              </a:rPr>
              <a:t> ব</a:t>
            </a:r>
            <a:r>
              <a:rPr lang="as-IN" sz="2400" dirty="0">
                <a:solidFill>
                  <a:schemeClr val="tx1"/>
                </a:solidFill>
                <a:latin typeface="NikoshBAN" panose="02000000000000000000"/>
              </a:rPr>
              <a:t>ই</a:t>
            </a:r>
            <a:r>
              <a:rPr lang="en-GB" sz="2400" dirty="0" err="1">
                <a:solidFill>
                  <a:schemeClr val="tx1"/>
                </a:solidFill>
                <a:latin typeface="NikoshBAN" panose="02000000000000000000"/>
              </a:rPr>
              <a:t>য়ের</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আলোকে</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লিখে</a:t>
            </a:r>
            <a:r>
              <a:rPr lang="en-GB" sz="2400" dirty="0">
                <a:solidFill>
                  <a:schemeClr val="tx1"/>
                </a:solidFill>
                <a:latin typeface="NikoshBAN" panose="02000000000000000000"/>
              </a:rPr>
              <a:t> </a:t>
            </a:r>
            <a:r>
              <a:rPr lang="en-GB" sz="2400" dirty="0" err="1">
                <a:solidFill>
                  <a:schemeClr val="tx1"/>
                </a:solidFill>
                <a:latin typeface="NikoshBAN" panose="02000000000000000000"/>
              </a:rPr>
              <a:t>আনবে</a:t>
            </a:r>
            <a:r>
              <a:rPr lang="en-GB" sz="2400" dirty="0">
                <a:solidFill>
                  <a:schemeClr val="tx1"/>
                </a:solidFill>
                <a:latin typeface="NikoshBAN" panose="02000000000000000000"/>
              </a:rPr>
              <a:t>।</a:t>
            </a:r>
          </a:p>
        </p:txBody>
      </p:sp>
    </p:spTree>
    <p:extLst>
      <p:ext uri="{BB962C8B-B14F-4D97-AF65-F5344CB8AC3E}">
        <p14:creationId xmlns:p14="http://schemas.microsoft.com/office/powerpoint/2010/main" val="374131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1EA05B-9F1C-4873-99FF-AA30AB5E772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57868" y="1295401"/>
            <a:ext cx="6747932" cy="4776626"/>
          </a:xfrm>
          <a:prstGeom prst="rect">
            <a:avLst/>
          </a:prstGeom>
        </p:spPr>
      </p:pic>
    </p:spTree>
    <p:extLst>
      <p:ext uri="{BB962C8B-B14F-4D97-AF65-F5344CB8AC3E}">
        <p14:creationId xmlns:p14="http://schemas.microsoft.com/office/powerpoint/2010/main" val="23543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D881AEEE-E55B-4303-8257-4164EE8137F6}"/>
              </a:ext>
            </a:extLst>
          </p:cNvPr>
          <p:cNvSpPr/>
          <p:nvPr/>
        </p:nvSpPr>
        <p:spPr>
          <a:xfrm>
            <a:off x="1371600" y="381000"/>
            <a:ext cx="7696200" cy="114300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২০ জনের অধিক</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সদস্য </a:t>
            </a:r>
            <a:endParaRPr lang="en-GB" sz="2800" dirty="0">
              <a:solidFill>
                <a:schemeClr val="tx1"/>
              </a:solidFill>
              <a:latin typeface="NikoshBAN" pitchFamily="2" charset="0"/>
              <a:cs typeface="NikoshBAN" pitchFamily="2" charset="0"/>
            </a:endParaRPr>
          </a:p>
          <a:p>
            <a:pPr algn="ctr"/>
            <a:r>
              <a:rPr lang="en-GB" sz="2800" dirty="0" err="1">
                <a:solidFill>
                  <a:schemeClr val="tx1"/>
                </a:solidFill>
                <a:latin typeface="NikoshBAN" pitchFamily="2" charset="0"/>
                <a:cs typeface="NikoshBAN" pitchFamily="2" charset="0"/>
              </a:rPr>
              <a:t>নিয়ে</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কোন ধরনের ব্যবসায় </a:t>
            </a:r>
            <a:r>
              <a:rPr lang="en-GB" sz="2800" dirty="0" err="1">
                <a:solidFill>
                  <a:schemeClr val="tx1"/>
                </a:solidFill>
                <a:latin typeface="NikoshBAN" pitchFamily="2" charset="0"/>
                <a:cs typeface="NikoshBAN" pitchFamily="2" charset="0"/>
              </a:rPr>
              <a:t>গঠ</a:t>
            </a:r>
            <a:r>
              <a:rPr lang="as-IN" sz="2800" dirty="0">
                <a:solidFill>
                  <a:schemeClr val="tx1"/>
                </a:solidFill>
                <a:latin typeface="NikoshBAN" pitchFamily="2" charset="0"/>
                <a:cs typeface="NikoshBAN" pitchFamily="2" charset="0"/>
              </a:rPr>
              <a:t>ন</a:t>
            </a:r>
            <a:r>
              <a:rPr lang="en-GB"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করতে হবে ?</a:t>
            </a:r>
            <a:endParaRPr lang="en-US" sz="2800" dirty="0">
              <a:solidFill>
                <a:schemeClr val="tx1"/>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xmlns="" id="{5F27A6DE-FB5E-4D37-8AF7-D021A1C7ED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71600" y="2057400"/>
            <a:ext cx="7391400" cy="4168345"/>
          </a:xfrm>
          <a:prstGeom prst="rect">
            <a:avLst/>
          </a:prstGeom>
        </p:spPr>
      </p:pic>
    </p:spTree>
    <p:extLst>
      <p:ext uri="{BB962C8B-B14F-4D97-AF65-F5344CB8AC3E}">
        <p14:creationId xmlns:p14="http://schemas.microsoft.com/office/powerpoint/2010/main" val="261355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82003" y="304800"/>
            <a:ext cx="8425701" cy="996872"/>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itchFamily="2" charset="0"/>
                <a:cs typeface="NikoshBAN" pitchFamily="2" charset="0"/>
              </a:rPr>
              <a:t>শেয়ার </a:t>
            </a:r>
            <a:r>
              <a:rPr lang="en-GB" sz="3200" dirty="0" err="1">
                <a:solidFill>
                  <a:schemeClr val="tx1"/>
                </a:solidFill>
                <a:latin typeface="NikoshBAN" pitchFamily="2" charset="0"/>
                <a:cs typeface="NikoshBAN" pitchFamily="2" charset="0"/>
              </a:rPr>
              <a:t>ক্রয়করে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কোন</a:t>
            </a:r>
            <a:r>
              <a:rPr lang="bn-IN"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ব্যবসায়ের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মালিকানা</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পাওয়া</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যায়</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এবং</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ভোটাধিকার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লাভ</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করা</a:t>
            </a:r>
            <a:r>
              <a:rPr lang="en-GB" sz="3200" dirty="0">
                <a:solidFill>
                  <a:schemeClr val="tx1"/>
                </a:solidFill>
                <a:latin typeface="NikoshBAN" pitchFamily="2" charset="0"/>
                <a:cs typeface="NikoshBAN" pitchFamily="2" charset="0"/>
              </a:rPr>
              <a:t> </a:t>
            </a:r>
            <a:r>
              <a:rPr lang="en-GB" sz="3200" dirty="0" err="1">
                <a:solidFill>
                  <a:schemeClr val="tx1"/>
                </a:solidFill>
                <a:latin typeface="NikoshBAN" pitchFamily="2" charset="0"/>
                <a:cs typeface="NikoshBAN" pitchFamily="2" charset="0"/>
              </a:rPr>
              <a:t>যায়</a:t>
            </a:r>
            <a:r>
              <a:rPr lang="bn-IN" sz="3200" dirty="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1AC4EF97-C186-4271-922C-3504C93A4D3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4300" y="1525077"/>
            <a:ext cx="8915400" cy="52292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04662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FA2DE9-64B0-4556-97C2-B402C8728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8305800" cy="4284825"/>
          </a:xfrm>
          <a:prstGeom prst="rect">
            <a:avLst/>
          </a:prstGeom>
        </p:spPr>
      </p:pic>
      <p:sp>
        <p:nvSpPr>
          <p:cNvPr id="3" name="TextBox 2"/>
          <p:cNvSpPr txBox="1"/>
          <p:nvPr/>
        </p:nvSpPr>
        <p:spPr>
          <a:xfrm>
            <a:off x="1526749" y="399511"/>
            <a:ext cx="6090501" cy="1323439"/>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4000" dirty="0" err="1">
                <a:solidFill>
                  <a:schemeClr val="tx1"/>
                </a:solidFill>
                <a:latin typeface="NikoshBAN" pitchFamily="2" charset="0"/>
                <a:cs typeface="NikoshBAN" pitchFamily="2" charset="0"/>
              </a:rPr>
              <a:t>আজকের</a:t>
            </a:r>
            <a:r>
              <a:rPr lang="en-GB" sz="4000" dirty="0">
                <a:solidFill>
                  <a:schemeClr val="tx1"/>
                </a:solidFill>
                <a:latin typeface="NikoshBAN" pitchFamily="2" charset="0"/>
                <a:cs typeface="NikoshBAN" pitchFamily="2" charset="0"/>
              </a:rPr>
              <a:t> </a:t>
            </a:r>
            <a:r>
              <a:rPr lang="en-GB" sz="4000" dirty="0" err="1">
                <a:solidFill>
                  <a:schemeClr val="tx1"/>
                </a:solidFill>
                <a:latin typeface="NikoshBAN" pitchFamily="2" charset="0"/>
                <a:cs typeface="NikoshBAN" pitchFamily="2" charset="0"/>
              </a:rPr>
              <a:t>পাঠঃ</a:t>
            </a:r>
            <a:endParaRPr lang="en-GB" sz="4000" dirty="0">
              <a:solidFill>
                <a:schemeClr val="tx1"/>
              </a:solidFill>
              <a:latin typeface="NikoshBAN" pitchFamily="2" charset="0"/>
              <a:cs typeface="NikoshBAN" pitchFamily="2" charset="0"/>
            </a:endParaRPr>
          </a:p>
          <a:p>
            <a:pPr algn="ctr"/>
            <a:r>
              <a:rPr lang="bn-IN" sz="4000" dirty="0">
                <a:solidFill>
                  <a:schemeClr val="tx1"/>
                </a:solidFill>
                <a:latin typeface="NikoshBAN" pitchFamily="2" charset="0"/>
                <a:cs typeface="NikoshBAN" pitchFamily="2" charset="0"/>
              </a:rPr>
              <a:t>যৌথ মূলধনী ব্যবসায়</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9956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E0788DD-24C2-4122-B168-74CBC52FE2F2}"/>
              </a:ext>
            </a:extLst>
          </p:cNvPr>
          <p:cNvSpPr/>
          <p:nvPr/>
        </p:nvSpPr>
        <p:spPr>
          <a:xfrm>
            <a:off x="838200" y="1143000"/>
            <a:ext cx="8077200" cy="5334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tx1"/>
                </a:solidFill>
                <a:latin typeface="NikoshBAN" panose="02000000000000000000"/>
              </a:rPr>
              <a:t>বিষয়ঃ</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ব্যবসায়</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উদ্দ্যোগ</a:t>
            </a:r>
            <a:endParaRPr lang="en-GB" sz="3600" dirty="0">
              <a:solidFill>
                <a:schemeClr val="tx1"/>
              </a:solidFill>
              <a:latin typeface="NikoshBAN" panose="02000000000000000000"/>
            </a:endParaRPr>
          </a:p>
          <a:p>
            <a:pPr algn="ctr"/>
            <a:r>
              <a:rPr lang="en-GB" sz="3600" dirty="0" err="1">
                <a:solidFill>
                  <a:schemeClr val="tx1"/>
                </a:solidFill>
                <a:latin typeface="NikoshBAN" panose="02000000000000000000"/>
              </a:rPr>
              <a:t>অধ্যায়ঃ</a:t>
            </a:r>
            <a:r>
              <a:rPr lang="en-GB" sz="3600" dirty="0">
                <a:solidFill>
                  <a:schemeClr val="tx1"/>
                </a:solidFill>
                <a:latin typeface="NikoshBAN" panose="02000000000000000000"/>
              </a:rPr>
              <a:t> ৪র্থ </a:t>
            </a:r>
          </a:p>
          <a:p>
            <a:pPr algn="ctr"/>
            <a:r>
              <a:rPr lang="en-GB" sz="3600" dirty="0" err="1">
                <a:solidFill>
                  <a:schemeClr val="tx1"/>
                </a:solidFill>
                <a:latin typeface="NikoshBAN" panose="02000000000000000000"/>
              </a:rPr>
              <a:t>শিরোনামঃ</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মালিকানার</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ভিত্তিতে</a:t>
            </a:r>
            <a:r>
              <a:rPr lang="en-GB" sz="3600" dirty="0">
                <a:solidFill>
                  <a:schemeClr val="tx1"/>
                </a:solidFill>
                <a:latin typeface="NikoshBAN" panose="02000000000000000000"/>
              </a:rPr>
              <a:t> </a:t>
            </a:r>
            <a:r>
              <a:rPr lang="en-GB" sz="3600" dirty="0" err="1">
                <a:solidFill>
                  <a:schemeClr val="tx1"/>
                </a:solidFill>
                <a:latin typeface="NikoshBAN" panose="02000000000000000000"/>
              </a:rPr>
              <a:t>ব্যবসায়</a:t>
            </a:r>
            <a:endParaRPr lang="en-GB" sz="3600" dirty="0">
              <a:solidFill>
                <a:schemeClr val="tx1"/>
              </a:solidFill>
              <a:latin typeface="NikoshBAN" panose="02000000000000000000"/>
            </a:endParaRPr>
          </a:p>
        </p:txBody>
      </p:sp>
    </p:spTree>
    <p:extLst>
      <p:ext uri="{BB962C8B-B14F-4D97-AF65-F5344CB8AC3E}">
        <p14:creationId xmlns:p14="http://schemas.microsoft.com/office/powerpoint/2010/main" val="30014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ED3BD28-3EB1-4C94-A080-FE3851DD556F}"/>
              </a:ext>
            </a:extLst>
          </p:cNvPr>
          <p:cNvSpPr/>
          <p:nvPr/>
        </p:nvSpPr>
        <p:spPr>
          <a:xfrm>
            <a:off x="838200" y="1524000"/>
            <a:ext cx="7772400" cy="48768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latin typeface="NikoshBAN" pitchFamily="2" charset="0"/>
                <a:cs typeface="NikoshBAN" pitchFamily="2" charset="0"/>
              </a:rPr>
              <a:t>এই</a:t>
            </a:r>
            <a:r>
              <a:rPr lang="en-GB"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পাঠ</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শেষে</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শিক্ষার্থীরা</a:t>
            </a:r>
            <a:r>
              <a:rPr lang="en-US" sz="2400" dirty="0">
                <a:solidFill>
                  <a:schemeClr val="tx1"/>
                </a:solidFill>
                <a:latin typeface="NikoshBAN" pitchFamily="2" charset="0"/>
                <a:cs typeface="NikoshBAN" pitchFamily="2" charset="0"/>
              </a:rPr>
              <a:t>-----</a:t>
            </a:r>
          </a:p>
          <a:p>
            <a:endParaRPr lang="en-US" sz="2400" dirty="0">
              <a:solidFill>
                <a:schemeClr val="tx1"/>
              </a:solidFill>
              <a:latin typeface="NikoshBAN" pitchFamily="2" charset="0"/>
              <a:cs typeface="NikoshBAN" pitchFamily="2" charset="0"/>
            </a:endParaRPr>
          </a:p>
          <a:p>
            <a:r>
              <a:rPr lang="en-US" sz="2400" dirty="0">
                <a:solidFill>
                  <a:schemeClr val="tx1"/>
                </a:solidFill>
                <a:latin typeface="NikoshBAN" pitchFamily="2" charset="0"/>
                <a:cs typeface="NikoshBAN" pitchFamily="2" charset="0"/>
              </a:rPr>
              <a:t>   </a:t>
            </a:r>
            <a:r>
              <a:rPr lang="as-IN" sz="2400" dirty="0">
                <a:solidFill>
                  <a:schemeClr val="tx1"/>
                </a:solidFill>
                <a:latin typeface="NikoshBAN" pitchFamily="2" charset="0"/>
                <a:cs typeface="NikoshBAN" pitchFamily="2" charset="0"/>
              </a:rPr>
              <a:t>১</a:t>
            </a:r>
            <a:r>
              <a:rPr lang="bn-IN" sz="2400" dirty="0">
                <a:solidFill>
                  <a:schemeClr val="tx1"/>
                </a:solidFill>
                <a:latin typeface="NikoshBAN" pitchFamily="2" charset="0"/>
                <a:cs typeface="NikoshBAN" pitchFamily="2" charset="0"/>
              </a:rPr>
              <a:t>। যৌথ মূলধনী ব্যবসায়ের </a:t>
            </a:r>
            <a:r>
              <a:rPr lang="en-GB" sz="2400" dirty="0" err="1">
                <a:solidFill>
                  <a:schemeClr val="tx1"/>
                </a:solidFill>
                <a:latin typeface="NikoshBAN" pitchFamily="2" charset="0"/>
                <a:cs typeface="NikoshBAN" pitchFamily="2" charset="0"/>
              </a:rPr>
              <a:t>সংজ্ঞা</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বৈশিষ্ট্য</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বর্ণনা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করতে পারবে।</a:t>
            </a:r>
          </a:p>
          <a:p>
            <a:endParaRPr lang="bn-IN" sz="2400" dirty="0">
              <a:solidFill>
                <a:schemeClr val="tx1"/>
              </a:solidFill>
              <a:latin typeface="NikoshBAN" pitchFamily="2" charset="0"/>
              <a:cs typeface="NikoshBAN" pitchFamily="2" charset="0"/>
            </a:endParaRPr>
          </a:p>
          <a:p>
            <a:r>
              <a:rPr lang="bn-IN" sz="2400" dirty="0">
                <a:solidFill>
                  <a:schemeClr val="tx1"/>
                </a:solidFill>
                <a:latin typeface="NikoshBAN" pitchFamily="2" charset="0"/>
                <a:cs typeface="NikoshBAN" pitchFamily="2" charset="0"/>
              </a:rPr>
              <a:t>    ২। যৌথ মূলধনী ব্যবসায়ের </a:t>
            </a:r>
            <a:r>
              <a:rPr lang="en-GB" sz="2400" dirty="0" err="1">
                <a:solidFill>
                  <a:schemeClr val="tx1"/>
                </a:solidFill>
                <a:latin typeface="NikoshBAN" pitchFamily="2" charset="0"/>
                <a:cs typeface="NikoshBAN" pitchFamily="2" charset="0"/>
              </a:rPr>
              <a:t>গঠন</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প্রণালি</a:t>
            </a:r>
            <a:r>
              <a:rPr lang="bn-IN"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ব্যাখা</a:t>
            </a:r>
            <a:r>
              <a:rPr lang="bn-IN" sz="2400" dirty="0">
                <a:solidFill>
                  <a:schemeClr val="tx1"/>
                </a:solidFill>
                <a:latin typeface="NikoshBAN" pitchFamily="2" charset="0"/>
                <a:cs typeface="NikoshBAN" pitchFamily="2" charset="0"/>
              </a:rPr>
              <a:t> করতে পারবে।</a:t>
            </a:r>
            <a:endParaRPr lang="en-GB" sz="2400" dirty="0">
              <a:solidFill>
                <a:schemeClr val="tx1"/>
              </a:solidFill>
              <a:latin typeface="NikoshBAN" pitchFamily="2" charset="0"/>
              <a:cs typeface="NikoshBAN" pitchFamily="2" charset="0"/>
            </a:endParaRPr>
          </a:p>
          <a:p>
            <a:r>
              <a:rPr lang="en-US" sz="2400" dirty="0">
                <a:solidFill>
                  <a:schemeClr val="tx1"/>
                </a:solidFill>
                <a:latin typeface="NikoshBAN" pitchFamily="2" charset="0"/>
                <a:cs typeface="NikoshBAN" pitchFamily="2" charset="0"/>
              </a:rPr>
              <a:t>     </a:t>
            </a:r>
          </a:p>
          <a:p>
            <a:r>
              <a:rPr lang="en-US" sz="2400" dirty="0">
                <a:solidFill>
                  <a:schemeClr val="tx1"/>
                </a:solidFill>
                <a:latin typeface="NikoshBAN" pitchFamily="2" charset="0"/>
                <a:cs typeface="NikoshBAN" pitchFamily="2" charset="0"/>
              </a:rPr>
              <a:t>     ৩। </a:t>
            </a:r>
            <a:r>
              <a:rPr lang="bn-IN" sz="2400" dirty="0">
                <a:solidFill>
                  <a:schemeClr val="tx1"/>
                </a:solidFill>
                <a:latin typeface="NikoshBAN" pitchFamily="2" charset="0"/>
                <a:cs typeface="NikoshBAN" pitchFamily="2" charset="0"/>
              </a:rPr>
              <a:t>যৌথ মূলধনী ব্যবসায়ের </a:t>
            </a:r>
            <a:r>
              <a:rPr lang="en-GB" sz="2400" dirty="0" err="1">
                <a:solidFill>
                  <a:schemeClr val="tx1"/>
                </a:solidFill>
                <a:latin typeface="NikoshBAN" pitchFamily="2" charset="0"/>
                <a:cs typeface="NikoshBAN" pitchFamily="2" charset="0"/>
              </a:rPr>
              <a:t>সুবিধা-অসুবিধা</a:t>
            </a:r>
            <a:r>
              <a:rPr lang="en-GB" sz="2400" dirty="0">
                <a:solidFill>
                  <a:schemeClr val="tx1"/>
                </a:solidFill>
                <a:latin typeface="NikoshBAN" pitchFamily="2" charset="0"/>
                <a:cs typeface="NikoshBAN" pitchFamily="2" charset="0"/>
              </a:rPr>
              <a:t> </a:t>
            </a:r>
            <a:r>
              <a:rPr lang="en-GB" sz="2400" dirty="0" err="1">
                <a:solidFill>
                  <a:schemeClr val="tx1"/>
                </a:solidFill>
                <a:latin typeface="NikoshBAN" pitchFamily="2" charset="0"/>
                <a:cs typeface="NikoshBAN" pitchFamily="2" charset="0"/>
              </a:rPr>
              <a:t>বর্ণনা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করতে পারবে</a:t>
            </a:r>
            <a:r>
              <a:rPr lang="en-GB" sz="2400" dirty="0">
                <a:solidFill>
                  <a:schemeClr val="tx1"/>
                </a:solidFill>
                <a:latin typeface="NikoshBAN" pitchFamily="2" charset="0"/>
                <a:cs typeface="NikoshBAN" pitchFamily="2" charset="0"/>
              </a:rPr>
              <a:t>।</a:t>
            </a:r>
            <a:endParaRPr lang="en-GB" sz="2400" dirty="0">
              <a:solidFill>
                <a:schemeClr val="tx1"/>
              </a:solidFill>
            </a:endParaRPr>
          </a:p>
        </p:txBody>
      </p:sp>
      <p:sp>
        <p:nvSpPr>
          <p:cNvPr id="5" name="Rectangle: Rounded Corners 4">
            <a:extLst>
              <a:ext uri="{FF2B5EF4-FFF2-40B4-BE49-F238E27FC236}">
                <a16:creationId xmlns:a16="http://schemas.microsoft.com/office/drawing/2014/main" xmlns="" id="{9E761F7F-CF26-449C-A667-76AA54459281}"/>
              </a:ext>
            </a:extLst>
          </p:cNvPr>
          <p:cNvSpPr/>
          <p:nvPr/>
        </p:nvSpPr>
        <p:spPr>
          <a:xfrm>
            <a:off x="2324100" y="457200"/>
            <a:ext cx="4495800" cy="838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tx1"/>
                </a:solidFill>
                <a:latin typeface="NikoshBAN" panose="02000000000000000000"/>
              </a:rPr>
              <a:t>শিখন</a:t>
            </a:r>
            <a:r>
              <a:rPr lang="en-GB" sz="4000" dirty="0">
                <a:solidFill>
                  <a:schemeClr val="tx1"/>
                </a:solidFill>
                <a:latin typeface="NikoshBAN" panose="02000000000000000000"/>
              </a:rPr>
              <a:t> </a:t>
            </a:r>
            <a:r>
              <a:rPr lang="en-GB" sz="4000" dirty="0" err="1">
                <a:solidFill>
                  <a:schemeClr val="tx1"/>
                </a:solidFill>
                <a:latin typeface="NikoshBAN" panose="02000000000000000000"/>
              </a:rPr>
              <a:t>ফল</a:t>
            </a:r>
            <a:endParaRPr lang="en-GB" sz="4000" dirty="0">
              <a:solidFill>
                <a:schemeClr val="tx1"/>
              </a:solidFill>
              <a:latin typeface="NikoshBAN" panose="02000000000000000000"/>
            </a:endParaRPr>
          </a:p>
        </p:txBody>
      </p:sp>
    </p:spTree>
    <p:extLst>
      <p:ext uri="{BB962C8B-B14F-4D97-AF65-F5344CB8AC3E}">
        <p14:creationId xmlns:p14="http://schemas.microsoft.com/office/powerpoint/2010/main" val="149953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CCC8B8B-2F51-470B-97F2-97A5621E733E}"/>
              </a:ext>
            </a:extLst>
          </p:cNvPr>
          <p:cNvSpPr/>
          <p:nvPr/>
        </p:nvSpPr>
        <p:spPr>
          <a:xfrm>
            <a:off x="1600200" y="2514600"/>
            <a:ext cx="7315200" cy="3886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a:solidFill>
                  <a:schemeClr val="tx1"/>
                </a:solidFill>
                <a:latin typeface="NikoshBAN" pitchFamily="2" charset="0"/>
                <a:cs typeface="NikoshBAN" pitchFamily="2" charset="0"/>
              </a:rPr>
              <a:t>কোম্পানী সংগঠন হলো আইন দ্বারা সৃষ্ট, পৃথক অস্তিত্বসম্পন্ন, কৃত্রিম ব্যক্তি সত্তার অধিকারী এবং সীমিত দায়ের এমন এক ধরনের প্রতিষ্ঠান যেখানে কতিপয় ব্যক্তি মুনাফা অর্জনের উদ্দেশ্যে যৌথভাবে মূলধন বিনিয়োগ করে। </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B9BA4231-C995-4DCF-ADBB-CE49C2EAE281}"/>
              </a:ext>
            </a:extLst>
          </p:cNvPr>
          <p:cNvSpPr/>
          <p:nvPr/>
        </p:nvSpPr>
        <p:spPr>
          <a:xfrm>
            <a:off x="1600200" y="228600"/>
            <a:ext cx="7391400" cy="190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যৌথ মূলধনী ব্যবসায় কাকে বলে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3354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1A21013-2066-418A-BC9B-D986A2425B95}"/>
              </a:ext>
            </a:extLst>
          </p:cNvPr>
          <p:cNvSpPr/>
          <p:nvPr/>
        </p:nvSpPr>
        <p:spPr>
          <a:xfrm>
            <a:off x="2209800" y="457200"/>
            <a:ext cx="5715000" cy="990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itchFamily="2" charset="0"/>
                <a:cs typeface="NikoshBAN" pitchFamily="2" charset="0"/>
              </a:rPr>
              <a:t>যৌথ মূলধনী ব্যবসায়ের বৈশিষ্ট্য</a:t>
            </a:r>
            <a:r>
              <a:rPr lang="en-GB" sz="2800" dirty="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3" name="Rectangle: Rounded Corners 2">
            <a:extLst>
              <a:ext uri="{FF2B5EF4-FFF2-40B4-BE49-F238E27FC236}">
                <a16:creationId xmlns:a16="http://schemas.microsoft.com/office/drawing/2014/main" xmlns="" id="{383D9012-F979-4D15-B4D9-7D560D18C43D}"/>
              </a:ext>
            </a:extLst>
          </p:cNvPr>
          <p:cNvSpPr/>
          <p:nvPr/>
        </p:nvSpPr>
        <p:spPr>
          <a:xfrm>
            <a:off x="3429000" y="1752600"/>
            <a:ext cx="3276600" cy="609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NikoshBAN" pitchFamily="2" charset="0"/>
                <a:cs typeface="NikoshBAN" pitchFamily="2" charset="0"/>
              </a:rPr>
              <a:t>১. </a:t>
            </a:r>
            <a:r>
              <a:rPr lang="bn-IN" sz="2400" dirty="0">
                <a:solidFill>
                  <a:schemeClr val="tx1"/>
                </a:solidFill>
                <a:latin typeface="NikoshBAN" pitchFamily="2" charset="0"/>
                <a:cs typeface="NikoshBAN" pitchFamily="2" charset="0"/>
              </a:rPr>
              <a:t>আইন সৃষ্ট প্রতিষ্ঠান</a:t>
            </a:r>
            <a:endParaRPr lang="en-US" sz="2400" dirty="0">
              <a:solidFill>
                <a:schemeClr val="tx1"/>
              </a:solidFill>
              <a:latin typeface="NikoshBAN" pitchFamily="2" charset="0"/>
              <a:cs typeface="NikoshBAN" pitchFamily="2" charset="0"/>
            </a:endParaRPr>
          </a:p>
        </p:txBody>
      </p:sp>
      <p:sp>
        <p:nvSpPr>
          <p:cNvPr id="4" name="Rectangle: Rounded Corners 3">
            <a:extLst>
              <a:ext uri="{FF2B5EF4-FFF2-40B4-BE49-F238E27FC236}">
                <a16:creationId xmlns:a16="http://schemas.microsoft.com/office/drawing/2014/main" xmlns="" id="{B16472C7-B761-47F0-B58D-CF5C3CF052CC}"/>
              </a:ext>
            </a:extLst>
          </p:cNvPr>
          <p:cNvSpPr/>
          <p:nvPr/>
        </p:nvSpPr>
        <p:spPr>
          <a:xfrm>
            <a:off x="443453" y="2628901"/>
            <a:ext cx="4648200" cy="3733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dirty="0">
                <a:solidFill>
                  <a:schemeClr val="tx1"/>
                </a:solidFill>
                <a:latin typeface="NikoshBAN" pitchFamily="2" charset="0"/>
                <a:cs typeface="NikoshBAN" pitchFamily="2" charset="0"/>
              </a:rPr>
              <a:t>যৌথ মূলধনী কোম্পানী একটি  আইনসৃস্ট ব্যবসায় সংগঠন। বাংলাদেশে</a:t>
            </a:r>
            <a:r>
              <a:rPr lang="en-GB" sz="2400" dirty="0">
                <a:solidFill>
                  <a:schemeClr val="tx1"/>
                </a:solidFill>
                <a:latin typeface="NikoshBAN" pitchFamily="2" charset="0"/>
                <a:cs typeface="NikoshBAN" pitchFamily="2" charset="0"/>
              </a:rPr>
              <a:t>র </a:t>
            </a:r>
            <a:r>
              <a:rPr lang="bn-IN" sz="2400" dirty="0">
                <a:solidFill>
                  <a:schemeClr val="tx1"/>
                </a:solidFill>
                <a:latin typeface="NikoshBAN" pitchFamily="2" charset="0"/>
                <a:cs typeface="NikoshBAN" pitchFamily="2" charset="0"/>
              </a:rPr>
              <a:t>কোম্পানী</a:t>
            </a:r>
            <a:r>
              <a:rPr lang="en-GB" sz="2400" dirty="0">
                <a:solidFill>
                  <a:schemeClr val="tx1"/>
                </a:solidFill>
                <a:latin typeface="NikoshBAN" pitchFamily="2" charset="0"/>
                <a:cs typeface="NikoshBAN" pitchFamily="2" charset="0"/>
              </a:rPr>
              <a:t> </a:t>
            </a:r>
            <a:r>
              <a:rPr lang="bn-IN" sz="2400" dirty="0">
                <a:solidFill>
                  <a:schemeClr val="tx1"/>
                </a:solidFill>
                <a:latin typeface="NikoshBAN" pitchFamily="2" charset="0"/>
                <a:cs typeface="NikoshBAN" pitchFamily="2" charset="0"/>
              </a:rPr>
              <a:t>সমূহ ১৯৯৪ সালের কোম্পানী আইন অনুযায়ী গঠিত, পরিচালিত ও নিয়ন্ত্রিত হয় বলে একে আইন সৃস্ট প্রতিষ্ঠান বলে।</a:t>
            </a:r>
            <a:endParaRPr lang="en-US" sz="2400" dirty="0">
              <a:solidFill>
                <a:schemeClr val="tx1"/>
              </a:solidFill>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A10C7BED-EDFC-4928-AFCE-607633BC0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984" y="2667000"/>
            <a:ext cx="3505616" cy="3695701"/>
          </a:xfrm>
          <a:prstGeom prst="rect">
            <a:avLst/>
          </a:prstGeom>
          <a:ln>
            <a:noFill/>
          </a:ln>
          <a:effectLst>
            <a:softEdge rad="112500"/>
          </a:effectLst>
        </p:spPr>
      </p:pic>
    </p:spTree>
    <p:extLst>
      <p:ext uri="{BB962C8B-B14F-4D97-AF65-F5344CB8AC3E}">
        <p14:creationId xmlns:p14="http://schemas.microsoft.com/office/powerpoint/2010/main" val="39108943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4344</TotalTime>
  <Words>609</Words>
  <Application>Microsoft Office PowerPoint</Application>
  <PresentationFormat>On-screen Show (4:3)</PresentationFormat>
  <Paragraphs>61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NikoshBAN</vt:lpstr>
      <vt:lpstr>Times New Roman</vt:lpstr>
      <vt:lpstr>Vrinda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hasan</cp:lastModifiedBy>
  <cp:revision>1199</cp:revision>
  <dcterms:created xsi:type="dcterms:W3CDTF">2006-08-16T00:00:00Z</dcterms:created>
  <dcterms:modified xsi:type="dcterms:W3CDTF">2020-04-27T14:14:57Z</dcterms:modified>
</cp:coreProperties>
</file>