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91" r:id="rId3"/>
    <p:sldId id="276" r:id="rId4"/>
    <p:sldId id="278" r:id="rId5"/>
    <p:sldId id="279" r:id="rId6"/>
    <p:sldId id="280" r:id="rId7"/>
    <p:sldId id="281" r:id="rId8"/>
    <p:sldId id="277" r:id="rId9"/>
    <p:sldId id="283" r:id="rId10"/>
    <p:sldId id="285" r:id="rId11"/>
    <p:sldId id="288" r:id="rId12"/>
    <p:sldId id="289" r:id="rId13"/>
    <p:sldId id="290" r:id="rId14"/>
  </p:sldIdLst>
  <p:sldSz cx="7772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3F08C8"/>
    <a:srgbClr val="0000D0"/>
    <a:srgbClr val="2EC000"/>
    <a:srgbClr val="33CC33"/>
    <a:srgbClr val="33D600"/>
    <a:srgbClr val="FF0000"/>
    <a:srgbClr val="CCFFCC"/>
    <a:srgbClr val="66FFF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60"/>
  </p:normalViewPr>
  <p:slideViewPr>
    <p:cSldViewPr>
      <p:cViewPr>
        <p:scale>
          <a:sx n="70" d="100"/>
          <a:sy n="70" d="100"/>
        </p:scale>
        <p:origin x="-798" y="-30"/>
      </p:cViewPr>
      <p:guideLst>
        <p:guide orient="horz" pos="2160"/>
        <p:guide pos="244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7102-0DDF-4EC2-BB16-4DAB2D52CFAB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5900" y="685800"/>
            <a:ext cx="3886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1FC5-06EF-4E67-8662-870838D01D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4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85900" y="685800"/>
            <a:ext cx="3886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30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355807" y="434162"/>
            <a:ext cx="7060788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4020" y="1820206"/>
            <a:ext cx="660654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614020" y="3685032"/>
            <a:ext cx="660654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482" y="530352"/>
            <a:ext cx="69562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33405"/>
            <a:ext cx="168402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3390" y="533403"/>
            <a:ext cx="505206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" y="530352"/>
            <a:ext cx="69562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355807" y="434163"/>
            <a:ext cx="7060788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92" y="4928616"/>
            <a:ext cx="69562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092" y="5624484"/>
            <a:ext cx="69562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7199" y="530352"/>
            <a:ext cx="334213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2056" y="530352"/>
            <a:ext cx="334213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82" y="4983480"/>
            <a:ext cx="69562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140" y="579438"/>
            <a:ext cx="3342132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54344" y="579438"/>
            <a:ext cx="3342132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6140" y="1447800"/>
            <a:ext cx="334213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4344" y="1447800"/>
            <a:ext cx="334213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966" y="533400"/>
            <a:ext cx="252603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08020" y="1447802"/>
            <a:ext cx="252603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7167" y="930144"/>
            <a:ext cx="3932235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5440681" y="434162"/>
            <a:ext cx="1975914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5012056"/>
            <a:ext cx="699516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5493305" y="533400"/>
            <a:ext cx="1904238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258" y="435768"/>
            <a:ext cx="5036515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59080" y="329185"/>
            <a:ext cx="7252247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355807" y="434162"/>
            <a:ext cx="7060788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7482" y="4985590"/>
            <a:ext cx="69562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7482" y="530352"/>
            <a:ext cx="69562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209879" y="6111876"/>
            <a:ext cx="19431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5152979" y="6111876"/>
            <a:ext cx="19431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6079" y="6111876"/>
            <a:ext cx="38862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 - Copy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30" y="304800"/>
            <a:ext cx="7328370" cy="6248400"/>
          </a:xfrm>
          <a:prstGeom prst="roundRect">
            <a:avLst>
              <a:gd name="adj" fmla="val 14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Welcome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" y="3962400"/>
            <a:ext cx="4401080" cy="22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6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28194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2819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4191000" y="26670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648200" y="26670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5105400" y="26670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5562600" y="26670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6019800" y="26670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6477000" y="26670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93"/>
          <p:cNvGrpSpPr/>
          <p:nvPr/>
        </p:nvGrpSpPr>
        <p:grpSpPr>
          <a:xfrm>
            <a:off x="6934200" y="26670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3733800" y="26670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457200" y="26670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914400" y="26670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1371600" y="26670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1828800" y="26670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2"/>
          <p:cNvGrpSpPr/>
          <p:nvPr/>
        </p:nvGrpSpPr>
        <p:grpSpPr>
          <a:xfrm>
            <a:off x="2286000" y="26670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1"/>
          <p:cNvGrpSpPr/>
          <p:nvPr/>
        </p:nvGrpSpPr>
        <p:grpSpPr>
          <a:xfrm>
            <a:off x="2743200" y="26670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0"/>
          <p:cNvGrpSpPr/>
          <p:nvPr/>
        </p:nvGrpSpPr>
        <p:grpSpPr>
          <a:xfrm>
            <a:off x="3200400" y="26670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8956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914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8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2200" y="34290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39118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কে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সংখ্যারেখায় স্থাপন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1" name="Picture 80" descr="rabbit_1f4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6364">
            <a:off x="3637716" y="1788600"/>
            <a:ext cx="531858" cy="779297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81000" y="38100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উপর ঋণাত্মক পূর্ণসংখ্যা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-6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স্থাপনের জন্য সংখ্যারেখার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হতে বামদিকে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6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একক দূরের বিন্দুকে গাঢ় গোল চিহ্ন দ্বারা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আবদ্ধ করি।  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" y="51054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 সংখ্যারেখায় গাঢ় গোল চিহ্নিত বিন্দুটিই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-6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 অবস্থান।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990600" y="26670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 -0.00578 L -0.0049 -0.593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7 0.0074 L -0.01082 -0.0599 C -0.01266 -0.07609 -0.01898 -0.08326 -0.02551 -0.08395 C -0.03266 -0.08465 -0.03919 -0.07794 -0.04408 -0.06337 L -0.06878 0.00069 " pathEditMode="fixed" rAng="309513" ptsTypes="FffFF">
                                      <p:cBhvr>
                                        <p:cTn id="1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51 0.00139 L -0.08286 -0.07008 C -0.08633 -0.0865 -0.09184 -0.09459 -0.09735 -0.09459 C -0.10388 -0.09459 -0.10898 -0.0865 -0.11245 -0.07008 L -0.1296 0.00139 " pathEditMode="relative" rAng="0" ptsTypes="FffFF">
                                      <p:cBhvr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8 0.00139 L -0.13633 -0.07008 C -0.1396 -0.08673 -0.1449 -0.0939 -0.15021 -0.0939 C -0.15653 -0.0939 -0.16143 -0.08673 -0.1647 -0.07008 L -0.18164 0.00139 " pathEditMode="relative" rAng="0" ptsTypes="FffFF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31 0.00139 L -0.19857 -0.07193 C -0.20123 -0.08881 -0.20592 -0.09505 -0.21062 -0.09505 C -0.21592 -0.09528 -0.2198 -0.08904 -0.22306 -0.07216 L -0.23735 -0.00162 " pathEditMode="relative" rAng="0" ptsTypes="FffFF">
                                      <p:cBhvr>
                                        <p:cTn id="1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00532 L -0.25347 -0.06684 C -0.25674 -0.08256 -0.26164 -0.09066 -0.26653 -0.09066 C -0.27245 -0.09066 -0.27715 -0.08256 -0.28041 -0.06684 L -0.29613 0.00532 " pathEditMode="relative" rAng="0" ptsTypes="FffFF">
                                      <p:cBhvr>
                                        <p:cTn id="1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08 0.00532 L -0.30306 -0.05759 C -0.30715 -0.07169 -0.31306 -0.07956 -0.31939 -0.07956 C -0.32633 -0.07956 -0.33204 -0.07169 -0.33613 -0.05759 L -0.3549 0.00532 " pathEditMode="relative" rAng="0" ptsTypes="FffFF">
                                      <p:cBhvr>
                                        <p:cTn id="17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7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80" grpId="0"/>
      <p:bldP spid="82" grpId="0"/>
      <p:bldP spid="83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 flipH="1">
            <a:off x="2362200" y="1219200"/>
            <a:ext cx="2217420" cy="45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52600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0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১। নিচের কোনগুলো ধনাত্মক সংখ্যা?</a:t>
            </a:r>
            <a:endParaRPr lang="en-US" sz="28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</a:t>
            </a:r>
            <a:r>
              <a:rPr lang="en-US" sz="28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1, 27, 0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190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</a:t>
            </a:r>
            <a:r>
              <a:rPr lang="en-US" sz="28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1, 37, 79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</a:t>
            </a:r>
            <a:r>
              <a:rPr lang="en-US" sz="28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2, 23, 0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</a:t>
            </a:r>
            <a:r>
              <a:rPr lang="en-US" sz="28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1, -7, 9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7" name="Picture 16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0" y="1905000"/>
            <a:ext cx="646614" cy="500062"/>
          </a:xfrm>
          <a:prstGeom prst="rect">
            <a:avLst/>
          </a:prstGeom>
        </p:spPr>
      </p:pic>
      <p:pic>
        <p:nvPicPr>
          <p:cNvPr id="18" name="Picture 17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09800" y="2819400"/>
            <a:ext cx="646614" cy="500062"/>
          </a:xfrm>
          <a:prstGeom prst="rect">
            <a:avLst/>
          </a:prstGeom>
        </p:spPr>
      </p:pic>
      <p:pic>
        <p:nvPicPr>
          <p:cNvPr id="19" name="Picture 18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4000" y="2819400"/>
            <a:ext cx="646614" cy="500062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 rot="19331990" flipH="1">
            <a:off x="5832328" y="1872051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3505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0, 1, 2, 3,</a:t>
            </a:r>
            <a:r>
              <a:rPr lang="bn-BD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…………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এগুলোকে কি পূর্ণসংখ্যা বলে? 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ধনাত্মক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অধনাত্মক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ঋণাত্মক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অঋণাত্মক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26" name="Picture 25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38400" y="4658380"/>
            <a:ext cx="646614" cy="500062"/>
          </a:xfrm>
          <a:prstGeom prst="rect">
            <a:avLst/>
          </a:prstGeom>
        </p:spPr>
      </p:pic>
      <p:pic>
        <p:nvPicPr>
          <p:cNvPr id="27" name="Picture 26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77586" y="5519738"/>
            <a:ext cx="646614" cy="500062"/>
          </a:xfrm>
          <a:prstGeom prst="rect">
            <a:avLst/>
          </a:prstGeom>
        </p:spPr>
      </p:pic>
      <p:pic>
        <p:nvPicPr>
          <p:cNvPr id="28" name="Picture 27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67400" y="4648200"/>
            <a:ext cx="646614" cy="500062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 rot="19331990" flipH="1">
            <a:off x="6200951" y="5497912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00600" y="621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সঠিক উত্তরে টিক দিন</a:t>
            </a:r>
            <a:endParaRPr lang="en-US" b="1" dirty="0">
              <a:solidFill>
                <a:srgbClr val="FFC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1"/>
      <p:bldP spid="8" grpId="1"/>
      <p:bldP spid="20" grpId="0" animBg="1"/>
      <p:bldP spid="21" grpId="0"/>
      <p:bldP spid="23" grpId="0"/>
      <p:bldP spid="24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381000"/>
            <a:ext cx="4953000" cy="3310002"/>
            <a:chOff x="1371600" y="381000"/>
            <a:chExt cx="4953000" cy="3310002"/>
          </a:xfrm>
        </p:grpSpPr>
        <p:pic>
          <p:nvPicPr>
            <p:cNvPr id="3" name="Picture 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381000"/>
              <a:ext cx="4953000" cy="3310002"/>
            </a:xfrm>
            <a:prstGeom prst="roundRect">
              <a:avLst>
                <a:gd name="adj" fmla="val 388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1600200" y="5334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yam Rupali" pitchFamily="2" charset="0"/>
                  <a:cs typeface="Siyam Rupali" pitchFamily="2" charset="0"/>
                </a:rPr>
                <a:t>বাড়ির কাজ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1000" y="4419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9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ও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-7</a:t>
            </a:r>
            <a:r>
              <a:rPr lang="bn-BD" sz="3200" b="1" dirty="0" smtClean="0">
                <a:solidFill>
                  <a:srgbClr val="C00000"/>
                </a:solidFill>
                <a:latin typeface="Arial" pitchFamily="34" charset="0"/>
                <a:cs typeface="Siyam Rupali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Arial" pitchFamily="34" charset="0"/>
                <a:cs typeface="Siyam Rupali" pitchFamily="2" charset="0"/>
              </a:rPr>
              <a:t>কে </a:t>
            </a:r>
            <a:r>
              <a:rPr lang="bn-BD" sz="32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সংখ্যারেখায় স্থাপন করে নিয়ে আসবে।</a:t>
            </a:r>
            <a:endParaRPr lang="en-US" sz="3200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6" y="381000"/>
            <a:ext cx="7161764" cy="6096000"/>
          </a:xfrm>
          <a:prstGeom prst="roundRect">
            <a:avLst>
              <a:gd name="adj" fmla="val 32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tumblr_oc83yonecc1sunm0go1_400.gif"/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304800" y="3886200"/>
            <a:ext cx="7162800" cy="2581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56899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7162800" cy="6096000"/>
          </a:xfrm>
          <a:prstGeom prst="roundRect">
            <a:avLst>
              <a:gd name="adj" fmla="val 23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21184667">
            <a:off x="366732" y="3231743"/>
            <a:ext cx="3199441" cy="2485736"/>
          </a:xfrm>
          <a:prstGeom prst="rect">
            <a:avLst/>
          </a:prstGeom>
          <a:noFill/>
        </p:spPr>
        <p:txBody>
          <a:bodyPr wrap="none" rtlCol="0">
            <a:prstTxWarp prst="textWave2">
              <a:avLst>
                <a:gd name="adj1" fmla="val 11866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শাকিল আহমেদ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ICT.</a:t>
            </a:r>
          </a:p>
          <a:p>
            <a:pPr algn="ctr"/>
            <a:r>
              <a:rPr lang="bn-BD" sz="2800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লতিফপুর একতা  </a:t>
            </a:r>
            <a:r>
              <a:rPr lang="en-US" sz="2800" spc="-15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CFF99"/>
                </a:solidFill>
              </a:rPr>
              <a:t>মির্জাপুর, টাংগাইল।</a:t>
            </a:r>
            <a:endParaRPr lang="en-US" sz="2800" dirty="0">
              <a:solidFill>
                <a:srgbClr val="CCFF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2959" y="507588"/>
            <a:ext cx="3214641" cy="261661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0460"/>
                <a:gd name="adj2" fmla="val -1081"/>
              </a:avLst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D0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endParaRPr lang="en-US" sz="2800" dirty="0" smtClean="0">
              <a:solidFill>
                <a:srgbClr val="0000D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0" y="1295400"/>
            <a:ext cx="7162800" cy="4734528"/>
            <a:chOff x="304800" y="1295400"/>
            <a:chExt cx="7239000" cy="4734528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1295400"/>
              <a:ext cx="7239000" cy="4734528"/>
              <a:chOff x="304800" y="1295400"/>
              <a:chExt cx="7239000" cy="4734528"/>
            </a:xfrm>
          </p:grpSpPr>
          <p:pic>
            <p:nvPicPr>
              <p:cNvPr id="4" name="Picture 3" descr="int-3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05200" y="1295400"/>
                <a:ext cx="3981567" cy="2133600"/>
              </a:xfrm>
              <a:prstGeom prst="rect">
                <a:avLst/>
              </a:prstGeom>
            </p:spPr>
          </p:pic>
          <p:pic>
            <p:nvPicPr>
              <p:cNvPr id="2" name="Picture 1" descr="Int_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8600" y="3810000"/>
                <a:ext cx="3505200" cy="2219928"/>
              </a:xfrm>
              <a:prstGeom prst="rect">
                <a:avLst/>
              </a:prstGeom>
            </p:spPr>
          </p:pic>
          <p:pic>
            <p:nvPicPr>
              <p:cNvPr id="3" name="Picture 2" descr="Int_4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000" y="1295400"/>
                <a:ext cx="3200400" cy="2133600"/>
              </a:xfrm>
              <a:prstGeom prst="rect">
                <a:avLst/>
              </a:prstGeom>
            </p:spPr>
          </p:pic>
          <p:pic>
            <p:nvPicPr>
              <p:cNvPr id="5" name="Picture 4" descr="Integer_1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00" y="3810000"/>
                <a:ext cx="3505200" cy="2133600"/>
              </a:xfrm>
              <a:prstGeom prst="rect">
                <a:avLst/>
              </a:prstGeom>
            </p:spPr>
          </p:pic>
        </p:grpSp>
        <p:pic>
          <p:nvPicPr>
            <p:cNvPr id="6" name="Picture 5" descr="235748kalerkantho.com-25-06-17-21_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800" y="3117056"/>
              <a:ext cx="1905000" cy="115014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81200" y="45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নিচের চিত্রগুলি দেখি</a:t>
            </a:r>
            <a:endParaRPr lang="en-US" sz="3200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1905000"/>
            <a:ext cx="44196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আজকের পাঠ</a:t>
            </a:r>
          </a:p>
          <a:p>
            <a:pPr algn="ctr"/>
            <a:endParaRPr lang="bn-BD" sz="3200" b="1" dirty="0" smtClean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bn-BD" sz="6600" dirty="0" smtClean="0">
                <a:solidFill>
                  <a:srgbClr val="33CC33"/>
                </a:solidFill>
                <a:latin typeface="Siyam Rupali" pitchFamily="2" charset="0"/>
                <a:cs typeface="Siyam Rupali" pitchFamily="2" charset="0"/>
              </a:rPr>
              <a:t>পূর্ণ সংখ্যা</a:t>
            </a:r>
            <a:endParaRPr lang="en-US" sz="6600" dirty="0">
              <a:solidFill>
                <a:srgbClr val="33CC33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১। পূর্ণসংখ্যা সনাক্ত করতে পারবে।</a:t>
            </a:r>
            <a:endParaRPr lang="en-US" sz="3200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২। পূর্ণসংখ্যার প্রকারভেদ ব্যাখ্যা করতে পারবে।</a:t>
            </a:r>
            <a:endParaRPr lang="en-US" sz="3200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৩। সংখ্যারেখা অংকন করতে পারবে।</a:t>
            </a:r>
            <a:endParaRPr lang="en-US" sz="3200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19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৪। সংখ্যারেখায় পূর্ণসংখ্যার অবস্থান দেখাতে পারবে।</a:t>
            </a:r>
            <a:endParaRPr lang="en-US" sz="3200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পূর্ণসংখ্যা সনাক্ত করি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0" y="11430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9812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11430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19812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143000"/>
            <a:ext cx="9144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2.5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1981200"/>
            <a:ext cx="9144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9/5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5200" y="11430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19812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19600" y="1143000"/>
            <a:ext cx="10668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-1.2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19600" y="1981200"/>
            <a:ext cx="9906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1/2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62600" y="1143000"/>
            <a:ext cx="9144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5.5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19812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53200" y="1143000"/>
            <a:ext cx="8382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77000" y="1981200"/>
            <a:ext cx="914400" cy="6096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9.9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1000" y="11430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1600" y="11430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11430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-7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553200" y="11430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19812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-9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1600" y="19812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5200" y="19812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-3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1981200"/>
            <a:ext cx="8382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3200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পূর্ণসংখ্যাঃ</a:t>
            </a:r>
            <a:endParaRPr lang="en-US" sz="32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4800" y="381000"/>
            <a:ext cx="7162800" cy="2590800"/>
            <a:chOff x="304800" y="381000"/>
            <a:chExt cx="7162800" cy="2590800"/>
          </a:xfrm>
        </p:grpSpPr>
        <p:sp>
          <p:nvSpPr>
            <p:cNvPr id="28" name="Rounded Rectangle 27"/>
            <p:cNvSpPr/>
            <p:nvPr/>
          </p:nvSpPr>
          <p:spPr>
            <a:xfrm>
              <a:off x="304800" y="381000"/>
              <a:ext cx="7162800" cy="2590800"/>
            </a:xfrm>
            <a:prstGeom prst="roundRect">
              <a:avLst>
                <a:gd name="adj" fmla="val 797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400" y="838200"/>
              <a:ext cx="6781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b="1" dirty="0" smtClean="0">
                  <a:solidFill>
                    <a:srgbClr val="7030A0"/>
                  </a:solidFill>
                  <a:latin typeface="Siyam Rupali" pitchFamily="2" charset="0"/>
                  <a:cs typeface="Siyam Rupali" pitchFamily="2" charset="0"/>
                </a:rPr>
                <a:t>পূর্ণসংখ্যাঃ </a:t>
              </a:r>
              <a:r>
                <a:rPr lang="bn-BD" sz="3200" b="1" dirty="0" smtClean="0">
                  <a:latin typeface="Siyam Rupali" pitchFamily="2" charset="0"/>
                  <a:cs typeface="Siyam Rupali" pitchFamily="2" charset="0"/>
                </a:rPr>
                <a:t>যেসমস্ত সংখ্যার কোন ভগ্নাংশ থাকে না তাদের পূর্ণসংখ্যা বলে। </a:t>
              </a:r>
              <a:r>
                <a:rPr lang="bn-BD" sz="3200" b="1" dirty="0" smtClean="0">
                  <a:solidFill>
                    <a:srgbClr val="C00000"/>
                  </a:solidFill>
                  <a:latin typeface="Siyam Rupali" pitchFamily="2" charset="0"/>
                  <a:cs typeface="Siyam Rupali" pitchFamily="2" charset="0"/>
                </a:rPr>
                <a:t>যেমনঃ</a:t>
              </a:r>
              <a:r>
                <a:rPr lang="bn-BD" sz="3200" b="1" dirty="0" smtClean="0">
                  <a:latin typeface="Siyam Rupali" pitchFamily="2" charset="0"/>
                  <a:cs typeface="Siyam Rupali" pitchFamily="2" charset="0"/>
                </a:rPr>
                <a:t> </a:t>
              </a:r>
              <a:r>
                <a:rPr lang="en-US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1, -9, 0, 5, 77, -34 </a:t>
              </a:r>
              <a:r>
                <a:rPr lang="bn-BD" sz="3200" b="1" dirty="0" smtClean="0">
                  <a:solidFill>
                    <a:srgbClr val="7030A0"/>
                  </a:solidFill>
                  <a:latin typeface="Siyam Rupali" pitchFamily="2" charset="0"/>
                  <a:cs typeface="Siyam Rupali" pitchFamily="2" charset="0"/>
                </a:rPr>
                <a:t>ইত্যাদি।   </a:t>
              </a:r>
              <a:endParaRPr lang="en-US" sz="3200" b="1" dirty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0.00531 L 2.85714E-6 0.3885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63E-6 4.18131E-6 L -4.08163E-6 0.3885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082E-7 0.0111 L 2.04082E-7 0.3885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39E-6 4.18131E-6 L 3.46939E-6 0.377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714E-6 -4.97687E-6 L 2.85714E-6 0.4107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5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63E-6 -4.97687E-6 L -4.08163E-6 0.39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082E-7 -4.97687E-6 L 2.04082E-7 0.399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163E-7 -4.97687E-6 L 4.08163E-7 0.2553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17B12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পূর্ণসংখ্যার প্রকার ও প্রকাশ</a:t>
            </a:r>
            <a:endParaRPr lang="en-US" sz="32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920240"/>
          <a:ext cx="6858000" cy="82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latin typeface="Siyam Rupali" pitchFamily="2" charset="0"/>
                          <a:cs typeface="Siyam Rupali" pitchFamily="2" charset="0"/>
                        </a:rPr>
                        <a:t>স্বাভাবিক সংখ্যা/ ধনাত্মক পূর্ণসংখ্যা </a:t>
                      </a:r>
                      <a:endParaRPr lang="en-US" sz="2400" b="0" dirty="0" smtClean="0"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1295400"/>
          <a:ext cx="6858000" cy="518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প্রকার</a:t>
                      </a:r>
                      <a:endParaRPr lang="en-US" sz="2800" b="0" dirty="0" smtClean="0">
                        <a:solidFill>
                          <a:srgbClr val="00B050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প্রকাশ</a:t>
                      </a:r>
                      <a:endParaRPr lang="en-US" sz="2800" dirty="0">
                        <a:solidFill>
                          <a:srgbClr val="00B050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যেমন</a:t>
                      </a:r>
                      <a:endParaRPr lang="en-US" sz="2800" dirty="0">
                        <a:solidFill>
                          <a:srgbClr val="00B050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3749040"/>
          <a:ext cx="6858000" cy="822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accent2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অঋণাত্মক</a:t>
                      </a:r>
                      <a:r>
                        <a:rPr lang="bn-BD" sz="2400" b="0" baseline="0" dirty="0" smtClean="0">
                          <a:solidFill>
                            <a:schemeClr val="accent2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 </a:t>
                      </a:r>
                      <a:r>
                        <a:rPr lang="bn-BD" sz="2400" b="0" dirty="0" smtClean="0">
                          <a:solidFill>
                            <a:schemeClr val="accent2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পূর্ণসংখ্যা </a:t>
                      </a:r>
                      <a:endParaRPr lang="en-US" sz="2400" b="0" dirty="0" smtClean="0">
                        <a:solidFill>
                          <a:schemeClr val="accent2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7200" y="2819400"/>
          <a:ext cx="6858000" cy="83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rgbClr val="7030A0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শূণ্য </a:t>
                      </a:r>
                      <a:endParaRPr lang="en-US" sz="2400" b="0" dirty="0" smtClean="0">
                        <a:solidFill>
                          <a:srgbClr val="7030A0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5486400"/>
          <a:ext cx="6858000" cy="838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accent3"/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পূর্ণসংখ্যা </a:t>
                      </a:r>
                      <a:endParaRPr lang="en-US" sz="2400" b="0" dirty="0" smtClean="0">
                        <a:solidFill>
                          <a:schemeClr val="accent3"/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4648200"/>
          <a:ext cx="6858000" cy="76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0800"/>
                <a:gridCol w="2209800"/>
                <a:gridCol w="2057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ঋণাত্মক</a:t>
                      </a:r>
                      <a:r>
                        <a:rPr lang="bn-BD" sz="2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 </a:t>
                      </a:r>
                      <a:r>
                        <a:rPr lang="bn-BD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iyam Rupali" pitchFamily="2" charset="0"/>
                          <a:cs typeface="Siyam Rupali" pitchFamily="2" charset="0"/>
                        </a:rPr>
                        <a:t>পূর্ণসংখ্যা </a:t>
                      </a:r>
                      <a:endParaRPr lang="en-US" sz="24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Siyam Rupali" pitchFamily="2" charset="0"/>
                        <a:cs typeface="Siyam Rupali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 flipH="1">
            <a:off x="3276600" y="4724400"/>
            <a:ext cx="1981200" cy="533400"/>
            <a:chOff x="3124200" y="2057400"/>
            <a:chExt cx="1981200" cy="533400"/>
          </a:xfrm>
        </p:grpSpPr>
        <p:sp>
          <p:nvSpPr>
            <p:cNvPr id="20" name="Rectangle 19"/>
            <p:cNvSpPr/>
            <p:nvPr/>
          </p:nvSpPr>
          <p:spPr>
            <a:xfrm>
              <a:off x="3429000" y="2057400"/>
              <a:ext cx="16764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D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76600" y="21336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D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124200" y="2057400"/>
              <a:ext cx="381000" cy="533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D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85746" y="3886200"/>
            <a:ext cx="1919651" cy="533400"/>
            <a:chOff x="3256846" y="2057400"/>
            <a:chExt cx="1848554" cy="533400"/>
          </a:xfrm>
        </p:grpSpPr>
        <p:sp>
          <p:nvSpPr>
            <p:cNvPr id="24" name="Rectangle 23"/>
            <p:cNvSpPr/>
            <p:nvPr/>
          </p:nvSpPr>
          <p:spPr>
            <a:xfrm>
              <a:off x="3429000" y="2057400"/>
              <a:ext cx="1676400" cy="533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256846" y="2133600"/>
              <a:ext cx="381000" cy="3810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3962400" y="3048000"/>
            <a:ext cx="395654" cy="381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0400" y="5638800"/>
            <a:ext cx="1919651" cy="533400"/>
            <a:chOff x="3276600" y="5715000"/>
            <a:chExt cx="1919651" cy="533400"/>
          </a:xfrm>
        </p:grpSpPr>
        <p:sp>
          <p:nvSpPr>
            <p:cNvPr id="31" name="Rectangle 30"/>
            <p:cNvSpPr/>
            <p:nvPr/>
          </p:nvSpPr>
          <p:spPr>
            <a:xfrm>
              <a:off x="3276600" y="5715000"/>
              <a:ext cx="980737" cy="5334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962400" y="5715000"/>
              <a:ext cx="1233851" cy="533400"/>
              <a:chOff x="2996344" y="2057400"/>
              <a:chExt cx="2109056" cy="533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429000" y="2057400"/>
                <a:ext cx="1676400" cy="5334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996344" y="2133600"/>
                <a:ext cx="781505" cy="381000"/>
              </a:xfrm>
              <a:prstGeom prst="ellipse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5334000" y="2971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2057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1,2,3,…..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0" y="3886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0,1,2,3,….</a:t>
            </a:r>
            <a:endParaRPr lang="en-US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0" y="4724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-1,-2,-3,….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600" y="5638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…-2,-1,0,1,2…</a:t>
            </a:r>
            <a:endParaRPr lang="en-US" sz="24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124200" y="2057400"/>
            <a:ext cx="1981200" cy="533400"/>
            <a:chOff x="3124200" y="2057400"/>
            <a:chExt cx="1981200" cy="533400"/>
          </a:xfrm>
        </p:grpSpPr>
        <p:sp>
          <p:nvSpPr>
            <p:cNvPr id="39" name="Rectangle 38"/>
            <p:cNvSpPr/>
            <p:nvPr/>
          </p:nvSpPr>
          <p:spPr>
            <a:xfrm>
              <a:off x="3429000" y="2057400"/>
              <a:ext cx="1676400" cy="533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76600" y="21336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24200" y="2057400"/>
              <a:ext cx="3810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udent.gif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2514600" y="1447800"/>
            <a:ext cx="3312173" cy="468726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14400" y="452438"/>
            <a:ext cx="4419600" cy="1219200"/>
            <a:chOff x="914400" y="452438"/>
            <a:chExt cx="4419600" cy="1219200"/>
          </a:xfrm>
        </p:grpSpPr>
        <p:pic>
          <p:nvPicPr>
            <p:cNvPr id="6" name="Picture 5" descr="man_runnin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452438"/>
              <a:ext cx="1219200" cy="1219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209800" y="533400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2EC000"/>
                  </a:solidFill>
                  <a:latin typeface="Siyam Rupali" pitchFamily="2" charset="0"/>
                  <a:cs typeface="Siyam Rupali" pitchFamily="2" charset="0"/>
                </a:rPr>
                <a:t>একক কাজ</a:t>
              </a:r>
              <a:endParaRPr lang="en-US" sz="4000" b="1" dirty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23108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১। ৫টি অধনাত্মক সংখ্যা লিখ।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4538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২। ৫টি  অঋণাত্মক সংখ্যা লিখ।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6730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৩। শূণ্য (০) কোন ধরণের সংখ্যা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33528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4191000" y="32004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48200" y="32004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05400" y="32004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62600" y="32004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6019800" y="32004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77000" y="32004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934200" y="32004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733800" y="32004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7200" y="32004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914400" y="32004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371600" y="32004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828800" y="32004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286000" y="32004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743200" y="32004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00400" y="32004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3622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90600" y="4572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আমরা একটি সংখ্যারেখা আঁকি</a:t>
            </a:r>
            <a:endParaRPr lang="en-US" sz="32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6400" y="4495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i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800" b="1" i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6800" y="2362200"/>
            <a:ext cx="586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কিভাবে সংখ্যারেখা আঁকতে হয়, তোমরা কি জানো?</a:t>
            </a:r>
            <a:endParaRPr lang="en-US" sz="32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সরলরেখাটির মাঝ বরাবর একটি দাগ টেনে </a:t>
            </a:r>
            <a:r>
              <a:rPr lang="en-US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0 </a:t>
            </a:r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বিন্দু চিহ্নিত করি।</a:t>
            </a:r>
            <a:endParaRPr lang="en-US" sz="24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1000" y="4800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স্কেল ও পেন্সিলের সাহায্যে একটি সরলরেখা আঁকি 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বিন্দুর ডানদিকের ঘর/এককগুলিকে ধনাত্মক পূর্ণসংখ্যা</a:t>
            </a:r>
            <a:r>
              <a:rPr lang="bn-BD" sz="24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2EC000"/>
                </a:solidFill>
                <a:latin typeface="Arial" pitchFamily="34" charset="0"/>
                <a:cs typeface="Arial" pitchFamily="34" charset="0"/>
              </a:rPr>
              <a:t>1,2,3……..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দ্বারা চিহ্নিত করি।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1000" y="434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বিন্দুর বামদিকের ঘর/এককগুলিকে ঋণাত্মক পূর্ণসংখ্যা</a:t>
            </a:r>
            <a:r>
              <a:rPr lang="bn-BD" sz="24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-1,-2,-3……..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দ্বারা চিহ্নিত করি।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018E-6 0.0111 L -0.0049 -0.516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8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9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10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10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11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12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3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4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4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6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6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 animBg="1"/>
      <p:bldP spid="54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3352800"/>
            <a:ext cx="6553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810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866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87"/>
          <p:cNvGrpSpPr/>
          <p:nvPr/>
        </p:nvGrpSpPr>
        <p:grpSpPr>
          <a:xfrm>
            <a:off x="4191000" y="3200400"/>
            <a:ext cx="381000" cy="685800"/>
            <a:chOff x="4191000" y="3200400"/>
            <a:chExt cx="381000" cy="685800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4190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191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648200" y="3200400"/>
            <a:ext cx="381000" cy="685800"/>
            <a:chOff x="4648200" y="3200400"/>
            <a:chExt cx="381000" cy="685800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647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648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5105400" y="3200400"/>
            <a:ext cx="381000" cy="685800"/>
            <a:chOff x="5105400" y="3200400"/>
            <a:chExt cx="381000" cy="685800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1046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1054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90"/>
          <p:cNvGrpSpPr/>
          <p:nvPr/>
        </p:nvGrpSpPr>
        <p:grpSpPr>
          <a:xfrm>
            <a:off x="5562600" y="3200400"/>
            <a:ext cx="381000" cy="685800"/>
            <a:chOff x="5562600" y="3200400"/>
            <a:chExt cx="381000" cy="68580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5563394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5626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1"/>
          <p:cNvGrpSpPr/>
          <p:nvPr/>
        </p:nvGrpSpPr>
        <p:grpSpPr>
          <a:xfrm>
            <a:off x="6019800" y="3200400"/>
            <a:ext cx="381000" cy="685800"/>
            <a:chOff x="6019800" y="3200400"/>
            <a:chExt cx="381000" cy="6858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60190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60198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6477000" y="3200400"/>
            <a:ext cx="381000" cy="685800"/>
            <a:chOff x="6477000" y="3200400"/>
            <a:chExt cx="381000" cy="685800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64762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64770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93"/>
          <p:cNvGrpSpPr/>
          <p:nvPr/>
        </p:nvGrpSpPr>
        <p:grpSpPr>
          <a:xfrm>
            <a:off x="6934200" y="3200400"/>
            <a:ext cx="381000" cy="685800"/>
            <a:chOff x="6934200" y="3200400"/>
            <a:chExt cx="381000" cy="6858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933406" y="3352006"/>
              <a:ext cx="304800" cy="1588"/>
            </a:xfrm>
            <a:prstGeom prst="line">
              <a:avLst/>
            </a:prstGeom>
            <a:ln>
              <a:solidFill>
                <a:srgbClr val="33D6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6934200" y="3581400"/>
              <a:ext cx="381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0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3733800" y="3200400"/>
            <a:ext cx="304800" cy="685800"/>
            <a:chOff x="3733800" y="3200400"/>
            <a:chExt cx="304800" cy="6858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733800" y="3352006"/>
              <a:ext cx="304800" cy="1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733800" y="3581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86"/>
          <p:cNvGrpSpPr/>
          <p:nvPr/>
        </p:nvGrpSpPr>
        <p:grpSpPr>
          <a:xfrm>
            <a:off x="457200" y="3200400"/>
            <a:ext cx="533400" cy="685800"/>
            <a:chOff x="457200" y="3200400"/>
            <a:chExt cx="533400" cy="6858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532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57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-7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85"/>
          <p:cNvGrpSpPr/>
          <p:nvPr/>
        </p:nvGrpSpPr>
        <p:grpSpPr>
          <a:xfrm>
            <a:off x="914400" y="3200400"/>
            <a:ext cx="533400" cy="685800"/>
            <a:chOff x="914400" y="3200400"/>
            <a:chExt cx="533400" cy="685800"/>
          </a:xfrm>
        </p:grpSpPr>
        <p:cxnSp>
          <p:nvCxnSpPr>
            <p:cNvPr id="70" name="Straight Connector 69"/>
            <p:cNvCxnSpPr/>
            <p:nvPr/>
          </p:nvCxnSpPr>
          <p:spPr>
            <a:xfrm rot="5400000">
              <a:off x="989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914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-6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84"/>
          <p:cNvGrpSpPr/>
          <p:nvPr/>
        </p:nvGrpSpPr>
        <p:grpSpPr>
          <a:xfrm>
            <a:off x="1371600" y="3200400"/>
            <a:ext cx="533400" cy="685800"/>
            <a:chOff x="1371600" y="3200400"/>
            <a:chExt cx="533400" cy="6858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4470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13716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-5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83"/>
          <p:cNvGrpSpPr/>
          <p:nvPr/>
        </p:nvGrpSpPr>
        <p:grpSpPr>
          <a:xfrm>
            <a:off x="1828800" y="3200400"/>
            <a:ext cx="533400" cy="685800"/>
            <a:chOff x="1828800" y="3200400"/>
            <a:chExt cx="533400" cy="68580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905794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>
            <a:xfrm>
              <a:off x="18288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- 4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2"/>
          <p:cNvGrpSpPr/>
          <p:nvPr/>
        </p:nvGrpSpPr>
        <p:grpSpPr>
          <a:xfrm>
            <a:off x="2286000" y="3200400"/>
            <a:ext cx="533400" cy="685800"/>
            <a:chOff x="2286000" y="3200400"/>
            <a:chExt cx="533400" cy="685800"/>
          </a:xfrm>
        </p:grpSpPr>
        <p:cxnSp>
          <p:nvCxnSpPr>
            <p:cNvPr id="67" name="Straight Connector 66"/>
            <p:cNvCxnSpPr/>
            <p:nvPr/>
          </p:nvCxnSpPr>
          <p:spPr>
            <a:xfrm rot="5400000">
              <a:off x="23614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2860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81"/>
          <p:cNvGrpSpPr/>
          <p:nvPr/>
        </p:nvGrpSpPr>
        <p:grpSpPr>
          <a:xfrm>
            <a:off x="2743200" y="3200400"/>
            <a:ext cx="533400" cy="685800"/>
            <a:chOff x="2743200" y="3200400"/>
            <a:chExt cx="533400" cy="685800"/>
          </a:xfrm>
        </p:grpSpPr>
        <p:cxnSp>
          <p:nvCxnSpPr>
            <p:cNvPr id="71" name="Straight Connector 70"/>
            <p:cNvCxnSpPr/>
            <p:nvPr/>
          </p:nvCxnSpPr>
          <p:spPr>
            <a:xfrm rot="5400000">
              <a:off x="28186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27432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0"/>
          <p:cNvGrpSpPr/>
          <p:nvPr/>
        </p:nvGrpSpPr>
        <p:grpSpPr>
          <a:xfrm>
            <a:off x="3200400" y="3200400"/>
            <a:ext cx="533400" cy="685800"/>
            <a:chOff x="3200400" y="3200400"/>
            <a:chExt cx="533400" cy="6858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3275806" y="3352006"/>
              <a:ext cx="304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>
              <a:off x="3200400" y="3581400"/>
              <a:ext cx="5334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7" name="Picture 96" descr="Penci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6013" y="-2362200"/>
            <a:ext cx="3098413" cy="4165080"/>
          </a:xfrm>
          <a:prstGeom prst="rect">
            <a:avLst/>
          </a:prstGeom>
        </p:spPr>
      </p:pic>
      <p:pic>
        <p:nvPicPr>
          <p:cNvPr id="98" name="Picture 97" descr="Scal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934200"/>
            <a:ext cx="7391400" cy="990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81000" y="1219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00D0"/>
                </a:solidFill>
                <a:latin typeface="Siyam Rupali" pitchFamily="2" charset="0"/>
                <a:cs typeface="Siyam Rupali" pitchFamily="2" charset="0"/>
              </a:rPr>
              <a:t>একটি সংখ্যারেখা আঁকি</a:t>
            </a:r>
            <a:endParaRPr lang="en-US" sz="2800" b="1" dirty="0">
              <a:solidFill>
                <a:srgbClr val="0000D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2200" y="3962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i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চিত্রঃ সংখ্যারেখা </a:t>
            </a:r>
            <a:endParaRPr lang="en-US" sz="2000" b="1" i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533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কে 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সংখ্যারেখায় স্থাপন কর।</a:t>
            </a:r>
            <a:r>
              <a:rPr lang="en-US" sz="2800" dirty="0" smtClean="0">
                <a:latin typeface="Siyam Rupali" pitchFamily="2" charset="0"/>
                <a:cs typeface="Siyam Rupali" pitchFamily="2" charset="0"/>
              </a:rPr>
              <a:t>  </a:t>
            </a: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1" name="Picture 80" descr="rabbit_1f4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988" flipH="1">
            <a:off x="3800383" y="2553462"/>
            <a:ext cx="394449" cy="598302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381000" y="4343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সংখ্যারেখার উপর ধনাত্মক পূর্ণসংখ্যা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</a:t>
            </a:r>
            <a:r>
              <a:rPr lang="bn-BD" sz="2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স্থাপনের জন্য সংখ্যারেখার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বিন্দু হতে ডানদিকে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5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একক দূরের বিন্দুকে গাঢ় গোল চিহ্ন দ্বারা</a:t>
            </a:r>
            <a:r>
              <a:rPr lang="en-US" sz="24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latin typeface="Siyam Rupali" pitchFamily="2" charset="0"/>
                <a:cs typeface="Siyam Rupali" pitchFamily="2" charset="0"/>
              </a:rPr>
              <a:t> আবদ্ধ করি।   </a:t>
            </a:r>
            <a:endParaRPr lang="en-US" sz="2400" b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1000" y="563880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তাহলে সংখ্যারেখায় গাঢ় গোল চিহ্নিত বিন্দুটিই </a:t>
            </a:r>
            <a:r>
              <a:rPr lang="en-US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+5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2400" b="1" dirty="0" smtClean="0">
                <a:solidFill>
                  <a:schemeClr val="accent1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 অবস্থান। 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6019800" y="3200400"/>
            <a:ext cx="304800" cy="304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018E-6 0.0111 L -0.0049 -0.51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13E-7 3.64162E-6 L 0.43746 0.24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4046 L 1.30912 0.24046 " pathEditMode="relative" rAng="0" ptsTypes="AA">
                                      <p:cBhvr>
                                        <p:cTn id="25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953 0.20716 L 1.30973 0.2215 C 1.31463 0.22497 1.31891 0.22959 1.31891 0.23422 C 1.31891 0.24 1.31463 0.24439 1.30973 0.24763 L 1.28953 0.2626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46 0.20716 L 0.42277 0.22057 C 0.41971 0.22335 0.41787 0.22751 0.41787 0.2319 C 0.41787 0.23699 0.41971 0.24092 0.42277 0.2437 L 0.43746 0.25734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084 0.18497 C 0.87207 0.2104 0.87207 0.25341 0.879 0.27815 C 0.87839 0.28208 0.87635 0.28624 0.87676 0.2904 C 0.87696 0.29294 0.88104 0.29318 0.88104 0.29572 C 0.88104 0.30081 0.87921 0.30635 0.87676 0.31075 C 0.87615 0.3119 0.8586 0.31722 0.879 0.31075 C 0.8739 0.30451 0.87492 0.30312 0.87492 0.31075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716 0.18497 C 0.93165 0.19792 0.93471 0.21109 0.93757 0.22474 C 0.93655 0.24393 0.93614 0.26312 0.9343 0.28231 C 0.9339 0.28555 0.93532 0.2904 0.93084 0.29133 C 0.92716 0.29225 0.92594 0.28693 0.9239 0.28462 C 0.9239 0.28485 0.92859 0.2874 0.93084 0.28924 C 0.93349 0.29109 0.93655 0.29294 0.93757 0.29572 C 0.9392 0.29942 0.93757 0.30312 0.93757 0.30705 " pathEditMode="relative" rAng="0" ptsTypes="fffffffA">
                                      <p:cBhvr>
                                        <p:cTn id="5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347 0.18497 C 0.98837 0.19815 0.98572 0.21202 0.99245 0.22497 C 0.99143 0.24901 0.99143 0.27283 0.98939 0.29687 C 0.98878 0.30566 0.98286 0.30057 0.98939 0.30497 " pathEditMode="relative" rAng="0" ptsTypes="fffA">
                                      <p:cBhvr>
                                        <p:cTn id="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89 0.18867 C 1.05162 0.21664 1.04489 0.18497 1.04489 0.24878 C 1.04489 0.26589 1.04815 0.27653 1.05407 0.29179 C 1.05325 0.29364 1.05346 0.29595 1.05183 0.29734 C 1.04285 0.30474 1.04489 0.29225 1.04489 0.30497 " pathEditMode="relative" rAng="0" ptsTypes="ffffA">
                                      <p:cBhvr>
                                        <p:cTn id="6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324 0.18497 C 1.11202 0.2074 1.11243 0.22751 1.10712 0.24901 C 1.10773 0.26381 1.11059 0.27861 1.10916 0.29341 C 1.10896 0.29595 1.10345 0.29202 1.10345 0.28971 C 1.10345 0.28693 1.10916 0.29271 1.10916 0.29549 " pathEditMode="relative" rAng="0" ptsTypes="ffffA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241 0.18497 C 1.16629 0.19398 1.17282 0.20023 1.1769 0.20971 C 1.17527 0.21988 1.1667 0.28647 1.16752 0.29156 C 1.16833 0.29341 1.1769 0.29063 1.1818 0.28994 C 1.17854 0.29156 1.17813 0.29479 1.17241 0.29549 C 1.16833 0.29595 1.16425 0.29318 1.16303 0.29156 C 1.16221 0.2904 1.16629 0.28924 1.16752 0.28809 " pathEditMode="relative" rAng="0" ptsTypes="ffffff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934 0.19607 C 1.2224 0.22242 1.2224 0.24994 1.22587 0.27653 C 1.22648 0.28601 1.22852 0.29572 1.2275 0.3052 C 1.22506 0.33318 1.21894 0.28901 1.22424 0.31953 C 1.22485 0.31699 1.22587 0.31422 1.22587 0.31075 C 1.22587 0.30797 1.22424 0.30219 1.22424 0.30242 " pathEditMode="relative" rAng="0" ptsTypes="fffffA">
                                      <p:cBhvr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6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7 0.20208 C 1.27872 0.23237 1.28953 0.26404 1.28953 0.29503 C 1.28953 0.29595 1.28729 0.29387 1.2877 0.29294 C 1.28831 0.29156 1.28892 0.29017 1.28953 0.28878 " pathEditMode="relative" rAng="0" ptsTypes="fffA">
                                      <p:cBhvr>
                                        <p:cTn id="9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42 0.18497 C 0.81759 0.20462 0.81759 0.22451 0.81371 0.24439 C 0.8133 0.2474 0.80759 0.24948 0.80759 0.25248 C 0.80759 0.27098 0.81942 0.28855 0.81942 0.30705 " pathEditMode="relative" rAng="0" ptsTypes="fffA">
                                      <p:cBhvr>
                                        <p:cTn id="9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066 0.18497 C 0.75923 0.21387 0.76046 0.2437 0.7576 0.27214 C 0.75678 0.27884 0.75087 0.2474 0.75597 0.27214 C 0.75597 0.27237 0.7578 0.30173 0.75903 0.30566 C 0.75985 0.3082 0.75903 0.30057 0.75903 0.29803 " pathEditMode="relative" rAng="0" ptsTypes="ffffA">
                                      <p:cBhvr>
                                        <p:cTn id="1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476 0.19283 C 0.6968 0.23283 0.69905 0.26797 0.70129 0.30913 C 0.70558 0.30127 0.70843 0.30196 0.69741 0.30497 " pathEditMode="relative" rAng="0" ptsTypes="ffA">
                                      <p:cBhvr>
                                        <p:cTn id="10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28 0.19607 C 0.64191 0.21549 0.64375 0.22751 0.64191 0.24693 C 0.6415 0.26034 0.6415 0.27375 0.64028 0.28716 C 0.63865 0.30381 0.63926 0.30219 0.63334 0.29803 " pathEditMode="relative" rAng="0" ptsTypes="fffA">
                                      <p:cBhvr>
                                        <p:cTn id="1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907 0.18497 C 0.57784 0.19167 0.57458 0.19838 0.57458 0.20531 C 0.57458 0.23306 0.57927 0.26173 0.58376 0.28901 C 0.58294 0.29341 0.58437 0.29896 0.58151 0.30266 C 0.58029 0.30451 0.57682 0.30011 0.57682 0.29803 C 0.57682 0.29572 0.58151 0.29341 0.58151 0.29364 " pathEditMode="relative" rAng="0" ptsTypes="fffffA">
                                      <p:cBhvr>
                                        <p:cTn id="1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88 0.19722 C 0.50806 0.20948 0.51419 0.19907 0.51602 0.21988 C 0.51765 0.24161 0.51786 0.26312 0.51888 0.28508 C 0.51786 0.29341 0.52153 0.30289 0.51602 0.31052 C 0.51255 0.31491 0.5099 0.29641 0.5099 0.29687 C 0.51398 0.31768 0.51072 0.31815 0.51888 0.29872 C 0.51929 0.2978 0.52133 0.29734 0.52235 0.29641 " pathEditMode="relative" rAng="0" ptsTypes="ffffffA">
                                      <p:cBhvr>
                                        <p:cTn id="1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89 0.20716 C 0.4593 0.23815 0.45909 0.26936 0.46032 0.30034 C 0.46052 0.30543 0.46318 0.31514 0.46318 0.31537 C 0.46277 0.31907 0.46358 0.32462 0.46175 0.32763 C 0.46093 0.32924 0.45909 0.32485 0.45889 0.32231 C 0.4542 0.28323 0.45379 0.28439 0.46032 0.29549 C 0.46195 0.30358 0.46175 0.30034 0.46175 0.3052 " pathEditMode="relative" rAng="0" ptsTypes="ffffffA">
                                      <p:cBhvr>
                                        <p:cTn id="1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39E-6 -0.00024 L 0.0198 -0.05389 C 0.02409 -0.06592 0.02939 -0.0717 0.0347 -0.07123 C 0.04062 -0.07054 0.0449 -0.06383 0.04715 -0.05111 L 0.05857 0.00578 " pathEditMode="fixed" rAng="309513" ptsTypes="FffFF">
                                      <p:cBhvr>
                                        <p:cTn id="1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7 0.00578 L 0.07572 -0.05204 C 0.07919 -0.06522 0.0847 -0.07192 0.09021 -0.07192 C 0.09674 -0.07192 0.10184 -0.06522 0.10531 -0.05204 L 0.12265 0.00578 " pathEditMode="relative" rAng="0" ptsTypes="FffFF">
                                      <p:cBhvr>
                                        <p:cTn id="1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7 0.00647 L 0.13531 -0.05181 C 0.13878 -0.06522 0.14429 -0.07123 0.1498 -0.07123 C 0.15633 -0.07123 0.16143 -0.06522 0.1647 -0.05181 L 0.18245 0.00647 " pathEditMode="relative" rAng="0" ptsTypes="FffFF">
                                      <p:cBhvr>
                                        <p:cTn id="1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14 0.00647 L 0.19245 -0.05967 C 0.19551 -0.07493 0.20102 -0.08071 0.20633 -0.08071 C 0.21245 -0.08095 0.21714 -0.07516 0.22082 -0.0599 L 0.23755 0.00393 " pathEditMode="relative" rAng="0" ptsTypes="FffFF">
                                      <p:cBhvr>
                                        <p:cTn id="1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4 0.003 L 0.24734 -0.06083 C 0.25061 -0.07493 0.2553 -0.08234 0.2602 -0.08234 C 0.26612 -0.08234 0.27061 -0.07493 0.27388 -0.06083 L 0.28939 0.003 " pathEditMode="relative" rAng="0" ptsTypes="FffFF">
                                      <p:cBhvr>
                                        <p:cTn id="1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80" grpId="0"/>
      <p:bldP spid="82" grpId="0"/>
      <p:bldP spid="83" grpId="0"/>
      <p:bldP spid="8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3160</TotalTime>
  <Words>503</Words>
  <Application>Microsoft Office PowerPoint</Application>
  <PresentationFormat>Custom</PresentationFormat>
  <Paragraphs>140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SHAKIL</cp:lastModifiedBy>
  <cp:revision>570</cp:revision>
  <dcterms:created xsi:type="dcterms:W3CDTF">2006-08-16T00:00:00Z</dcterms:created>
  <dcterms:modified xsi:type="dcterms:W3CDTF">2020-04-27T07:36:15Z</dcterms:modified>
</cp:coreProperties>
</file>