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A6E46-966B-419C-94A6-941EB5DA5B8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7262D-6F37-47F2-A4E7-D36DA40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7262D-6F37-47F2-A4E7-D36DA40C7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9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0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6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BDA1-4817-4E68-87C1-A9E19F6511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761B-FDAA-475A-A04D-52601913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microsoft.com/office/2007/relationships/hdphoto" Target="../media/hdphoto3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4345" y="941794"/>
            <a:ext cx="2172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16" y="1818138"/>
            <a:ext cx="6762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5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306" y="382137"/>
            <a:ext cx="383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944" y="168328"/>
            <a:ext cx="36615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 অসুবিধা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43" y="1705891"/>
            <a:ext cx="316308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আয়ের হার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43" y="5565589"/>
            <a:ext cx="22905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76404" y="1052098"/>
            <a:ext cx="6248807" cy="3738266"/>
            <a:chOff x="5705419" y="253788"/>
            <a:chExt cx="6283985" cy="36473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00" b="100000" l="982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909" y="958348"/>
              <a:ext cx="3923732" cy="29427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069167" y="1834536"/>
              <a:ext cx="708588" cy="44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৫০%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32987" y="2294040"/>
              <a:ext cx="779575" cy="44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৩০%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71403" y="1828093"/>
              <a:ext cx="686454" cy="44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১০%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54139" y="2198437"/>
              <a:ext cx="686454" cy="44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১০%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ular Callout 27"/>
            <p:cNvSpPr/>
            <p:nvPr/>
          </p:nvSpPr>
          <p:spPr>
            <a:xfrm rot="21433631">
              <a:off x="5705419" y="1522350"/>
              <a:ext cx="1826742" cy="632213"/>
            </a:xfrm>
            <a:prstGeom prst="wedgeRoundRectCallout">
              <a:avLst>
                <a:gd name="adj1" fmla="val 80491"/>
                <a:gd name="adj2" fmla="val 99559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অগ্রাধিকার  শেয়ার হোল্ডার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ounded Rectangular Callout 28"/>
            <p:cNvSpPr/>
            <p:nvPr/>
          </p:nvSpPr>
          <p:spPr>
            <a:xfrm>
              <a:off x="6976395" y="253788"/>
              <a:ext cx="1787408" cy="612648"/>
            </a:xfrm>
            <a:prstGeom prst="wedgeRoundRectCallout">
              <a:avLst>
                <a:gd name="adj1" fmla="val -7768"/>
                <a:gd name="adj2" fmla="val 113280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 শেয়ার হোল্ডার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ounded Rectangular Callout 29"/>
            <p:cNvSpPr/>
            <p:nvPr/>
          </p:nvSpPr>
          <p:spPr>
            <a:xfrm rot="734068">
              <a:off x="9451061" y="303760"/>
              <a:ext cx="1068706" cy="612648"/>
            </a:xfrm>
            <a:prstGeom prst="wedgeRoundRectCallout">
              <a:avLst>
                <a:gd name="adj1" fmla="val 31270"/>
                <a:gd name="adj2" fmla="val 103395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বন্ড হোল্ডার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ounded Rectangular Callout 30"/>
            <p:cNvSpPr/>
            <p:nvPr/>
          </p:nvSpPr>
          <p:spPr>
            <a:xfrm rot="349318">
              <a:off x="10699640" y="1201225"/>
              <a:ext cx="1289764" cy="645012"/>
            </a:xfrm>
            <a:prstGeom prst="wedgeRoundRectCallout">
              <a:avLst>
                <a:gd name="adj1" fmla="val -56182"/>
                <a:gd name="adj2" fmla="val 78644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ডিবেঞ্চার হোল্ডার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10211" y="4247472"/>
            <a:ext cx="3158373" cy="2476843"/>
            <a:chOff x="7810211" y="4247472"/>
            <a:chExt cx="3158373" cy="247684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211" y="4406862"/>
              <a:ext cx="3158373" cy="23174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526" y="4247472"/>
              <a:ext cx="2057400" cy="2219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0" name="Down Arrow 39"/>
          <p:cNvSpPr/>
          <p:nvPr/>
        </p:nvSpPr>
        <p:spPr>
          <a:xfrm rot="1085863">
            <a:off x="8981304" y="1895863"/>
            <a:ext cx="484632" cy="771026"/>
          </a:xfrm>
          <a:prstGeom prst="downArrow">
            <a:avLst>
              <a:gd name="adj1" fmla="val 4660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07243" y="2528106"/>
            <a:ext cx="3716856" cy="1529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কম থাকে বলে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 হোল্ডারদের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 কম হয়।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670324" y="4966248"/>
            <a:ext cx="3409206" cy="150054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 হোল্ডাদারদের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 থাকেনা বলে তারা কোম্পানি নিয়ন্ত্রণে অংশগ্রহণ করতে পারে না।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2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0" grpId="0" animBg="1"/>
      <p:bldP spid="40" grpId="1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38"/>
            <a:ext cx="12192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 কী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410"/>
            <a:ext cx="121920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ডিবেঞ্চারের  সুবিদা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708" y="4169680"/>
            <a:ext cx="27525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আয়ঃ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7168" y="3991547"/>
            <a:ext cx="421715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 হোল্ডাররা নিয়মিত নির্দিষ্ট হারে সুদ পেয়ে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708" y="5829616"/>
            <a:ext cx="260444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সময়ঃ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7168" y="5530545"/>
            <a:ext cx="364167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 একটি নির্দিষ্ট সময়ের জন্য হয়ে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6" y="902561"/>
            <a:ext cx="3068473" cy="180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08" y="3571244"/>
            <a:ext cx="3105150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873" y="5062678"/>
            <a:ext cx="3002792" cy="1686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3359336" y="1213694"/>
            <a:ext cx="4096601" cy="113844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 হচ্ছে একটি জামানতবিহীন  বন্ড।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1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725" y="105332"/>
            <a:ext cx="33437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ডিবেঞ্চারের অসুবিধা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729" y="1927507"/>
            <a:ext cx="276508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জামানতহীনতা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29" y="4987084"/>
            <a:ext cx="2765086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543" y="1742842"/>
            <a:ext cx="444917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 জামানত থাকেনা বলে এটি ঝুঁকিপূর্ণ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8543" y="4802417"/>
            <a:ext cx="456901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 ন্যায় ডিবেঞ্চার মালিকদের ভোটাধিকার থাকে 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77" y="1117523"/>
            <a:ext cx="3201816" cy="1849068"/>
          </a:xfrm>
          <a:prstGeom prst="snip2DiagRect">
            <a:avLst>
              <a:gd name="adj1" fmla="val 1476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Connector 12"/>
          <p:cNvCxnSpPr/>
          <p:nvPr/>
        </p:nvCxnSpPr>
        <p:spPr>
          <a:xfrm>
            <a:off x="8625385" y="1246205"/>
            <a:ext cx="2784144" cy="1591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625385" y="1236079"/>
            <a:ext cx="2784144" cy="1591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85" y="4155843"/>
            <a:ext cx="3124200" cy="1662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0" name="Straight Connector 19"/>
          <p:cNvCxnSpPr/>
          <p:nvPr/>
        </p:nvCxnSpPr>
        <p:spPr>
          <a:xfrm>
            <a:off x="8859532" y="4403341"/>
            <a:ext cx="2511189" cy="12831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64885" y="4470739"/>
            <a:ext cx="3124200" cy="10267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630" y="595094"/>
            <a:ext cx="296999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ও সম্পদের অধিকার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61120" y="351238"/>
            <a:ext cx="3384249" cy="2201544"/>
            <a:chOff x="6546360" y="521589"/>
            <a:chExt cx="2447267" cy="2567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926" y="521589"/>
              <a:ext cx="2404701" cy="25671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46360" y="521589"/>
              <a:ext cx="1887934" cy="61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 ও সম্পদ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 rot="561916">
            <a:off x="6633904" y="754168"/>
            <a:ext cx="5429187" cy="3643010"/>
            <a:chOff x="6669479" y="4006929"/>
            <a:chExt cx="3912576" cy="3130713"/>
          </a:xfrm>
        </p:grpSpPr>
        <p:grpSp>
          <p:nvGrpSpPr>
            <p:cNvPr id="7" name="Group 6"/>
            <p:cNvGrpSpPr/>
            <p:nvPr/>
          </p:nvGrpSpPr>
          <p:grpSpPr>
            <a:xfrm rot="19449255">
              <a:off x="6669479" y="4006929"/>
              <a:ext cx="3912576" cy="3130713"/>
              <a:chOff x="7497006" y="2216416"/>
              <a:chExt cx="6207795" cy="578670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64021" l="32210" r="81648">
                            <a14:foregroundMark x1="43071" y1="16402" x2="44195" y2="18519"/>
                            <a14:foregroundMark x1="44195" y1="20635" x2="46442" y2="20635"/>
                            <a14:foregroundMark x1="44569" y1="21164" x2="40449" y2="19577"/>
                            <a14:foregroundMark x1="81648" y1="25397" x2="81648" y2="253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75" t="13964" r="46710" b="42055"/>
              <a:stretch/>
            </p:blipFill>
            <p:spPr>
              <a:xfrm>
                <a:off x="8973644" y="4401611"/>
                <a:ext cx="855750" cy="22494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64021" l="32210" r="81648">
                            <a14:foregroundMark x1="43071" y1="16402" x2="44195" y2="18519"/>
                            <a14:foregroundMark x1="44195" y1="20635" x2="46442" y2="20635"/>
                            <a14:foregroundMark x1="44569" y1="21164" x2="40449" y2="19577"/>
                            <a14:foregroundMark x1="81648" y1="25397" x2="81648" y2="253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75" t="13964" r="46710" b="42055"/>
              <a:stretch/>
            </p:blipFill>
            <p:spPr>
              <a:xfrm>
                <a:off x="7497006" y="2216416"/>
                <a:ext cx="855750" cy="22494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64021" l="32210" r="81648">
                            <a14:foregroundMark x1="43071" y1="16402" x2="44195" y2="18519"/>
                            <a14:foregroundMark x1="44195" y1="20635" x2="46442" y2="20635"/>
                            <a14:foregroundMark x1="44569" y1="21164" x2="40449" y2="19577"/>
                            <a14:foregroundMark x1="81648" y1="25397" x2="81648" y2="253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75" t="13964" r="46710" b="42055"/>
              <a:stretch/>
            </p:blipFill>
            <p:spPr>
              <a:xfrm>
                <a:off x="8320916" y="3140930"/>
                <a:ext cx="855750" cy="22494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677517" y="2451373"/>
                <a:ext cx="1298055" cy="635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বন্ড হোল্ডার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278458" y="3734929"/>
                <a:ext cx="2452721" cy="586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809871">
                <a:off x="10408737" y="4390956"/>
                <a:ext cx="2720379" cy="635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অগ্রাধিকার  শেয়ার হোল্ডার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64021" l="32210" r="81648">
                            <a14:foregroundMark x1="43071" y1="16402" x2="44195" y2="18519"/>
                            <a14:foregroundMark x1="44195" y1="20635" x2="46442" y2="20635"/>
                            <a14:foregroundMark x1="44569" y1="21164" x2="40449" y2="19577"/>
                            <a14:foregroundMark x1="81648" y1="25397" x2="81648" y2="253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75" t="13964" r="46710" b="42055"/>
              <a:stretch/>
            </p:blipFill>
            <p:spPr>
              <a:xfrm>
                <a:off x="9907697" y="5753642"/>
                <a:ext cx="855750" cy="224948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16" name="Rectangle 15"/>
              <p:cNvSpPr/>
              <p:nvPr/>
            </p:nvSpPr>
            <p:spPr>
              <a:xfrm rot="20931686">
                <a:off x="11365663" y="5734705"/>
                <a:ext cx="2339138" cy="635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 শেয়ার হোল্ডার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8952104">
              <a:off x="7399442" y="4600216"/>
              <a:ext cx="1836485" cy="34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ডিবেঞ্চার হোল্ডার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98363" y="3147085"/>
            <a:ext cx="6843244" cy="213329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বন্ড </a:t>
            </a:r>
            <a:r>
              <a:rPr lang="bn-IN" sz="3600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হোল্ডাদের পরে ডিবেঞ্চার হোল্ডাররা সুদ ও সম্পদের অধিকার পায়। </a:t>
            </a:r>
            <a:endParaRPr lang="en-US" sz="3600" dirty="0"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20530120">
            <a:off x="7562807" y="2074361"/>
            <a:ext cx="524943" cy="404865"/>
            <a:chOff x="6690495" y="4494433"/>
            <a:chExt cx="524943" cy="4048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690495" y="4755112"/>
              <a:ext cx="308985" cy="14418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72444" y="4494433"/>
              <a:ext cx="242994" cy="3637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797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8793" y="314939"/>
            <a:ext cx="279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1915" y="1112293"/>
            <a:ext cx="9853686" cy="4866701"/>
            <a:chOff x="661915" y="1112293"/>
            <a:chExt cx="9853686" cy="48667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423" l="386" r="965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46" y="1112293"/>
              <a:ext cx="3615023" cy="27077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4" b="89404" l="2703" r="936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493" y="3820071"/>
              <a:ext cx="8475260" cy="19463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61915" y="5394219"/>
              <a:ext cx="985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শেয়ার ও ডিবেঞ্চারের মধ্যে দুইটি করে পার্থক্যা লিখ।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48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568" y="502637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মূল্যায়ন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33958"/>
              </p:ext>
            </p:extLst>
          </p:nvPr>
        </p:nvGraphicFramePr>
        <p:xfrm>
          <a:off x="5704762" y="15315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4762" y="153159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60559" y="1313867"/>
            <a:ext cx="4503763" cy="3679066"/>
            <a:chOff x="1760559" y="1313867"/>
            <a:chExt cx="4503763" cy="3679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890" b="100000" l="980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812" y="1842234"/>
              <a:ext cx="4203510" cy="3150699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rot="262367">
              <a:off x="1760559" y="1313867"/>
              <a:ext cx="2634018" cy="2006220"/>
            </a:xfrm>
            <a:prstGeom prst="cloudCallout">
              <a:avLst>
                <a:gd name="adj1" fmla="val 48044"/>
                <a:gd name="adj2" fmla="val 53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?</a:t>
              </a:r>
              <a:r>
                <a:rPr lang="bn-IN" sz="4800" dirty="0" smtClean="0"/>
                <a:t>?????? 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9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681" y="327545"/>
            <a:ext cx="297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12" y="1032324"/>
            <a:ext cx="3196349" cy="3386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825" y="5063319"/>
            <a:ext cx="812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বিনিয়োগ কারীর দৃষ্টিকোণ থেকে বণ্ড ও ডিবেঞ্চারে তুলনামূলক বিশ্লেষণ করে নিয়ে আসবে।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9344" y="1028486"/>
            <a:ext cx="5761700" cy="3531986"/>
            <a:chOff x="3109344" y="1028486"/>
            <a:chExt cx="5761700" cy="35319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344" y="1028486"/>
              <a:ext cx="2766497" cy="33933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464" y="1491300"/>
              <a:ext cx="3445580" cy="3069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4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0588" y="3479131"/>
            <a:ext cx="6122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শ্রেণিঃদশম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বিষয়ঃফিন্যান্স ও ব্যাংকিং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অধ্যায়ঃ৭ম (শেয়ার,বন্ড ও ডিবেঞ্চার)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46" y="809239"/>
            <a:ext cx="1713004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4090" r="12775" b="42379"/>
          <a:stretch/>
        </p:blipFill>
        <p:spPr>
          <a:xfrm>
            <a:off x="1022337" y="598280"/>
            <a:ext cx="2464158" cy="269839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Rectangle 4"/>
          <p:cNvSpPr/>
          <p:nvPr/>
        </p:nvSpPr>
        <p:spPr>
          <a:xfrm>
            <a:off x="191849" y="3479131"/>
            <a:ext cx="45905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খবির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সিদ্ধেশ্বরী উচ্চ বালিকা 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30,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নিউ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বেইলি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রোড,রমনা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-১২১৭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267097"/>
            <a:ext cx="78377" cy="54210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0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991" y="174426"/>
            <a:ext cx="11321069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80" y="1186050"/>
            <a:ext cx="3657576" cy="264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68" y="1186050"/>
            <a:ext cx="3577600" cy="264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68" y="4186305"/>
            <a:ext cx="3577600" cy="2603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>
          <a:xfrm>
            <a:off x="7227380" y="4315959"/>
            <a:ext cx="3657576" cy="2344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738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0167" y="1671325"/>
            <a:ext cx="11479237" cy="3207223"/>
          </a:xfrm>
          <a:prstGeom prst="horizontalScroll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4167" y="272956"/>
            <a:ext cx="7574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আজকের পাঠ.....................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99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71" y="323556"/>
            <a:ext cx="66832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ফল.........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114" y="2715065"/>
            <a:ext cx="11254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 ও ডিবেঞ্চার  কী তা বলতে পারবে; </a:t>
            </a:r>
          </a:p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 ও ডিবেঞ্চারের বৈশি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 ও ডিবেঞ্চারের সুবিধা ও অসুবিধাগুলো বর্ণনা করতে  পারবে;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 ও ডিবেঞ্চারের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125414"/>
            <a:ext cx="4831307" cy="76944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ন্ড কী?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65" y="1610436"/>
            <a:ext cx="4817660" cy="20621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দলিল বা চুক্তিপত্রের মাধ্যমে কোম্পানি বিনিয়োগকারীদের থেকে ঋণ মূলধন সংস্থান করে তাই হিচ্ছে বন্ড।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4" y="1042398"/>
            <a:ext cx="5486399" cy="4047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7" y="3860825"/>
            <a:ext cx="4032247" cy="268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30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58" y="24160"/>
            <a:ext cx="656457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1496917"/>
            <a:ext cx="25111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জামানত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5176" y="1248700"/>
            <a:ext cx="3568891" cy="206210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বন্ডের বিপরীতে কোম্পানি সাধারনত স্থায়ী সম্পত্তি বা দলিলপত্রাদি জামানত হিসেবে রাখে।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" y="5179099"/>
            <a:ext cx="350747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পরিপক্কতার তারিখ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8616" y="4717435"/>
            <a:ext cx="351733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কর্তৃক ইস্যুকৃত বন্ডের একটি মেয়াদ পূর্তির তারিখ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14" y="919286"/>
            <a:ext cx="2930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45" y="4078247"/>
            <a:ext cx="2847111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Down Arrow 12"/>
          <p:cNvSpPr/>
          <p:nvPr/>
        </p:nvSpPr>
        <p:spPr>
          <a:xfrm>
            <a:off x="10932641" y="4271749"/>
            <a:ext cx="381353" cy="69603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1759" y="419247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05" y="1933377"/>
            <a:ext cx="199257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ঋণদা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2672" y="1721878"/>
            <a:ext cx="444601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 মালিকরা কোম্পানির ঋণ দাতা হিসেবে গণ্য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05" y="4933532"/>
            <a:ext cx="309804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রূপান্তরযোগ্যতা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2673" y="4258103"/>
            <a:ext cx="4446015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যদি রূপান্তরযোগ্য বন্ড বিক্রয় করে তাহলে বিনিয়োগকারী বন্ডকে নির্দিষ্টসংখ্যক সাধারন শেয়ারে রূপান্তর কতে পারে।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58" y="1196979"/>
            <a:ext cx="3078139" cy="2250126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58" y="4070080"/>
            <a:ext cx="3078140" cy="225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8857397" y="1196979"/>
            <a:ext cx="1282891" cy="1259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57396" y="4565333"/>
            <a:ext cx="1282891" cy="1259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53937" y="4565333"/>
            <a:ext cx="1282891" cy="1259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307" y="341195"/>
            <a:ext cx="260672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8" y="1536594"/>
            <a:ext cx="20062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8" y="3076471"/>
            <a:ext cx="18970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27" y="5598553"/>
            <a:ext cx="3220927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24" y="952294"/>
            <a:ext cx="2549767" cy="15564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11" y="2774765"/>
            <a:ext cx="2584680" cy="15510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5923854" y="4015360"/>
            <a:ext cx="2468832" cy="1554082"/>
            <a:chOff x="6546360" y="521589"/>
            <a:chExt cx="2447267" cy="2567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926" y="521589"/>
              <a:ext cx="2404701" cy="25671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46360" y="521589"/>
              <a:ext cx="2101099" cy="86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 ও সম্পদ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9449255">
            <a:off x="8139445" y="4086004"/>
            <a:ext cx="3136309" cy="2449269"/>
            <a:chOff x="7497006" y="2123939"/>
            <a:chExt cx="4976149" cy="45271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8973644" y="4401611"/>
              <a:ext cx="855750" cy="22494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7497006" y="2216416"/>
              <a:ext cx="855750" cy="22494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64021" l="32210" r="81648">
                          <a14:foregroundMark x1="43071" y1="16402" x2="44195" y2="18519"/>
                          <a14:foregroundMark x1="44195" y1="20635" x2="46442" y2="20635"/>
                          <a14:foregroundMark x1="44569" y1="21164" x2="40449" y2="19577"/>
                          <a14:foregroundMark x1="81648" y1="25397" x2="81648" y2="25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t="13964" r="46710" b="42055"/>
            <a:stretch/>
          </p:blipFill>
          <p:spPr>
            <a:xfrm>
              <a:off x="8320916" y="3140930"/>
              <a:ext cx="855750" cy="22494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176366" y="2123939"/>
              <a:ext cx="1503637" cy="62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বন্ড হোল্ডার 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7974" y="3819021"/>
              <a:ext cx="3083070" cy="62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অগ্রাধিকার  শেয়ার হোল্ডার  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99568" y="4879186"/>
              <a:ext cx="2673587" cy="62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 শেয়ার হোল্ডার</a:t>
              </a:r>
              <a:r>
                <a:rPr lang="bn-IN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7" b="99531" l="0" r="991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134" y="2437811"/>
              <a:ext cx="877466" cy="788609"/>
            </a:xfrm>
            <a:prstGeom prst="rect">
              <a:avLst/>
            </a:prstGeom>
          </p:spPr>
        </p:pic>
      </p:grpSp>
      <p:sp>
        <p:nvSpPr>
          <p:cNvPr id="26" name="Right Arrow 25"/>
          <p:cNvSpPr/>
          <p:nvPr/>
        </p:nvSpPr>
        <p:spPr>
          <a:xfrm>
            <a:off x="3652291" y="975691"/>
            <a:ext cx="4702527" cy="167123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বন্ডে সুদের হার নির্দিষ্ট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614156" y="2646922"/>
            <a:ext cx="4690225" cy="150543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বন্ডে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বিপরীতে জামানত থাকে বলে ঝুঁকি কিম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4861" y="5630686"/>
            <a:ext cx="445152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ও সম্পদের উপর বন্ডহোল্ডাদের অধিকার সবার আগে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6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364</Words>
  <Application>Microsoft Office PowerPoint</Application>
  <PresentationFormat>Widescreen</PresentationFormat>
  <Paragraphs>82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Verdana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 Khabir</dc:creator>
  <cp:lastModifiedBy>Kazi Khabir</cp:lastModifiedBy>
  <cp:revision>19</cp:revision>
  <dcterms:created xsi:type="dcterms:W3CDTF">2020-04-26T16:30:05Z</dcterms:created>
  <dcterms:modified xsi:type="dcterms:W3CDTF">2020-04-27T17:50:11Z</dcterms:modified>
</cp:coreProperties>
</file>