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72" r:id="rId18"/>
    <p:sldId id="278" r:id="rId19"/>
    <p:sldId id="273" r:id="rId20"/>
    <p:sldId id="275" r:id="rId21"/>
    <p:sldId id="279" r:id="rId22"/>
    <p:sldId id="276"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5382D-F5B2-4D73-B9C9-0077BDA6691B}" type="datetimeFigureOut">
              <a:rPr lang="en-US" smtClean="0"/>
              <a:t>4/26/2020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2C744-41AF-4AF1-A66C-26DE09A86053}" type="slidenum">
              <a:rPr lang="en-US" smtClean="0"/>
              <a:t>‹#›</a:t>
            </a:fld>
            <a:endParaRPr lang="en-US" dirty="0"/>
          </a:p>
        </p:txBody>
      </p:sp>
    </p:spTree>
    <p:extLst>
      <p:ext uri="{BB962C8B-B14F-4D97-AF65-F5344CB8AC3E}">
        <p14:creationId xmlns:p14="http://schemas.microsoft.com/office/powerpoint/2010/main" val="204256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2C744-41AF-4AF1-A66C-26DE09A86053}" type="slidenum">
              <a:rPr lang="en-US" smtClean="0"/>
              <a:t>22</a:t>
            </a:fld>
            <a:endParaRPr lang="en-US" dirty="0"/>
          </a:p>
        </p:txBody>
      </p:sp>
    </p:spTree>
    <p:extLst>
      <p:ext uri="{BB962C8B-B14F-4D97-AF65-F5344CB8AC3E}">
        <p14:creationId xmlns:p14="http://schemas.microsoft.com/office/powerpoint/2010/main" val="258162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fif"/></Relationships>
</file>

<file path=ppt/slides/_rels/slide11.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fif"/><Relationship Id="rId4" Type="http://schemas.openxmlformats.org/officeDocument/2006/relationships/image" Target="../media/image27.jfif"/></Relationships>
</file>

<file path=ppt/slides/_rels/slide1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fif"/><Relationship Id="rId5" Type="http://schemas.openxmlformats.org/officeDocument/2006/relationships/image" Target="../media/image32.jfif"/><Relationship Id="rId4" Type="http://schemas.openxmlformats.org/officeDocument/2006/relationships/image" Target="../media/image31.jfi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fif"/></Relationships>
</file>

<file path=ppt/slides/_rels/slide16.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f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9.jfif"/><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2.jfif"/><Relationship Id="rId5" Type="http://schemas.openxmlformats.org/officeDocument/2006/relationships/image" Target="../media/image51.jfif"/><Relationship Id="rId4" Type="http://schemas.openxmlformats.org/officeDocument/2006/relationships/image" Target="../media/image50.jfif"/></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fif"/><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f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4.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fif"/></Relationships>
</file>

<file path=ppt/slides/_rels/slide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1143000"/>
            <a:ext cx="4648201" cy="1092779"/>
          </a:xfrm>
          <a:prstGeom prst="rect">
            <a:avLst/>
          </a:prstGeom>
        </p:spPr>
      </p:pic>
      <p:sp>
        <p:nvSpPr>
          <p:cNvPr id="9" name="Rectangle 8"/>
          <p:cNvSpPr/>
          <p:nvPr/>
        </p:nvSpPr>
        <p:spPr>
          <a:xfrm>
            <a:off x="1905000" y="2382975"/>
            <a:ext cx="5486400" cy="1084125"/>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1" i="0" u="none" strike="noStrike" kern="0" cap="none" spc="0" normalizeH="0" baseline="0" noProof="0" dirty="0" smtClean="0">
                <a:ln>
                  <a:noFill/>
                </a:ln>
                <a:solidFill>
                  <a:srgbClr val="C00000"/>
                </a:solidFill>
                <a:effectLst/>
                <a:uLnTx/>
                <a:uFillTx/>
                <a:latin typeface="NikoshBAN" panose="02000000000000000000" pitchFamily="2" charset="0"/>
                <a:ea typeface="+mn-ea"/>
                <a:cs typeface="NikoshBAN" panose="02000000000000000000" pitchFamily="2" charset="0"/>
              </a:rPr>
              <a:t>তোমাদের সকলকে আন্তরিক মোবারকবাদ</a:t>
            </a:r>
            <a:endParaRPr kumimoji="0" lang="en-US" sz="3600" b="1" i="0" u="none" strike="noStrike" kern="0" cap="none" spc="0" normalizeH="0" baseline="0" noProof="0" dirty="0">
              <a:ln>
                <a:noFill/>
              </a:ln>
              <a:solidFill>
                <a:srgbClr val="C00000"/>
              </a:solidFill>
              <a:effectLst/>
              <a:uLnTx/>
              <a:uFillTx/>
              <a:latin typeface="NikoshBAN" panose="02000000000000000000" pitchFamily="2" charset="0"/>
              <a:ea typeface="+mn-ea"/>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546764"/>
            <a:ext cx="6882618" cy="2781300"/>
          </a:xfrm>
          <a:prstGeom prst="rect">
            <a:avLst/>
          </a:prstGeom>
        </p:spPr>
      </p:pic>
    </p:spTree>
    <p:extLst>
      <p:ext uri="{BB962C8B-B14F-4D97-AF65-F5344CB8AC3E}">
        <p14:creationId xmlns:p14="http://schemas.microsoft.com/office/powerpoint/2010/main" val="22588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399"/>
          </a:xfrm>
          <a:prstGeom prst="rect">
            <a:avLst/>
          </a:prstGeom>
        </p:spPr>
      </p:pic>
      <p:sp>
        <p:nvSpPr>
          <p:cNvPr id="3" name="Rounded Rectangle 2"/>
          <p:cNvSpPr/>
          <p:nvPr/>
        </p:nvSpPr>
        <p:spPr>
          <a:xfrm>
            <a:off x="2438400" y="304800"/>
            <a:ext cx="38862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b="1" dirty="0" smtClean="0">
                <a:solidFill>
                  <a:srgbClr val="0070C0"/>
                </a:solidFill>
                <a:latin typeface="NikoshBAN" pitchFamily="2" charset="0"/>
                <a:cs typeface="NikoshBAN" pitchFamily="2" charset="0"/>
              </a:rPr>
              <a:t>স্বদেশের খাদ্য-পানীয়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 y="1121352"/>
            <a:ext cx="3843338" cy="35268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21352"/>
            <a:ext cx="3886200" cy="3526848"/>
          </a:xfrm>
          <a:prstGeom prst="rect">
            <a:avLst/>
          </a:prstGeom>
        </p:spPr>
      </p:pic>
      <p:sp>
        <p:nvSpPr>
          <p:cNvPr id="4" name="Rectangle 3"/>
          <p:cNvSpPr/>
          <p:nvPr/>
        </p:nvSpPr>
        <p:spPr>
          <a:xfrm>
            <a:off x="1371600" y="4953000"/>
            <a:ext cx="20574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smtClean="0">
                <a:solidFill>
                  <a:srgbClr val="002060"/>
                </a:solidFill>
                <a:latin typeface="NikoshBAN" pitchFamily="2" charset="0"/>
                <a:cs typeface="NikoshBAN" pitchFamily="2" charset="0"/>
              </a:rPr>
              <a:t>চাউল</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
        <p:nvSpPr>
          <p:cNvPr id="7" name="Rectangle 6"/>
          <p:cNvSpPr/>
          <p:nvPr/>
        </p:nvSpPr>
        <p:spPr>
          <a:xfrm>
            <a:off x="4953000" y="4953000"/>
            <a:ext cx="2438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চা- পানীয়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96159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Up Ribbon 2"/>
          <p:cNvSpPr/>
          <p:nvPr/>
        </p:nvSpPr>
        <p:spPr>
          <a:xfrm>
            <a:off x="1981200" y="796636"/>
            <a:ext cx="5181600" cy="727364"/>
          </a:xfrm>
          <a:prstGeom prst="ribbon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solidFill>
                  <a:srgbClr val="00B050"/>
                </a:solidFill>
                <a:latin typeface="NikoshBAN" pitchFamily="2" charset="0"/>
                <a:cs typeface="NikoshBAN" pitchFamily="2" charset="0"/>
              </a:rPr>
              <a:t>স্বদেশের পরিবেশ </a:t>
            </a:r>
            <a:endParaRPr lang="en-US" sz="3600" dirty="0">
              <a:solidFill>
                <a:srgbClr val="00B05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28956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600200"/>
            <a:ext cx="2809875" cy="274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620982"/>
            <a:ext cx="2819400" cy="2722418"/>
          </a:xfrm>
          <a:prstGeom prst="rect">
            <a:avLst/>
          </a:prstGeom>
        </p:spPr>
      </p:pic>
      <p:sp>
        <p:nvSpPr>
          <p:cNvPr id="7" name="Rectangle 6"/>
          <p:cNvSpPr/>
          <p:nvPr/>
        </p:nvSpPr>
        <p:spPr>
          <a:xfrm>
            <a:off x="1219200" y="4572000"/>
            <a:ext cx="67818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solidFill>
                  <a:srgbClr val="0070C0"/>
                </a:solidFill>
                <a:latin typeface="NikoshBAN" pitchFamily="2" charset="0"/>
                <a:cs typeface="NikoshBAN" pitchFamily="2" charset="0"/>
              </a:rPr>
              <a:t>পরিবেশ, পাহাড়, পর্বত </a:t>
            </a:r>
            <a:endParaRPr lang="en-US" sz="36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2381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304800"/>
            <a:ext cx="3781424" cy="25146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04801"/>
            <a:ext cx="3962400" cy="2514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2" y="2895600"/>
            <a:ext cx="3781424" cy="2667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2895600"/>
            <a:ext cx="3900487" cy="2667000"/>
          </a:xfrm>
          <a:prstGeom prst="rect">
            <a:avLst/>
          </a:prstGeom>
        </p:spPr>
      </p:pic>
      <p:sp>
        <p:nvSpPr>
          <p:cNvPr id="7" name="Rectangle 6"/>
          <p:cNvSpPr/>
          <p:nvPr/>
        </p:nvSpPr>
        <p:spPr>
          <a:xfrm>
            <a:off x="1295400" y="5638800"/>
            <a:ext cx="6553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smtClean="0">
                <a:latin typeface="NikoshBAN" pitchFamily="2" charset="0"/>
                <a:cs typeface="NikoshBAN" pitchFamily="2" charset="0"/>
              </a:rPr>
              <a:t>সাগর-নদী, আবহাওয়া, ঋতু বৈচিত্র্য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0430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601200" cy="7239000"/>
          </a:xfrm>
          <a:prstGeom prst="rect">
            <a:avLst/>
          </a:prstGeom>
        </p:spPr>
      </p:pic>
      <p:sp>
        <p:nvSpPr>
          <p:cNvPr id="3" name="Rounded Rectangle 2"/>
          <p:cNvSpPr/>
          <p:nvPr/>
        </p:nvSpPr>
        <p:spPr>
          <a:xfrm>
            <a:off x="858982" y="479280"/>
            <a:ext cx="7620000" cy="6172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276600" y="533400"/>
            <a:ext cx="5202382" cy="1524000"/>
          </a:xfrm>
          <a:prstGeom prst="rect">
            <a:avLst/>
          </a:prstGeom>
        </p:spPr>
      </p:pic>
      <p:sp>
        <p:nvSpPr>
          <p:cNvPr id="6" name="Rounded Rectangle 5"/>
          <p:cNvSpPr/>
          <p:nvPr/>
        </p:nvSpPr>
        <p:spPr>
          <a:xfrm>
            <a:off x="1371600" y="5334000"/>
            <a:ext cx="60198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b="1" dirty="0" smtClean="0">
                <a:solidFill>
                  <a:srgbClr val="00B050"/>
                </a:solidFill>
                <a:latin typeface="NikoshBAN" pitchFamily="2" charset="0"/>
                <a:cs typeface="NikoshBAN" pitchFamily="2" charset="0"/>
              </a:rPr>
              <a:t>স্বদেশপ্রেম কাকে বলে</a:t>
            </a:r>
            <a:r>
              <a:rPr lang="en-US" sz="3600" b="1" dirty="0" smtClean="0">
                <a:solidFill>
                  <a:srgbClr val="00B050"/>
                </a:solidFill>
                <a:latin typeface="NikoshBAN" pitchFamily="2" charset="0"/>
                <a:cs typeface="NikoshBAN" pitchFamily="2" charset="0"/>
              </a:rPr>
              <a:t>? </a:t>
            </a:r>
            <a:r>
              <a:rPr lang="bn-IN" sz="3600" b="1" dirty="0" smtClean="0">
                <a:solidFill>
                  <a:srgbClr val="00B050"/>
                </a:solidFill>
                <a:latin typeface="NikoshBAN" pitchFamily="2" charset="0"/>
                <a:cs typeface="NikoshBAN" pitchFamily="2" charset="0"/>
              </a:rPr>
              <a:t> </a:t>
            </a:r>
            <a:endParaRPr lang="en-US" sz="3600" b="1" dirty="0">
              <a:solidFill>
                <a:srgbClr val="00B050"/>
              </a:solidFill>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078613"/>
            <a:ext cx="6477000" cy="2973533"/>
          </a:xfrm>
          <a:prstGeom prst="rect">
            <a:avLst/>
          </a:prstGeom>
        </p:spPr>
      </p:pic>
    </p:spTree>
    <p:extLst>
      <p:ext uri="{BB962C8B-B14F-4D97-AF65-F5344CB8AC3E}">
        <p14:creationId xmlns:p14="http://schemas.microsoft.com/office/powerpoint/2010/main" val="25200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25582" y="83127"/>
            <a:ext cx="8534400" cy="6324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Down Ribbon 4"/>
          <p:cNvSpPr/>
          <p:nvPr/>
        </p:nvSpPr>
        <p:spPr>
          <a:xfrm>
            <a:off x="533400" y="86591"/>
            <a:ext cx="7924800" cy="675409"/>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kern="0" dirty="0">
                <a:solidFill>
                  <a:srgbClr val="7030A0"/>
                </a:solidFill>
                <a:latin typeface="NikoshBAN" panose="02000000000000000000" pitchFamily="2" charset="0"/>
                <a:cs typeface="NikoshBAN" panose="02000000000000000000" pitchFamily="2" charset="0"/>
              </a:rPr>
              <a:t>স</a:t>
            </a:r>
            <a:r>
              <a:rPr lang="bn-IN" sz="3600" b="1" kern="0" dirty="0">
                <a:solidFill>
                  <a:srgbClr val="7030A0"/>
                </a:solidFill>
                <a:latin typeface="NikoshBAN" panose="02000000000000000000" pitchFamily="2" charset="0"/>
                <a:cs typeface="NikoshBAN" panose="02000000000000000000" pitchFamily="2" charset="0"/>
              </a:rPr>
              <a:t>্বদেশ </a:t>
            </a:r>
            <a:r>
              <a:rPr lang="bn-IN" sz="3600" b="1" kern="0" dirty="0" smtClean="0">
                <a:solidFill>
                  <a:srgbClr val="7030A0"/>
                </a:solidFill>
                <a:latin typeface="NikoshBAN" panose="02000000000000000000" pitchFamily="2" charset="0"/>
                <a:cs typeface="NikoshBAN" panose="02000000000000000000" pitchFamily="2" charset="0"/>
              </a:rPr>
              <a:t>প্রেমের গুরুত্ব  </a:t>
            </a:r>
            <a:endParaRPr lang="en-US" dirty="0"/>
          </a:p>
        </p:txBody>
      </p:sp>
      <p:sp>
        <p:nvSpPr>
          <p:cNvPr id="6" name="Rectangle 5"/>
          <p:cNvSpPr/>
          <p:nvPr/>
        </p:nvSpPr>
        <p:spPr>
          <a:xfrm>
            <a:off x="325582" y="914401"/>
            <a:ext cx="8534400" cy="54933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600" b="1" kern="0" dirty="0" smtClean="0">
                <a:solidFill>
                  <a:srgbClr val="7030A0"/>
                </a:solidFill>
                <a:latin typeface="NikoshBAN" panose="02000000000000000000" pitchFamily="2" charset="0"/>
                <a:cs typeface="NikoshBAN" panose="02000000000000000000" pitchFamily="2" charset="0"/>
              </a:rPr>
              <a:t>  </a:t>
            </a:r>
            <a:r>
              <a:rPr lang="bn-IN" sz="3200" b="1" kern="0" dirty="0" smtClean="0">
                <a:solidFill>
                  <a:srgbClr val="7030A0"/>
                </a:solidFill>
                <a:latin typeface="NikoshBAN" panose="02000000000000000000" pitchFamily="2" charset="0"/>
                <a:cs typeface="NikoshBAN" panose="02000000000000000000" pitchFamily="2" charset="0"/>
              </a:rPr>
              <a:t>স্বদেশপ্রেম একটি মহৎ মানবিক গুন। স্বদেশের প্রতি ভালোবাসা ইমানের অঙ্গ। বলা হয়েছে- “স্বদেশপ্রেম ইমানের অঙ্গ।”</a:t>
            </a:r>
          </a:p>
          <a:p>
            <a:r>
              <a:rPr lang="bn-IN" sz="3200" b="1" kern="0" dirty="0" smtClean="0">
                <a:solidFill>
                  <a:srgbClr val="7030A0"/>
                </a:solidFill>
                <a:latin typeface="NikoshBAN" panose="02000000000000000000" pitchFamily="2" charset="0"/>
                <a:cs typeface="NikoshBAN" panose="02000000000000000000" pitchFamily="2" charset="0"/>
              </a:rPr>
              <a:t>প্রকৃত মুমিন ব্যক্তি নিজ জন্মভূমিকে ভালোবাসেন। দেশের স্বার্থ রক্ষায় কাজ করেন। যারা দেশকে ভালোবাসে না তারা দেশদ্রোহী ও জঘন্য চরিত্রের অধিকারী। আমাদের প্রিয় নবী (সাঃ) ছিলেন প্রকৃত দেশপ্রেমিক। কাফিরদের অত্যচারে তিনি মক্কা ত্যাগ করে মদিনায় হিজরত করতে বাধ্য হয়েছিলেন। যাওয়ার সময় তিনি বার বার মক্কার দিকে তাকাচ্ছিলেন আর বলছিলেন, “হে আমার স্বদেশ! তুমি কত সুন্দর। আমি তোমাকে ভালোবাসি। আমার নিজ গোত্রের লোকেরা যদি ষড়যন্ত্র না করত, আমি কখন তোমাকে ছেড়ে যেতাম না।”   </a:t>
            </a:r>
            <a:endParaRPr lang="en-US" sz="1600" dirty="0"/>
          </a:p>
        </p:txBody>
      </p:sp>
    </p:spTree>
    <p:extLst>
      <p:ext uri="{BB962C8B-B14F-4D97-AF65-F5344CB8AC3E}">
        <p14:creationId xmlns:p14="http://schemas.microsoft.com/office/powerpoint/2010/main" val="20580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10439400" cy="88391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3000"/>
            <a:ext cx="3657600" cy="3352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782" y="1122218"/>
            <a:ext cx="3713018" cy="3352800"/>
          </a:xfrm>
          <a:prstGeom prst="rect">
            <a:avLst/>
          </a:prstGeom>
        </p:spPr>
      </p:pic>
      <p:sp>
        <p:nvSpPr>
          <p:cNvPr id="7" name="Rectangle 6"/>
          <p:cNvSpPr/>
          <p:nvPr/>
        </p:nvSpPr>
        <p:spPr>
          <a:xfrm>
            <a:off x="990600" y="4838700"/>
            <a:ext cx="33528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নবীজির জন্মভূমি মক্কা </a:t>
            </a:r>
            <a:endParaRPr lang="en-US" sz="3600" dirty="0">
              <a:latin typeface="NikoshBAN" pitchFamily="2" charset="0"/>
              <a:cs typeface="NikoshBAN" pitchFamily="2" charset="0"/>
            </a:endParaRPr>
          </a:p>
        </p:txBody>
      </p:sp>
      <p:sp>
        <p:nvSpPr>
          <p:cNvPr id="8" name="Rectangle 7"/>
          <p:cNvSpPr/>
          <p:nvPr/>
        </p:nvSpPr>
        <p:spPr>
          <a:xfrm>
            <a:off x="5181600" y="4838700"/>
            <a:ext cx="2819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হিজরতের পথ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6765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33400"/>
            <a:ext cx="9220199" cy="7924799"/>
          </a:xfrm>
          <a:prstGeom prst="rect">
            <a:avLst/>
          </a:prstGeom>
        </p:spPr>
      </p:pic>
      <p:sp>
        <p:nvSpPr>
          <p:cNvPr id="3" name="Rounded Rectangle 2"/>
          <p:cNvSpPr/>
          <p:nvPr/>
        </p:nvSpPr>
        <p:spPr>
          <a:xfrm>
            <a:off x="990600" y="457200"/>
            <a:ext cx="6934200" cy="6019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09600"/>
            <a:ext cx="6172200" cy="4038600"/>
          </a:xfrm>
          <a:prstGeom prst="rect">
            <a:avLst/>
          </a:prstGeom>
        </p:spPr>
      </p:pic>
      <p:sp>
        <p:nvSpPr>
          <p:cNvPr id="5" name="Rectangle 4"/>
          <p:cNvSpPr/>
          <p:nvPr/>
        </p:nvSpPr>
        <p:spPr>
          <a:xfrm>
            <a:off x="2438400" y="4953000"/>
            <a:ext cx="3886200" cy="1066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rgbClr val="00B050"/>
                </a:solidFill>
                <a:latin typeface="NikoshBAN" pitchFamily="2" charset="0"/>
                <a:cs typeface="NikoshBAN" pitchFamily="2" charset="0"/>
              </a:rPr>
              <a:t>মদিনা শরিফ </a:t>
            </a:r>
            <a:endParaRPr lang="en-US" sz="36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6986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799" cy="6857999"/>
          </a:xfrm>
          <a:prstGeom prst="rect">
            <a:avLst/>
          </a:prstGeom>
        </p:spPr>
      </p:pic>
      <p:sp>
        <p:nvSpPr>
          <p:cNvPr id="4" name="Up Ribbon 3"/>
          <p:cNvSpPr/>
          <p:nvPr/>
        </p:nvSpPr>
        <p:spPr>
          <a:xfrm>
            <a:off x="685800" y="457200"/>
            <a:ext cx="7696200" cy="762000"/>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smtClean="0">
                <a:solidFill>
                  <a:srgbClr val="00B050"/>
                </a:solidFill>
                <a:latin typeface="NikoshBAN" pitchFamily="2" charset="0"/>
                <a:cs typeface="NikoshBAN" pitchFamily="2" charset="0"/>
              </a:rPr>
              <a:t>দেশপ্রেম ইবাদাত স্বরুপঃ </a:t>
            </a:r>
            <a:endParaRPr lang="en-US" sz="3600" dirty="0">
              <a:solidFill>
                <a:srgbClr val="00B050"/>
              </a:solidFill>
              <a:latin typeface="NikoshBAN" pitchFamily="2" charset="0"/>
              <a:cs typeface="NikoshBAN" pitchFamily="2" charset="0"/>
            </a:endParaRPr>
          </a:p>
        </p:txBody>
      </p:sp>
      <p:sp>
        <p:nvSpPr>
          <p:cNvPr id="5" name="Rectangle 4"/>
          <p:cNvSpPr/>
          <p:nvPr/>
        </p:nvSpPr>
        <p:spPr>
          <a:xfrm>
            <a:off x="685801" y="1219200"/>
            <a:ext cx="3581399" cy="525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b="1" dirty="0" smtClean="0">
                <a:solidFill>
                  <a:srgbClr val="0070C0"/>
                </a:solidFill>
                <a:latin typeface="NikoshBAN" pitchFamily="2" charset="0"/>
                <a:cs typeface="NikoshBAN" pitchFamily="2" charset="0"/>
              </a:rPr>
              <a:t>দেশপ্রেম ও দেশের সেবা করা ইবাদাত স্বরুপ। আল্লাহ তাআলা পরকালে দেশরক্ষীদের বিরাট কল্যান দান করবেন। একটি হাদিসে রাসুলুল্লাহ (সাঃ) বলেছেন, “দেশরক্ষার জন্য সীমান্ত পাহারায় আল্লাহর রাস্তায় বিনিদ্র রজনী যাপন করা দুনিয়া ও এর মধ্যকার সবকিছু থেকে উত্তম। </a:t>
            </a:r>
            <a:endParaRPr lang="en-US" sz="3200" b="1" dirty="0">
              <a:solidFill>
                <a:srgbClr val="0070C0"/>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1295400"/>
            <a:ext cx="3848100" cy="3810000"/>
          </a:xfrm>
          <a:prstGeom prst="rect">
            <a:avLst/>
          </a:prstGeom>
        </p:spPr>
      </p:pic>
      <p:sp>
        <p:nvSpPr>
          <p:cNvPr id="8" name="Rectangle 7"/>
          <p:cNvSpPr/>
          <p:nvPr/>
        </p:nvSpPr>
        <p:spPr>
          <a:xfrm>
            <a:off x="4610099" y="5257800"/>
            <a:ext cx="36957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দেশরক্ষায় নিয়োজিত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1773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p:nvSpPr>
        <p:spPr>
          <a:xfrm>
            <a:off x="800099" y="685800"/>
            <a:ext cx="7543800" cy="5486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Explosion 1 3"/>
          <p:cNvSpPr/>
          <p:nvPr/>
        </p:nvSpPr>
        <p:spPr>
          <a:xfrm>
            <a:off x="2694709" y="609600"/>
            <a:ext cx="5300807" cy="144780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3600" b="1" dirty="0" smtClean="0">
                <a:solidFill>
                  <a:srgbClr val="00B050"/>
                </a:solidFill>
                <a:latin typeface="NikoshBAN" panose="02000000000000000000" pitchFamily="2" charset="0"/>
                <a:cs typeface="NikoshBAN" panose="02000000000000000000" pitchFamily="2" charset="0"/>
              </a:rPr>
              <a:t>জোড়ার কাজ </a:t>
            </a:r>
            <a:endParaRPr lang="en-US" sz="3600"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764" y="2057400"/>
            <a:ext cx="4378036" cy="2566987"/>
          </a:xfrm>
          <a:prstGeom prst="rect">
            <a:avLst/>
          </a:prstGeom>
        </p:spPr>
      </p:pic>
      <p:sp>
        <p:nvSpPr>
          <p:cNvPr id="6" name="Rounded Rectangle 5"/>
          <p:cNvSpPr/>
          <p:nvPr/>
        </p:nvSpPr>
        <p:spPr>
          <a:xfrm>
            <a:off x="2438400" y="4800600"/>
            <a:ext cx="5557116" cy="1143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bn-IN" sz="3600" b="1" dirty="0" smtClean="0">
                <a:solidFill>
                  <a:srgbClr val="0070C0"/>
                </a:solidFill>
                <a:latin typeface="NikoshBAN" pitchFamily="2" charset="0"/>
                <a:cs typeface="NikoshBAN" pitchFamily="2" charset="0"/>
              </a:rPr>
              <a:t>স্বদেশপ্রেম বলতে কী বোঝ? লিখ।  </a:t>
            </a:r>
            <a:endParaRPr lang="en-US" sz="36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5435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934199"/>
          </a:xfrm>
          <a:prstGeom prst="rect">
            <a:avLst/>
          </a:prstGeom>
        </p:spPr>
      </p:pic>
      <p:sp>
        <p:nvSpPr>
          <p:cNvPr id="3" name="Rectangle 2"/>
          <p:cNvSpPr/>
          <p:nvPr/>
        </p:nvSpPr>
        <p:spPr>
          <a:xfrm>
            <a:off x="678873" y="1392382"/>
            <a:ext cx="3740727" cy="50846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b="1" dirty="0" smtClean="0">
                <a:solidFill>
                  <a:srgbClr val="00B0F0"/>
                </a:solidFill>
                <a:latin typeface="NikoshBAN" pitchFamily="2" charset="0"/>
                <a:cs typeface="NikoshBAN" pitchFamily="2" charset="0"/>
              </a:rPr>
              <a:t>দেশের মানুষকে ভালোবাসা, মানুষের জন্য কাজ করাও স্বদেশপ্রেমের পরিচায়ক। যেমন- দেশের কৃষি, শিক্ষা, শিল্প, বানিজ্য ইত্যাদির উন্নতিতে অবদান রাখার দ্বারাও দেশপ্রেমের নিদর্শন প্রকাশ করা যায়। </a:t>
            </a:r>
            <a:endParaRPr lang="en-US" sz="3600" b="1" dirty="0">
              <a:solidFill>
                <a:srgbClr val="00B0F0"/>
              </a:solidFill>
              <a:latin typeface="NikoshBAN" pitchFamily="2" charset="0"/>
              <a:cs typeface="NikoshBAN" pitchFamily="2" charset="0"/>
            </a:endParaRPr>
          </a:p>
        </p:txBody>
      </p:sp>
      <p:sp>
        <p:nvSpPr>
          <p:cNvPr id="4" name="Curved Up Ribbon 3"/>
          <p:cNvSpPr/>
          <p:nvPr/>
        </p:nvSpPr>
        <p:spPr>
          <a:xfrm>
            <a:off x="1066800" y="533400"/>
            <a:ext cx="7239000" cy="762000"/>
          </a:xfrm>
          <a:prstGeom prst="ellipseRibbon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smtClean="0">
                <a:solidFill>
                  <a:srgbClr val="7030A0"/>
                </a:solidFill>
                <a:latin typeface="NikoshBAN" pitchFamily="2" charset="0"/>
                <a:cs typeface="NikoshBAN" pitchFamily="2" charset="0"/>
              </a:rPr>
              <a:t>স্বদেশপ্রেমের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উপায়</a:t>
            </a:r>
            <a:r>
              <a:rPr lang="en-US" sz="3600" b="1" dirty="0" smtClean="0">
                <a:solidFill>
                  <a:srgbClr val="7030A0"/>
                </a:solidFill>
                <a:latin typeface="NikoshBAN" pitchFamily="2" charset="0"/>
                <a:cs typeface="NikoshBAN" pitchFamily="2" charset="0"/>
              </a:rPr>
              <a:t> </a:t>
            </a:r>
            <a:endParaRPr lang="en-US" sz="3600" b="1" dirty="0">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1420090"/>
            <a:ext cx="3619500" cy="3151909"/>
          </a:xfrm>
          <a:prstGeom prst="rect">
            <a:avLst/>
          </a:prstGeom>
        </p:spPr>
      </p:pic>
      <p:sp>
        <p:nvSpPr>
          <p:cNvPr id="6" name="Rectangle 5"/>
          <p:cNvSpPr/>
          <p:nvPr/>
        </p:nvSpPr>
        <p:spPr>
          <a:xfrm>
            <a:off x="5486400" y="4876800"/>
            <a:ext cx="23622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solidFill>
                  <a:srgbClr val="00B0F0"/>
                </a:solidFill>
                <a:latin typeface="NikoshBAN" pitchFamily="2" charset="0"/>
                <a:cs typeface="NikoshBAN" pitchFamily="2" charset="0"/>
              </a:rPr>
              <a:t>ধান</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10604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848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33400"/>
            <a:ext cx="1981200" cy="2006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581400" y="302853"/>
            <a:ext cx="2286000" cy="6877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04800" y="2743200"/>
            <a:ext cx="3962400" cy="2862322"/>
          </a:xfrm>
          <a:prstGeom prst="rect">
            <a:avLst/>
          </a:prstGeom>
          <a:noFill/>
        </p:spPr>
        <p:txBody>
          <a:bodyPr wrap="square" rtlCol="0">
            <a:spAutoFit/>
          </a:bodyPr>
          <a:lstStyle/>
          <a:p>
            <a:pPr algn="ctr"/>
            <a:r>
              <a:rPr lang="bn-IN" sz="3600" b="1" dirty="0" smtClean="0">
                <a:solidFill>
                  <a:srgbClr val="7030A0"/>
                </a:solidFill>
                <a:latin typeface="NikoshBAN" panose="02000000000000000000" pitchFamily="2" charset="0"/>
                <a:cs typeface="NikoshBAN" panose="02000000000000000000" pitchFamily="2" charset="0"/>
              </a:rPr>
              <a:t>মোঃ আফজাল হোসেন</a:t>
            </a:r>
          </a:p>
          <a:p>
            <a:pPr algn="ctr"/>
            <a:r>
              <a:rPr lang="bn-IN" sz="3600" b="1" dirty="0" smtClean="0">
                <a:solidFill>
                  <a:srgbClr val="7030A0"/>
                </a:solidFill>
                <a:latin typeface="NikoshBAN" panose="02000000000000000000" pitchFamily="2" charset="0"/>
                <a:cs typeface="NikoshBAN" panose="02000000000000000000" pitchFamily="2" charset="0"/>
              </a:rPr>
              <a:t>সহকারী শিক্ষক</a:t>
            </a:r>
          </a:p>
          <a:p>
            <a:pPr algn="ctr"/>
            <a:r>
              <a:rPr lang="bn-IN" sz="3600" b="1" dirty="0" smtClean="0">
                <a:solidFill>
                  <a:srgbClr val="7030A0"/>
                </a:solidFill>
                <a:latin typeface="NikoshBAN" panose="02000000000000000000" pitchFamily="2" charset="0"/>
                <a:cs typeface="NikoshBAN" panose="02000000000000000000" pitchFamily="2" charset="0"/>
              </a:rPr>
              <a:t>রামনগর উচ্চ বিদ্যালয় </a:t>
            </a:r>
          </a:p>
          <a:p>
            <a:pPr algn="ctr"/>
            <a:r>
              <a:rPr lang="bn-IN" sz="3600" b="1" dirty="0" smtClean="0">
                <a:solidFill>
                  <a:srgbClr val="7030A0"/>
                </a:solidFill>
                <a:latin typeface="NikoshBAN" panose="02000000000000000000" pitchFamily="2" charset="0"/>
                <a:cs typeface="NikoshBAN" panose="02000000000000000000" pitchFamily="2" charset="0"/>
              </a:rPr>
              <a:t>নিয়ামতপুর, নওগাঁ।</a:t>
            </a:r>
          </a:p>
          <a:p>
            <a:pPr algn="ctr"/>
            <a:r>
              <a:rPr lang="bn-IN" sz="3600" b="1" dirty="0" smtClean="0">
                <a:solidFill>
                  <a:srgbClr val="7030A0"/>
                </a:solidFill>
                <a:latin typeface="NikoshBAN" panose="02000000000000000000" pitchFamily="2" charset="0"/>
                <a:cs typeface="NikoshBAN" panose="02000000000000000000" pitchFamily="2" charset="0"/>
              </a:rPr>
              <a:t>মোবাঃ ০১৭১৮-৬৭৭৮১৮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066800"/>
            <a:ext cx="2362200" cy="2667000"/>
          </a:xfrm>
          <a:prstGeom prst="rect">
            <a:avLst/>
          </a:prstGeom>
        </p:spPr>
      </p:pic>
      <p:sp>
        <p:nvSpPr>
          <p:cNvPr id="8" name="Rectangle 7"/>
          <p:cNvSpPr/>
          <p:nvPr/>
        </p:nvSpPr>
        <p:spPr>
          <a:xfrm>
            <a:off x="5143500" y="4174361"/>
            <a:ext cx="3619500" cy="99059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সময়ঃ-৪৫ মিনিট।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তারিখঃ-</a:t>
            </a:r>
            <a:r>
              <a:rPr kumimoji="0" lang="en-US"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২৭</a:t>
            </a:r>
            <a:r>
              <a:rPr kumimoji="0" lang="bn-IN"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/০</a:t>
            </a:r>
            <a:r>
              <a:rPr kumimoji="0" lang="bn-BD"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৪</a:t>
            </a:r>
            <a:r>
              <a:rPr kumimoji="0" lang="bn-IN" sz="32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/২০২০খ্রীঃ</a:t>
            </a:r>
            <a:endParaRPr kumimoji="0" lang="en-US" sz="3200" b="0"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6661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
        <p:nvSpPr>
          <p:cNvPr id="3" name="Rectangle 2"/>
          <p:cNvSpPr/>
          <p:nvPr/>
        </p:nvSpPr>
        <p:spPr>
          <a:xfrm>
            <a:off x="381000" y="381000"/>
            <a:ext cx="8458200" cy="609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657600" cy="266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57200"/>
            <a:ext cx="4267200" cy="2667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3886200"/>
            <a:ext cx="3962400" cy="2133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100" y="3886200"/>
            <a:ext cx="3848100" cy="2133600"/>
          </a:xfrm>
          <a:prstGeom prst="rect">
            <a:avLst/>
          </a:prstGeom>
        </p:spPr>
      </p:pic>
      <p:sp>
        <p:nvSpPr>
          <p:cNvPr id="8" name="Rectangle 7"/>
          <p:cNvSpPr/>
          <p:nvPr/>
        </p:nvSpPr>
        <p:spPr>
          <a:xfrm>
            <a:off x="914400" y="3124200"/>
            <a:ext cx="28194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latin typeface="NikoshBAN" pitchFamily="2" charset="0"/>
                <a:cs typeface="NikoshBAN" pitchFamily="2" charset="0"/>
              </a:rPr>
              <a:t>শিক্ষা</a:t>
            </a:r>
            <a:endParaRPr lang="en-US" sz="3600" dirty="0">
              <a:latin typeface="NikoshBAN" pitchFamily="2" charset="0"/>
              <a:cs typeface="NikoshBAN" pitchFamily="2" charset="0"/>
            </a:endParaRPr>
          </a:p>
        </p:txBody>
      </p:sp>
      <p:sp>
        <p:nvSpPr>
          <p:cNvPr id="9" name="Rectangle 8"/>
          <p:cNvSpPr/>
          <p:nvPr/>
        </p:nvSpPr>
        <p:spPr>
          <a:xfrm>
            <a:off x="5257800" y="3124200"/>
            <a:ext cx="29718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latin typeface="NikoshBAN" pitchFamily="2" charset="0"/>
                <a:cs typeface="NikoshBAN" pitchFamily="2" charset="0"/>
              </a:rPr>
              <a:t>গার্মেন্টস </a:t>
            </a:r>
            <a:r>
              <a:rPr lang="bn-IN" sz="3600" dirty="0">
                <a:solidFill>
                  <a:prstClr val="black"/>
                </a:solidFill>
                <a:latin typeface="NikoshBAN" pitchFamily="2" charset="0"/>
                <a:cs typeface="NikoshBAN" pitchFamily="2" charset="0"/>
              </a:rPr>
              <a:t>শিল্প</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Rectangle 9"/>
          <p:cNvSpPr/>
          <p:nvPr/>
        </p:nvSpPr>
        <p:spPr>
          <a:xfrm>
            <a:off x="3429000" y="6137564"/>
            <a:ext cx="2590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বানিজ্য</a:t>
            </a:r>
            <a:r>
              <a:rPr lang="bn-IN" dirty="0" smtClean="0"/>
              <a:t> </a:t>
            </a:r>
            <a:endParaRPr lang="en-US" dirty="0"/>
          </a:p>
        </p:txBody>
      </p:sp>
    </p:spTree>
    <p:extLst>
      <p:ext uri="{BB962C8B-B14F-4D97-AF65-F5344CB8AC3E}">
        <p14:creationId xmlns:p14="http://schemas.microsoft.com/office/powerpoint/2010/main" val="228574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Wave 3"/>
          <p:cNvSpPr/>
          <p:nvPr/>
        </p:nvSpPr>
        <p:spPr>
          <a:xfrm>
            <a:off x="381000" y="990600"/>
            <a:ext cx="8534400" cy="49530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3600" b="1" dirty="0" smtClean="0">
                <a:solidFill>
                  <a:srgbClr val="00B050"/>
                </a:solidFill>
                <a:latin typeface="NikoshBAN" pitchFamily="2" charset="0"/>
                <a:cs typeface="NikoshBAN" pitchFamily="2" charset="0"/>
              </a:rPr>
              <a:t>১। স্বদেশপ্রেম কী ?</a:t>
            </a:r>
          </a:p>
          <a:p>
            <a:r>
              <a:rPr lang="bn-IN" sz="3600" b="1" dirty="0" smtClean="0">
                <a:solidFill>
                  <a:srgbClr val="00B050"/>
                </a:solidFill>
                <a:latin typeface="NikoshBAN" pitchFamily="2" charset="0"/>
                <a:cs typeface="NikoshBAN" pitchFamily="2" charset="0"/>
              </a:rPr>
              <a:t>২। কারা প্রকৃত ধার্মিক ও মুমিন হতে পারে না ?</a:t>
            </a:r>
          </a:p>
          <a:p>
            <a:r>
              <a:rPr lang="bn-IN" sz="3600" b="1" dirty="0" smtClean="0">
                <a:solidFill>
                  <a:srgbClr val="00B050"/>
                </a:solidFill>
                <a:latin typeface="NikoshBAN" pitchFamily="2" charset="0"/>
                <a:cs typeface="NikoshBAN" pitchFamily="2" charset="0"/>
              </a:rPr>
              <a:t>৩। মক্কা ত্যাগকালে মহানবী (সাঃ) কেন বার বার পিছনে তাকাচ্ছিলেন ?</a:t>
            </a:r>
          </a:p>
          <a:p>
            <a:r>
              <a:rPr lang="bn-IN" sz="3600" b="1" dirty="0" smtClean="0">
                <a:solidFill>
                  <a:srgbClr val="00B050"/>
                </a:solidFill>
                <a:latin typeface="NikoshBAN" pitchFamily="2" charset="0"/>
                <a:cs typeface="NikoshBAN" pitchFamily="2" charset="0"/>
              </a:rPr>
              <a:t>৪। দেশরক্ষীদের ব্যাপারে নবীজি (সাঃ) এর হাদিসটি বল । </a:t>
            </a:r>
          </a:p>
          <a:p>
            <a:pPr algn="ctr"/>
            <a:endParaRPr lang="en-US" dirty="0">
              <a:latin typeface="NikoshBAN" pitchFamily="2" charset="0"/>
              <a:cs typeface="NikoshBAN" pitchFamily="2" charset="0"/>
            </a:endParaRPr>
          </a:p>
        </p:txBody>
      </p:sp>
      <p:sp>
        <p:nvSpPr>
          <p:cNvPr id="5" name="Rectangle 4"/>
          <p:cNvSpPr/>
          <p:nvPr/>
        </p:nvSpPr>
        <p:spPr>
          <a:xfrm>
            <a:off x="5410200" y="955964"/>
            <a:ext cx="1905000" cy="5680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rgbClr val="FF0000"/>
                </a:solidFill>
                <a:latin typeface="NikoshBAN" pitchFamily="2" charset="0"/>
                <a:cs typeface="NikoshBAN" pitchFamily="2" charset="0"/>
              </a:rPr>
              <a:t>মূল্যায়ন </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4775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9372600" cy="7467600"/>
          </a:xfrm>
          <a:prstGeom prst="rect">
            <a:avLst/>
          </a:prstGeom>
        </p:spPr>
      </p:pic>
      <p:sp>
        <p:nvSpPr>
          <p:cNvPr id="4" name="Rectangle 3"/>
          <p:cNvSpPr/>
          <p:nvPr/>
        </p:nvSpPr>
        <p:spPr>
          <a:xfrm>
            <a:off x="609600" y="685800"/>
            <a:ext cx="8001000" cy="5867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6" name="Picture 2" descr="F:\r\IMG_46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218" y="2057400"/>
            <a:ext cx="6705600" cy="27986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5118" y="5015345"/>
            <a:ext cx="60198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600" b="1" dirty="0" smtClean="0">
                <a:solidFill>
                  <a:srgbClr val="00B050"/>
                </a:solidFill>
                <a:latin typeface="NikoshBAN" pitchFamily="2" charset="0"/>
                <a:cs typeface="NikoshBAN" pitchFamily="2" charset="0"/>
              </a:rPr>
              <a:t>কী কী কাজের মাধ্যমে দেশপ্রেম অর্জন করা যায় ? লিখ। </a:t>
            </a:r>
            <a:endParaRPr lang="en-US" sz="3600" b="1" dirty="0">
              <a:solidFill>
                <a:srgbClr val="00B050"/>
              </a:solidFill>
              <a:latin typeface="NikoshBAN" pitchFamily="2" charset="0"/>
              <a:cs typeface="NikoshBAN" pitchFamily="2" charset="0"/>
            </a:endParaRPr>
          </a:p>
        </p:txBody>
      </p:sp>
      <p:sp>
        <p:nvSpPr>
          <p:cNvPr id="2" name="Down Ribbon 1"/>
          <p:cNvSpPr/>
          <p:nvPr/>
        </p:nvSpPr>
        <p:spPr>
          <a:xfrm>
            <a:off x="1295400" y="762000"/>
            <a:ext cx="6532418" cy="914400"/>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b="1" dirty="0" smtClean="0">
                <a:solidFill>
                  <a:srgbClr val="7030A0"/>
                </a:solidFill>
                <a:latin typeface="NikoshBAN" pitchFamily="2" charset="0"/>
                <a:cs typeface="NikoshBAN" pitchFamily="2" charset="0"/>
              </a:rPr>
              <a:t>দলীয় কাজ </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6212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p:nvSpPr>
        <p:spPr>
          <a:xfrm>
            <a:off x="685800" y="381000"/>
            <a:ext cx="7696200" cy="609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Curved Up Ribbon 3"/>
          <p:cNvSpPr/>
          <p:nvPr/>
        </p:nvSpPr>
        <p:spPr>
          <a:xfrm>
            <a:off x="2057400" y="457200"/>
            <a:ext cx="5029200" cy="990600"/>
          </a:xfrm>
          <a:prstGeom prst="ellipseRibbon2">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3600" b="1" dirty="0" smtClean="0">
                <a:solidFill>
                  <a:srgbClr val="0070C0"/>
                </a:solidFill>
                <a:latin typeface="NikoshBAN" pitchFamily="2" charset="0"/>
                <a:cs typeface="NikoshBAN" pitchFamily="2" charset="0"/>
              </a:rPr>
              <a:t>বাড়ীর কাজ </a:t>
            </a:r>
            <a:endParaRPr lang="en-US" sz="3600" b="1" dirty="0">
              <a:solidFill>
                <a:srgbClr val="0070C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927" y="1600200"/>
            <a:ext cx="5791200" cy="2971800"/>
          </a:xfrm>
          <a:prstGeom prst="rect">
            <a:avLst/>
          </a:prstGeom>
        </p:spPr>
      </p:pic>
      <p:sp>
        <p:nvSpPr>
          <p:cNvPr id="6" name="Rectangle 5"/>
          <p:cNvSpPr/>
          <p:nvPr/>
        </p:nvSpPr>
        <p:spPr>
          <a:xfrm>
            <a:off x="838200" y="4876800"/>
            <a:ext cx="73152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smtClean="0">
                <a:solidFill>
                  <a:srgbClr val="7030A0"/>
                </a:solidFill>
                <a:latin typeface="NikoshBAN" pitchFamily="2" charset="0"/>
                <a:cs typeface="NikoshBAN" pitchFamily="2" charset="0"/>
              </a:rPr>
              <a:t>স্বদেশপ্রেম সম্পর্কে অনুচ্ছেদ রচনা লিখে আনবে। </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3163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3" y="1"/>
            <a:ext cx="9002857" cy="6858000"/>
          </a:xfrm>
          <a:prstGeom prst="rect">
            <a:avLst/>
          </a:prstGeom>
        </p:spPr>
      </p:pic>
      <p:pic>
        <p:nvPicPr>
          <p:cNvPr id="3" name="Picture 2" descr="C:\Users\SARK\Downloads\Music\12796603-Vector-red-and-yellow-rose-frame-in-the-shape-of-circle-Stock-Vector.jpg"/>
          <p:cNvPicPr>
            <a:picLocks noChangeAspect="1" noChangeArrowheads="1"/>
          </p:cNvPicPr>
          <p:nvPr/>
        </p:nvPicPr>
        <p:blipFill>
          <a:blip r:embed="rId3"/>
          <a:srcRect/>
          <a:stretch>
            <a:fillRect/>
          </a:stretch>
        </p:blipFill>
        <p:spPr bwMode="auto">
          <a:xfrm>
            <a:off x="64943" y="1"/>
            <a:ext cx="9448799" cy="72390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495425"/>
            <a:ext cx="2895600" cy="1581150"/>
          </a:xfrm>
          <a:prstGeom prst="rect">
            <a:avLst/>
          </a:prstGeom>
        </p:spPr>
      </p:pic>
      <p:sp>
        <p:nvSpPr>
          <p:cNvPr id="5" name="Rectangle 4"/>
          <p:cNvSpPr/>
          <p:nvPr/>
        </p:nvSpPr>
        <p:spPr>
          <a:xfrm>
            <a:off x="3733800" y="3314701"/>
            <a:ext cx="22860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b="1" dirty="0" smtClean="0">
                <a:solidFill>
                  <a:srgbClr val="00B050"/>
                </a:solidFill>
                <a:latin typeface="NikoshBAN" panose="02000000000000000000" pitchFamily="2" charset="0"/>
                <a:cs typeface="NikoshBAN" panose="02000000000000000000" pitchFamily="2" charset="0"/>
              </a:rPr>
              <a:t>ধন্যবাদ</a:t>
            </a:r>
            <a:r>
              <a:rPr lang="bn-IN" sz="3600" dirty="0" smtClean="0">
                <a:solidFill>
                  <a:srgbClr val="00B050"/>
                </a:solidFill>
                <a:latin typeface="NikoshBAN" panose="02000000000000000000" pitchFamily="2" charset="0"/>
                <a:cs typeface="NikoshBAN" panose="02000000000000000000" pitchFamily="2" charset="0"/>
              </a:rPr>
              <a:t> </a:t>
            </a:r>
            <a:endParaRPr lang="en-US" sz="3600" dirty="0">
              <a:solidFill>
                <a:srgbClr val="00B05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705" y="3962400"/>
            <a:ext cx="3467100" cy="1314450"/>
          </a:xfrm>
          <a:prstGeom prst="rect">
            <a:avLst/>
          </a:prstGeom>
        </p:spPr>
      </p:pic>
    </p:spTree>
    <p:extLst>
      <p:ext uri="{BB962C8B-B14F-4D97-AF65-F5344CB8AC3E}">
        <p14:creationId xmlns:p14="http://schemas.microsoft.com/office/powerpoint/2010/main" val="39825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Rounded Rectangle 2"/>
          <p:cNvSpPr/>
          <p:nvPr/>
        </p:nvSpPr>
        <p:spPr>
          <a:xfrm>
            <a:off x="381000" y="228600"/>
            <a:ext cx="8305800" cy="6248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 </a:t>
            </a:r>
            <a:endParaRPr lang="en-US" dirty="0"/>
          </a:p>
        </p:txBody>
      </p:sp>
      <p:sp>
        <p:nvSpPr>
          <p:cNvPr id="4" name="Up Ribbon 3"/>
          <p:cNvSpPr/>
          <p:nvPr/>
        </p:nvSpPr>
        <p:spPr>
          <a:xfrm>
            <a:off x="1066800" y="284018"/>
            <a:ext cx="6934200" cy="1163782"/>
          </a:xfrm>
          <a:prstGeom prst="ribbon2">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bn-IN" sz="3600" kern="0" dirty="0">
                <a:solidFill>
                  <a:srgbClr val="002060"/>
                </a:solidFill>
                <a:latin typeface="NikoshBAN" panose="02000000000000000000" pitchFamily="2" charset="0"/>
                <a:cs typeface="NikoshBAN" panose="02000000000000000000" pitchFamily="2" charset="0"/>
              </a:rPr>
              <a:t>নিচের ছবিগুলো লক্ষ্য কর ও বল </a:t>
            </a:r>
            <a:endParaRPr lang="en-US" sz="3600" kern="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4152900" cy="2895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00200"/>
            <a:ext cx="3886200" cy="2895600"/>
          </a:xfrm>
          <a:prstGeom prst="rect">
            <a:avLst/>
          </a:prstGeom>
        </p:spPr>
      </p:pic>
      <p:sp>
        <p:nvSpPr>
          <p:cNvPr id="10" name="Rounded Rectangle 9"/>
          <p:cNvSpPr/>
          <p:nvPr/>
        </p:nvSpPr>
        <p:spPr>
          <a:xfrm>
            <a:off x="1752600" y="4724400"/>
            <a:ext cx="52578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মুক্তিযোদ্ধা (দেশকে ভালোবেসে </a:t>
            </a:r>
            <a:r>
              <a:rPr lang="en-US" sz="3600" dirty="0" err="1" smtClean="0">
                <a:solidFill>
                  <a:srgbClr val="002060"/>
                </a:solidFill>
                <a:latin typeface="NikoshBAN" pitchFamily="2" charset="0"/>
                <a:cs typeface="NikoshBAN" pitchFamily="2" charset="0"/>
              </a:rPr>
              <a:t>যিনি</a:t>
            </a:r>
            <a:r>
              <a:rPr lang="en-US" sz="3600" dirty="0" smtClean="0">
                <a:solidFill>
                  <a:srgbClr val="002060"/>
                </a:solidFill>
                <a:latin typeface="NikoshBAN" pitchFamily="2" charset="0"/>
                <a:cs typeface="NikoshBAN" pitchFamily="2" charset="0"/>
              </a:rPr>
              <a:t> </a:t>
            </a:r>
            <a:r>
              <a:rPr lang="bn-IN" sz="3600" dirty="0" smtClean="0">
                <a:solidFill>
                  <a:srgbClr val="002060"/>
                </a:solidFill>
                <a:latin typeface="NikoshBAN" pitchFamily="2" charset="0"/>
                <a:cs typeface="NikoshBAN" pitchFamily="2" charset="0"/>
              </a:rPr>
              <a:t>জীবন দিয়েছে</a:t>
            </a:r>
            <a:r>
              <a:rPr lang="en-US" sz="3600" dirty="0" smtClean="0">
                <a:solidFill>
                  <a:srgbClr val="002060"/>
                </a:solidFill>
                <a:latin typeface="NikoshBAN" pitchFamily="2" charset="0"/>
                <a:cs typeface="NikoshBAN" pitchFamily="2" charset="0"/>
              </a:rPr>
              <a:t>ন</a:t>
            </a:r>
            <a:r>
              <a:rPr lang="bn-IN" sz="3600" dirty="0" smtClean="0">
                <a:solidFill>
                  <a:srgbClr val="002060"/>
                </a:solidFill>
                <a:latin typeface="NikoshBAN" pitchFamily="2" charset="0"/>
                <a:cs typeface="NikoshBAN" pitchFamily="2" charset="0"/>
              </a:rPr>
              <a:t>) </a:t>
            </a:r>
            <a:r>
              <a:rPr lang="en-US"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251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4" name="Rectangle 3"/>
          <p:cNvSpPr/>
          <p:nvPr/>
        </p:nvSpPr>
        <p:spPr>
          <a:xfrm>
            <a:off x="914400" y="609600"/>
            <a:ext cx="7315200" cy="5867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Down Ribbon 4"/>
          <p:cNvSpPr/>
          <p:nvPr/>
        </p:nvSpPr>
        <p:spPr>
          <a:xfrm>
            <a:off x="2230582" y="609600"/>
            <a:ext cx="4572000" cy="838200"/>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3600" dirty="0">
                <a:solidFill>
                  <a:srgbClr val="0070C0"/>
                </a:solidFill>
                <a:latin typeface="NikoshBAN" panose="02000000000000000000" pitchFamily="2" charset="0"/>
                <a:cs typeface="NikoshBAN" panose="02000000000000000000" pitchFamily="2" charset="0"/>
              </a:rPr>
              <a:t>আজকের পাঠ</a:t>
            </a:r>
            <a:endParaRPr lang="en-US" sz="3600" dirty="0">
              <a:solidFill>
                <a:srgbClr val="0070C0"/>
              </a:solidFill>
              <a:latin typeface="NikoshBAN" panose="02000000000000000000" pitchFamily="2" charset="0"/>
              <a:cs typeface="NikoshBAN" panose="02000000000000000000" pitchFamily="2" charset="0"/>
            </a:endParaRPr>
          </a:p>
        </p:txBody>
      </p:sp>
      <p:sp>
        <p:nvSpPr>
          <p:cNvPr id="10" name="Plaque 9"/>
          <p:cNvSpPr/>
          <p:nvPr/>
        </p:nvSpPr>
        <p:spPr>
          <a:xfrm>
            <a:off x="1676400" y="1600200"/>
            <a:ext cx="5791200" cy="1219200"/>
          </a:xfrm>
          <a:prstGeom prst="plaqu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স্বদেশপ্রেম </a:t>
            </a:r>
            <a:endParaRPr lang="en-US" sz="3600" dirty="0">
              <a:solidFill>
                <a:srgbClr val="002060"/>
              </a:solidFill>
              <a:latin typeface="NikoshBAN" pitchFamily="2" charset="0"/>
              <a:cs typeface="NikoshBAN" pitchFamily="2" charset="0"/>
            </a:endParaRPr>
          </a:p>
        </p:txBody>
      </p:sp>
      <p:sp>
        <p:nvSpPr>
          <p:cNvPr id="11" name="Rounded Rectangle 10"/>
          <p:cNvSpPr/>
          <p:nvPr/>
        </p:nvSpPr>
        <p:spPr>
          <a:xfrm>
            <a:off x="1111729" y="3051463"/>
            <a:ext cx="3370217" cy="27432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চতুর্থ </a:t>
            </a:r>
            <a:r>
              <a:rPr lang="bn-BD" sz="3600" dirty="0" smtClean="0">
                <a:latin typeface="NikoshBAN" panose="02000000000000000000" pitchFamily="2" charset="0"/>
                <a:cs typeface="NikoshBAN" panose="02000000000000000000" pitchFamily="2" charset="0"/>
              </a:rPr>
              <a:t>অধ্যায় </a:t>
            </a:r>
          </a:p>
          <a:p>
            <a:pPr algn="ctr"/>
            <a:r>
              <a:rPr lang="bn-BD" sz="3600" dirty="0" smtClean="0">
                <a:latin typeface="NikoshBAN" panose="02000000000000000000" pitchFamily="2" charset="0"/>
                <a:cs typeface="NikoshBAN" panose="02000000000000000000" pitchFamily="2" charset="0"/>
              </a:rPr>
              <a:t>পাঠ-</a:t>
            </a:r>
            <a:r>
              <a:rPr lang="bn-IN" sz="3600" dirty="0" smtClean="0">
                <a:latin typeface="NikoshBAN" panose="02000000000000000000" pitchFamily="2" charset="0"/>
                <a:cs typeface="NikoshBAN" panose="02000000000000000000" pitchFamily="2" charset="0"/>
              </a:rPr>
              <a:t>১০ </a:t>
            </a:r>
            <a:endParaRPr lang="bn-BD" sz="36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পৃষ্ঠ</a:t>
            </a:r>
            <a:r>
              <a:rPr lang="bn-IN"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১২৯</a:t>
            </a:r>
            <a:r>
              <a:rPr lang="bn-BD"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১৩০  </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051462"/>
            <a:ext cx="3152775" cy="2743201"/>
          </a:xfrm>
          <a:prstGeom prst="rect">
            <a:avLst/>
          </a:prstGeom>
        </p:spPr>
      </p:pic>
    </p:spTree>
    <p:extLst>
      <p:ext uri="{BB962C8B-B14F-4D97-AF65-F5344CB8AC3E}">
        <p14:creationId xmlns:p14="http://schemas.microsoft.com/office/powerpoint/2010/main" val="214471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9677399" cy="7924800"/>
          </a:xfrm>
          <a:prstGeom prst="rect">
            <a:avLst/>
          </a:prstGeom>
        </p:spPr>
      </p:pic>
      <p:sp>
        <p:nvSpPr>
          <p:cNvPr id="3" name="Up Ribbon 2"/>
          <p:cNvSpPr/>
          <p:nvPr/>
        </p:nvSpPr>
        <p:spPr>
          <a:xfrm>
            <a:off x="2133600" y="533400"/>
            <a:ext cx="4876800" cy="762000"/>
          </a:xfrm>
          <a:prstGeom prst="ribbon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smtClean="0">
                <a:solidFill>
                  <a:srgbClr val="0070C0"/>
                </a:solidFill>
                <a:latin typeface="NikoshBAN" pitchFamily="2" charset="0"/>
                <a:cs typeface="NikoshBAN" pitchFamily="2" charset="0"/>
              </a:rPr>
              <a:t>শিখন ফল </a:t>
            </a:r>
            <a:endParaRPr lang="en-US" sz="3600" b="1" dirty="0">
              <a:solidFill>
                <a:srgbClr val="0070C0"/>
              </a:solidFill>
              <a:latin typeface="NikoshBAN" pitchFamily="2" charset="0"/>
              <a:cs typeface="NikoshBAN" pitchFamily="2" charset="0"/>
            </a:endParaRPr>
          </a:p>
        </p:txBody>
      </p:sp>
      <p:sp>
        <p:nvSpPr>
          <p:cNvPr id="4" name="Rectangle 3"/>
          <p:cNvSpPr/>
          <p:nvPr/>
        </p:nvSpPr>
        <p:spPr>
          <a:xfrm>
            <a:off x="838200" y="1524000"/>
            <a:ext cx="7467600" cy="449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bn-IN" sz="3600" b="1" kern="0" dirty="0" smtClean="0">
                <a:solidFill>
                  <a:srgbClr val="7030A0"/>
                </a:solidFill>
                <a:latin typeface="NikoshBAN" panose="02000000000000000000" pitchFamily="2" charset="0"/>
                <a:cs typeface="NikoshBAN" panose="02000000000000000000" pitchFamily="2" charset="0"/>
              </a:rPr>
              <a:t>এ পাঠ শেষে শিক্ষার্থীরা -------------- </a:t>
            </a:r>
          </a:p>
          <a:p>
            <a:pPr lvl="0"/>
            <a:endParaRPr lang="bn-IN" sz="3600" b="1" kern="0" dirty="0" smtClean="0">
              <a:solidFill>
                <a:srgbClr val="7030A0"/>
              </a:solidFill>
              <a:latin typeface="NikoshBAN" panose="02000000000000000000" pitchFamily="2" charset="0"/>
              <a:cs typeface="NikoshBAN" panose="02000000000000000000" pitchFamily="2" charset="0"/>
            </a:endParaRPr>
          </a:p>
          <a:p>
            <a:pPr lvl="0"/>
            <a:r>
              <a:rPr lang="bn-IN" sz="3600" b="1" kern="0" dirty="0" smtClean="0">
                <a:solidFill>
                  <a:srgbClr val="7030A0"/>
                </a:solidFill>
                <a:latin typeface="NikoshBAN" panose="02000000000000000000" pitchFamily="2" charset="0"/>
                <a:cs typeface="NikoshBAN" panose="02000000000000000000" pitchFamily="2" charset="0"/>
              </a:rPr>
              <a:t>১। </a:t>
            </a:r>
            <a:r>
              <a:rPr lang="en-US" sz="3600" b="1" kern="0" dirty="0" smtClean="0">
                <a:solidFill>
                  <a:srgbClr val="7030A0"/>
                </a:solidFill>
                <a:latin typeface="NikoshBAN" panose="02000000000000000000" pitchFamily="2" charset="0"/>
                <a:cs typeface="NikoshBAN" panose="02000000000000000000" pitchFamily="2" charset="0"/>
              </a:rPr>
              <a:t>স</a:t>
            </a:r>
            <a:r>
              <a:rPr lang="bn-IN" sz="3600" b="1" kern="0" dirty="0" smtClean="0">
                <a:solidFill>
                  <a:srgbClr val="7030A0"/>
                </a:solidFill>
                <a:latin typeface="NikoshBAN" panose="02000000000000000000" pitchFamily="2" charset="0"/>
                <a:cs typeface="NikoshBAN" panose="02000000000000000000" pitchFamily="2" charset="0"/>
              </a:rPr>
              <a:t>্বদেশ প্রেম কী তা জানতে পারবে; </a:t>
            </a:r>
          </a:p>
          <a:p>
            <a:pPr lvl="0"/>
            <a:r>
              <a:rPr lang="bn-IN" sz="3600" b="1" kern="0" dirty="0" smtClean="0">
                <a:solidFill>
                  <a:srgbClr val="7030A0"/>
                </a:solidFill>
                <a:latin typeface="NikoshBAN" panose="02000000000000000000" pitchFamily="2" charset="0"/>
                <a:cs typeface="NikoshBAN" panose="02000000000000000000" pitchFamily="2" charset="0"/>
              </a:rPr>
              <a:t>২। </a:t>
            </a:r>
            <a:r>
              <a:rPr lang="en-US" sz="3600" b="1" kern="0" dirty="0">
                <a:solidFill>
                  <a:srgbClr val="7030A0"/>
                </a:solidFill>
                <a:latin typeface="NikoshBAN" panose="02000000000000000000" pitchFamily="2" charset="0"/>
                <a:cs typeface="NikoshBAN" panose="02000000000000000000" pitchFamily="2" charset="0"/>
              </a:rPr>
              <a:t>স</a:t>
            </a:r>
            <a:r>
              <a:rPr lang="bn-IN" sz="3600" b="1" kern="0" dirty="0">
                <a:solidFill>
                  <a:srgbClr val="7030A0"/>
                </a:solidFill>
                <a:latin typeface="NikoshBAN" panose="02000000000000000000" pitchFamily="2" charset="0"/>
                <a:cs typeface="NikoshBAN" panose="02000000000000000000" pitchFamily="2" charset="0"/>
              </a:rPr>
              <a:t>্বদেশ </a:t>
            </a:r>
            <a:r>
              <a:rPr lang="bn-IN" sz="3600" b="1" kern="0" dirty="0" smtClean="0">
                <a:solidFill>
                  <a:srgbClr val="7030A0"/>
                </a:solidFill>
                <a:latin typeface="NikoshBAN" panose="02000000000000000000" pitchFamily="2" charset="0"/>
                <a:cs typeface="NikoshBAN" panose="02000000000000000000" pitchFamily="2" charset="0"/>
              </a:rPr>
              <a:t>প্রেমের গুরুত্ব অনুধাবন করতে পারবে; </a:t>
            </a:r>
          </a:p>
          <a:p>
            <a:pPr lvl="0"/>
            <a:r>
              <a:rPr lang="bn-IN" sz="3600" b="1" kern="0" dirty="0" smtClean="0">
                <a:solidFill>
                  <a:srgbClr val="7030A0"/>
                </a:solidFill>
                <a:latin typeface="NikoshBAN" panose="02000000000000000000" pitchFamily="2" charset="0"/>
                <a:cs typeface="NikoshBAN" panose="02000000000000000000" pitchFamily="2" charset="0"/>
              </a:rPr>
              <a:t>৩। </a:t>
            </a:r>
            <a:r>
              <a:rPr lang="en-US" sz="3600" b="1" kern="0" dirty="0">
                <a:solidFill>
                  <a:srgbClr val="7030A0"/>
                </a:solidFill>
                <a:latin typeface="NikoshBAN" panose="02000000000000000000" pitchFamily="2" charset="0"/>
                <a:cs typeface="NikoshBAN" panose="02000000000000000000" pitchFamily="2" charset="0"/>
              </a:rPr>
              <a:t>স</a:t>
            </a:r>
            <a:r>
              <a:rPr lang="bn-IN" sz="3600" b="1" kern="0" dirty="0">
                <a:solidFill>
                  <a:srgbClr val="7030A0"/>
                </a:solidFill>
                <a:latin typeface="NikoshBAN" panose="02000000000000000000" pitchFamily="2" charset="0"/>
                <a:cs typeface="NikoshBAN" panose="02000000000000000000" pitchFamily="2" charset="0"/>
              </a:rPr>
              <a:t>্বদেশ প্রেমের </a:t>
            </a:r>
            <a:r>
              <a:rPr lang="bn-IN" sz="3600" b="1" kern="0" dirty="0" smtClean="0">
                <a:solidFill>
                  <a:srgbClr val="7030A0"/>
                </a:solidFill>
                <a:latin typeface="NikoshBAN" panose="02000000000000000000" pitchFamily="2" charset="0"/>
                <a:cs typeface="NikoshBAN" panose="02000000000000000000" pitchFamily="2" charset="0"/>
              </a:rPr>
              <a:t>উপায় জানতে পারবে। </a:t>
            </a:r>
            <a:endParaRPr lang="en-US" sz="3600" b="1" kern="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46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3" name="Rectangle 2"/>
          <p:cNvSpPr/>
          <p:nvPr/>
        </p:nvSpPr>
        <p:spPr>
          <a:xfrm>
            <a:off x="914400" y="1371600"/>
            <a:ext cx="7543800" cy="228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b="1" dirty="0" smtClean="0">
                <a:solidFill>
                  <a:srgbClr val="002060"/>
                </a:solidFill>
                <a:latin typeface="NikoshBAN" pitchFamily="2" charset="0"/>
                <a:cs typeface="NikoshBAN" pitchFamily="2" charset="0"/>
              </a:rPr>
              <a:t>স্বদেশ হলো নিজ দেশ বা নিজ মাতৃভূমি। যে দেশে মানুষ জন্ম গ্রহন করে, যে স্থানের আলো-বাতাসে প্রতিপালিত হয় এবং বড় হয়ে উঠে সে স্থানকেই তার স্বদেশ বলা হয়। স্বদেশ হলো কারও জন্মভূমি বা মাতৃভূমি।  </a:t>
            </a:r>
            <a:endParaRPr lang="en-US" sz="3200" b="1" dirty="0"/>
          </a:p>
        </p:txBody>
      </p:sp>
      <p:sp>
        <p:nvSpPr>
          <p:cNvPr id="4" name="Down Ribbon 3"/>
          <p:cNvSpPr/>
          <p:nvPr/>
        </p:nvSpPr>
        <p:spPr>
          <a:xfrm>
            <a:off x="3048000" y="457200"/>
            <a:ext cx="3352800" cy="762000"/>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solidFill>
                  <a:srgbClr val="00B050"/>
                </a:solidFill>
                <a:latin typeface="NikoshBAN" pitchFamily="2" charset="0"/>
                <a:cs typeface="NikoshBAN" pitchFamily="2" charset="0"/>
              </a:rPr>
              <a:t>স্বদেশ কী ? </a:t>
            </a:r>
            <a:endParaRPr lang="en-US" sz="3200" b="1"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733800"/>
            <a:ext cx="3886200" cy="2292927"/>
          </a:xfrm>
          <a:prstGeom prst="rect">
            <a:avLst/>
          </a:prstGeom>
        </p:spPr>
      </p:pic>
      <p:sp>
        <p:nvSpPr>
          <p:cNvPr id="6" name="Rectangle 5"/>
          <p:cNvSpPr/>
          <p:nvPr/>
        </p:nvSpPr>
        <p:spPr>
          <a:xfrm>
            <a:off x="6019800" y="4495800"/>
            <a:ext cx="2286000"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200" dirty="0" smtClean="0">
                <a:solidFill>
                  <a:srgbClr val="00B050"/>
                </a:solidFill>
                <a:latin typeface="NikoshBAN" pitchFamily="2" charset="0"/>
                <a:cs typeface="NikoshBAN" pitchFamily="2" charset="0"/>
              </a:rPr>
              <a:t>মাতৃভূমি </a:t>
            </a:r>
            <a:r>
              <a:rPr lang="en-US" sz="3200" dirty="0" smtClean="0">
                <a:solidFill>
                  <a:srgbClr val="00B050"/>
                </a:solidFill>
                <a:latin typeface="NikoshBAN" pitchFamily="2" charset="0"/>
                <a:cs typeface="NikoshBAN" pitchFamily="2" charset="0"/>
              </a:rPr>
              <a:t> </a:t>
            </a:r>
            <a:r>
              <a:rPr lang="bn-IN" sz="3200" dirty="0" smtClean="0">
                <a:solidFill>
                  <a:srgbClr val="00B050"/>
                </a:solidFill>
                <a:latin typeface="NikoshBAN" pitchFamily="2" charset="0"/>
                <a:cs typeface="NikoshBAN" pitchFamily="2" charset="0"/>
              </a:rPr>
              <a:t> </a:t>
            </a:r>
            <a:endParaRPr lang="en-US" sz="32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2904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heel(1)">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848600"/>
          </a:xfrm>
          <a:prstGeom prst="rect">
            <a:avLst/>
          </a:prstGeom>
        </p:spPr>
      </p:pic>
      <p:sp>
        <p:nvSpPr>
          <p:cNvPr id="3" name="Rounded Rectangle 2"/>
          <p:cNvSpPr/>
          <p:nvPr/>
        </p:nvSpPr>
        <p:spPr>
          <a:xfrm>
            <a:off x="914400" y="685800"/>
            <a:ext cx="7391400" cy="548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NikoshBAN" pitchFamily="2" charset="0"/>
              <a:cs typeface="NikoshBAN" pitchFamily="2" charset="0"/>
            </a:endParaRPr>
          </a:p>
        </p:txBody>
      </p:sp>
      <p:sp>
        <p:nvSpPr>
          <p:cNvPr id="4" name="Rounded Rectangle 3"/>
          <p:cNvSpPr/>
          <p:nvPr/>
        </p:nvSpPr>
        <p:spPr>
          <a:xfrm>
            <a:off x="2819400" y="914400"/>
            <a:ext cx="3429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kern="0" dirty="0">
                <a:solidFill>
                  <a:srgbClr val="7030A0"/>
                </a:solidFill>
                <a:latin typeface="NikoshBAN" panose="02000000000000000000" pitchFamily="2" charset="0"/>
                <a:cs typeface="NikoshBAN" panose="02000000000000000000" pitchFamily="2" charset="0"/>
              </a:rPr>
              <a:t>স</a:t>
            </a:r>
            <a:r>
              <a:rPr lang="bn-IN" sz="3600" b="1" kern="0" dirty="0">
                <a:solidFill>
                  <a:srgbClr val="7030A0"/>
                </a:solidFill>
                <a:latin typeface="NikoshBAN" panose="02000000000000000000" pitchFamily="2" charset="0"/>
                <a:cs typeface="NikoshBAN" panose="02000000000000000000" pitchFamily="2" charset="0"/>
              </a:rPr>
              <a:t>্বদেশ প্রেম </a:t>
            </a:r>
            <a:r>
              <a:rPr lang="bn-IN" sz="3600" b="1" kern="0" dirty="0" smtClean="0">
                <a:solidFill>
                  <a:srgbClr val="7030A0"/>
                </a:solidFill>
                <a:latin typeface="NikoshBAN" panose="02000000000000000000" pitchFamily="2" charset="0"/>
                <a:cs typeface="NikoshBAN" panose="02000000000000000000" pitchFamily="2" charset="0"/>
              </a:rPr>
              <a:t>কী ? </a:t>
            </a:r>
            <a:endParaRPr lang="en-US" dirty="0"/>
          </a:p>
        </p:txBody>
      </p:sp>
      <p:sp>
        <p:nvSpPr>
          <p:cNvPr id="5" name="Rounded Rectangle 4"/>
          <p:cNvSpPr/>
          <p:nvPr/>
        </p:nvSpPr>
        <p:spPr>
          <a:xfrm>
            <a:off x="914400" y="1600200"/>
            <a:ext cx="7391400" cy="457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600" b="1" kern="0" dirty="0" smtClean="0">
                <a:solidFill>
                  <a:srgbClr val="7030A0"/>
                </a:solidFill>
                <a:latin typeface="NikoshBAN" panose="02000000000000000000" pitchFamily="2" charset="0"/>
                <a:cs typeface="NikoshBAN" panose="02000000000000000000" pitchFamily="2" charset="0"/>
              </a:rPr>
              <a:t>স</a:t>
            </a:r>
            <a:r>
              <a:rPr lang="bn-IN" sz="3600" b="1" kern="0" dirty="0" smtClean="0">
                <a:solidFill>
                  <a:srgbClr val="7030A0"/>
                </a:solidFill>
                <a:latin typeface="NikoshBAN" panose="02000000000000000000" pitchFamily="2" charset="0"/>
                <a:cs typeface="NikoshBAN" panose="02000000000000000000" pitchFamily="2" charset="0"/>
              </a:rPr>
              <a:t>্বদেশের প্রতি মায়া-মমতা, আকর্ষণই হলো স্বদেশপ্রেম। নিজ দেশ বা মাতৃভূমির প্রতি ভালোবাসা মানুষের সহজাত স্বভাব। সুতরাং স্বভাবগতভাবেই স্বদেশের প্রতি এক ধরনের মায়া-মমতা,ভালোবাসা জন্ম নেয়। এ আকর্ষণ মানুষের অন্তর থেকে উৎসারিত। আজীবন মানুষ এ আকর্ষণ ও ভালোবাসা নিয়েই বেঁচে থেকে।   </a:t>
            </a:r>
            <a:endParaRPr lang="en-US" dirty="0"/>
          </a:p>
        </p:txBody>
      </p:sp>
    </p:spTree>
    <p:extLst>
      <p:ext uri="{BB962C8B-B14F-4D97-AF65-F5344CB8AC3E}">
        <p14:creationId xmlns:p14="http://schemas.microsoft.com/office/powerpoint/2010/main" val="36879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620000"/>
          </a:xfrm>
          <a:prstGeom prst="rect">
            <a:avLst/>
          </a:prstGeom>
        </p:spPr>
      </p:pic>
      <p:sp>
        <p:nvSpPr>
          <p:cNvPr id="3" name="Rectangle 2"/>
          <p:cNvSpPr/>
          <p:nvPr/>
        </p:nvSpPr>
        <p:spPr>
          <a:xfrm>
            <a:off x="1066800" y="914400"/>
            <a:ext cx="1905000" cy="472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কেননা মানুষের জন্ম স্বদেশে। সেখানকার আলো বাতাস--  </a:t>
            </a:r>
            <a:endParaRPr lang="en-US" sz="36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914400"/>
            <a:ext cx="4114800"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352800"/>
            <a:ext cx="4038600" cy="2286000"/>
          </a:xfrm>
          <a:prstGeom prst="rect">
            <a:avLst/>
          </a:prstGeom>
        </p:spPr>
      </p:pic>
    </p:spTree>
    <p:extLst>
      <p:ext uri="{BB962C8B-B14F-4D97-AF65-F5344CB8AC3E}">
        <p14:creationId xmlns:p14="http://schemas.microsoft.com/office/powerpoint/2010/main" val="20707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p:nvSpPr>
        <p:spPr>
          <a:xfrm>
            <a:off x="2133600" y="609600"/>
            <a:ext cx="46482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b="1" dirty="0" smtClean="0">
                <a:solidFill>
                  <a:srgbClr val="0070C0"/>
                </a:solidFill>
                <a:latin typeface="NikoshBAN" pitchFamily="2" charset="0"/>
                <a:cs typeface="NikoshBAN" pitchFamily="2" charset="0"/>
              </a:rPr>
              <a:t>স্বদেশের ফল-ফসল </a:t>
            </a:r>
            <a:endParaRPr lang="en-US" sz="3600" b="1" dirty="0">
              <a:solidFill>
                <a:srgbClr val="0070C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58215"/>
            <a:ext cx="3543300" cy="32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636" y="1658214"/>
            <a:ext cx="3622964" cy="3218586"/>
          </a:xfrm>
          <a:prstGeom prst="rect">
            <a:avLst/>
          </a:prstGeom>
        </p:spPr>
      </p:pic>
      <p:sp>
        <p:nvSpPr>
          <p:cNvPr id="6" name="Rectangle 5"/>
          <p:cNvSpPr/>
          <p:nvPr/>
        </p:nvSpPr>
        <p:spPr>
          <a:xfrm>
            <a:off x="1905000" y="5105400"/>
            <a:ext cx="1752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কাঠাল </a:t>
            </a:r>
            <a:endParaRPr lang="en-US" sz="3600" dirty="0">
              <a:latin typeface="NikoshBAN" pitchFamily="2" charset="0"/>
              <a:cs typeface="NikoshBAN" pitchFamily="2" charset="0"/>
            </a:endParaRPr>
          </a:p>
        </p:txBody>
      </p:sp>
      <p:sp>
        <p:nvSpPr>
          <p:cNvPr id="7" name="Rectangle 6"/>
          <p:cNvSpPr/>
          <p:nvPr/>
        </p:nvSpPr>
        <p:spPr>
          <a:xfrm>
            <a:off x="5486400" y="5105400"/>
            <a:ext cx="1752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itchFamily="2" charset="0"/>
                <a:cs typeface="NikoshBAN" pitchFamily="2" charset="0"/>
              </a:rPr>
              <a:t>ধান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2817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502</Words>
  <Application>Microsoft Office PowerPoint</Application>
  <PresentationFormat>On-screen Show (4:3)</PresentationFormat>
  <Paragraphs>67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Ramnagar High School</dc:creator>
  <cp:lastModifiedBy>Ramnagar High School</cp:lastModifiedBy>
  <cp:revision>55</cp:revision>
  <dcterms:created xsi:type="dcterms:W3CDTF">2006-08-16T00:00:00Z</dcterms:created>
  <dcterms:modified xsi:type="dcterms:W3CDTF">2020-04-27T02:23:17Z</dcterms:modified>
</cp:coreProperties>
</file>