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64" r:id="rId4"/>
    <p:sldId id="266" r:id="rId5"/>
    <p:sldId id="267" r:id="rId6"/>
    <p:sldId id="287" r:id="rId7"/>
    <p:sldId id="306" r:id="rId8"/>
    <p:sldId id="297" r:id="rId9"/>
    <p:sldId id="309" r:id="rId10"/>
    <p:sldId id="299" r:id="rId11"/>
    <p:sldId id="310" r:id="rId12"/>
    <p:sldId id="311" r:id="rId13"/>
    <p:sldId id="312" r:id="rId14"/>
    <p:sldId id="313" r:id="rId15"/>
    <p:sldId id="302" r:id="rId16"/>
    <p:sldId id="303" r:id="rId17"/>
    <p:sldId id="30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33" d="100"/>
          <a:sy n="33" d="100"/>
        </p:scale>
        <p:origin x="-1830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26FB-6125-450F-8247-76EBAC13BB7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8D065-1104-48E0-B74F-E99DC0D10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0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B7112-5336-4EFD-928B-62E8217413BC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944922"/>
            <a:ext cx="9144000" cy="26468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15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39306 L -0.00833 -0.76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8100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60960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3528" y="63347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2028153"/>
            <a:ext cx="2979787" cy="483461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74" y="1394539"/>
            <a:ext cx="4837526" cy="21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3352801" y="76200"/>
            <a:ext cx="4114799" cy="762000"/>
          </a:xfrm>
          <a:prstGeom prst="wedgeRoundRectCallout">
            <a:avLst>
              <a:gd name="adj1" fmla="val -98861"/>
              <a:gd name="adj2" fmla="val 2001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Roni!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what does doll do?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28" name="Picture 27" descr="gs.PNG"/>
          <p:cNvPicPr>
            <a:picLocks noChangeAspect="1"/>
          </p:cNvPicPr>
          <p:nvPr/>
        </p:nvPicPr>
        <p:blipFill>
          <a:blip r:embed="rId4"/>
          <a:srcRect t="32700" r="41310"/>
          <a:stretch>
            <a:fillRect/>
          </a:stretch>
        </p:blipFill>
        <p:spPr>
          <a:xfrm>
            <a:off x="3429000" y="3178450"/>
            <a:ext cx="1732043" cy="2993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80" y="3346314"/>
            <a:ext cx="947620" cy="2902086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4419600" y="2494746"/>
            <a:ext cx="533400" cy="477054"/>
          </a:xfrm>
          <a:prstGeom prst="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ight Arrow 29"/>
          <p:cNvSpPr/>
          <p:nvPr/>
        </p:nvSpPr>
        <p:spPr>
          <a:xfrm rot="7475818">
            <a:off x="7167680" y="1447800"/>
            <a:ext cx="533400" cy="477054"/>
          </a:xfrm>
          <a:prstGeom prst="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2057401" y="1676400"/>
            <a:ext cx="3581399" cy="762000"/>
          </a:xfrm>
          <a:prstGeom prst="wedgeRoundRectCallout">
            <a:avLst>
              <a:gd name="adj1" fmla="val -1412"/>
              <a:gd name="adj2" fmla="val 16735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</a:t>
            </a:r>
            <a:r>
              <a:rPr lang="en-US" sz="2400" b="1" dirty="0" smtClean="0">
                <a:solidFill>
                  <a:schemeClr val="tx1"/>
                </a:solidFill>
              </a:rPr>
              <a:t> Ant touches an egg?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4686300" y="5334000"/>
            <a:ext cx="2933700" cy="762000"/>
          </a:xfrm>
          <a:prstGeom prst="wedgeRoundRectCallout">
            <a:avLst>
              <a:gd name="adj1" fmla="val 45878"/>
              <a:gd name="adj2" fmla="val -1719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Doll is playing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by a bat.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76200" y="76200"/>
            <a:ext cx="3200399" cy="762000"/>
          </a:xfrm>
          <a:prstGeom prst="wedgeRoundRectCallout">
            <a:avLst>
              <a:gd name="adj1" fmla="val -12742"/>
              <a:gd name="adj2" fmla="val 2252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Sima</a:t>
            </a:r>
            <a:r>
              <a:rPr lang="en-US" sz="2800" b="1" dirty="0" smtClean="0">
                <a:solidFill>
                  <a:schemeClr val="tx1"/>
                </a:solidFill>
              </a:rPr>
              <a:t> !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What does ant do?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4" grpId="0"/>
      <p:bldP spid="27" grpId="0" animBg="1"/>
      <p:bldP spid="29" grpId="0" animBg="1"/>
      <p:bldP spid="30" grpId="0" animBg="1"/>
      <p:bldP spid="32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381000"/>
            <a:ext cx="227647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2028153"/>
            <a:ext cx="2979787" cy="4834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228600"/>
            <a:ext cx="6019801" cy="2743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533400"/>
            <a:ext cx="2209800" cy="762000"/>
          </a:xfrm>
          <a:prstGeom prst="wedgeRoundRectCallout">
            <a:avLst>
              <a:gd name="adj1" fmla="val -12742"/>
              <a:gd name="adj2" fmla="val 2252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is this?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0"/>
            <a:ext cx="1219200" cy="373380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2514600" y="4038600"/>
            <a:ext cx="4229100" cy="762000"/>
          </a:xfrm>
          <a:prstGeom prst="wedgeRoundRectCallout">
            <a:avLst>
              <a:gd name="adj1" fmla="val -59996"/>
              <a:gd name="adj2" fmla="val -540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Roni!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write down on the board.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743200" y="3124200"/>
            <a:ext cx="2209800" cy="762000"/>
          </a:xfrm>
          <a:prstGeom prst="wedgeRoundRectCallout">
            <a:avLst>
              <a:gd name="adj1" fmla="val -81232"/>
              <a:gd name="adj2" fmla="val -333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Spell it!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60960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233528" y="63347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838200"/>
            <a:ext cx="14478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838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Bat</a:t>
            </a:r>
            <a:endParaRPr lang="en-US" sz="4000" b="1" dirty="0"/>
          </a:p>
        </p:txBody>
      </p:sp>
      <p:sp>
        <p:nvSpPr>
          <p:cNvPr id="24" name="Oval 23"/>
          <p:cNvSpPr/>
          <p:nvPr/>
        </p:nvSpPr>
        <p:spPr>
          <a:xfrm>
            <a:off x="5867400" y="914400"/>
            <a:ext cx="211016" cy="5701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78416" y="914400"/>
            <a:ext cx="264423" cy="5334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62700" y="914400"/>
            <a:ext cx="266700" cy="5334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/>
      <p:bldP spid="18" grpId="0"/>
      <p:bldP spid="19" grpId="0"/>
      <p:bldP spid="2" grpId="0" animBg="1"/>
      <p:bldP spid="20" grpId="0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17138" cy="35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" y="1779226"/>
            <a:ext cx="3133212" cy="508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3431" y="381000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Doll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92231" y="2325469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Ant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258669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Egg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477869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64231" y="838200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Cup</a:t>
            </a:r>
            <a:endParaRPr lang="en-US" sz="36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6200" y="533400"/>
            <a:ext cx="4419600" cy="1245830"/>
          </a:xfrm>
          <a:prstGeom prst="wedgeRoundRectCallout">
            <a:avLst>
              <a:gd name="adj1" fmla="val -15239"/>
              <a:gd name="adj2" fmla="val 10507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Now!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Fill the box by the name of the pictures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60960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33528" y="63347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" y="1779226"/>
            <a:ext cx="3133212" cy="508353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17138" cy="35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3431" y="381000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Doll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92231" y="2325469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Ant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258669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Egg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477869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64231" y="838200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Cup</a:t>
            </a:r>
            <a:endParaRPr lang="en-US" sz="36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6200" y="533400"/>
            <a:ext cx="4419600" cy="1245830"/>
          </a:xfrm>
          <a:prstGeom prst="wedgeRoundRectCallout">
            <a:avLst>
              <a:gd name="adj1" fmla="val -15239"/>
              <a:gd name="adj2" fmla="val 10507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Now!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Exchange your writing with your friend, next one.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14600" y="4011970"/>
            <a:ext cx="4419600" cy="1245830"/>
          </a:xfrm>
          <a:prstGeom prst="wedgeRoundRectCallout">
            <a:avLst>
              <a:gd name="adj1" fmla="val -51624"/>
              <a:gd name="adj2" fmla="val -936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Then!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</a:rPr>
              <a:t>ind out if there any corrections.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60960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33528" y="63347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" y="1779226"/>
            <a:ext cx="3133212" cy="508353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17138" cy="35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3431" y="381000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Doll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92231" y="2325469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Ant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258669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Egg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477869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64231" y="838200"/>
            <a:ext cx="9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Cup</a:t>
            </a:r>
            <a:endParaRPr lang="en-US" sz="36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6200" y="533400"/>
            <a:ext cx="4419600" cy="1245830"/>
          </a:xfrm>
          <a:prstGeom prst="wedgeRoundRectCallout">
            <a:avLst>
              <a:gd name="adj1" fmla="val -15239"/>
              <a:gd name="adj2" fmla="val 10507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Ok!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Back your friend’s writing now!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14600" y="4011970"/>
            <a:ext cx="4419600" cy="1245830"/>
          </a:xfrm>
          <a:prstGeom prst="wedgeRoundRectCallout">
            <a:avLst>
              <a:gd name="adj1" fmla="val -51624"/>
              <a:gd name="adj2" fmla="val -936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And!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</a:rPr>
              <a:t>ind out if there any corrections by yourself!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60960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96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71800" y="2574404"/>
            <a:ext cx="6019801" cy="38263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0" y="6324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63246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2590800"/>
            <a:ext cx="5791200" cy="1514773"/>
          </a:xfrm>
          <a:prstGeom prst="smileyFac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identify the pictures </a:t>
            </a:r>
            <a:r>
              <a:rPr lang="en-US" sz="3200" dirty="0">
                <a:solidFill>
                  <a:srgbClr val="FF0000"/>
                </a:solidFill>
              </a:rPr>
              <a:t>&amp; </a:t>
            </a:r>
            <a:r>
              <a:rPr lang="en-US" sz="3200" dirty="0" smtClean="0">
                <a:solidFill>
                  <a:srgbClr val="FF0000"/>
                </a:solidFill>
              </a:rPr>
              <a:t>names.</a:t>
            </a:r>
            <a:endParaRPr lang="en-US" sz="3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9226"/>
            <a:ext cx="2895606" cy="5083536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76200" y="95250"/>
            <a:ext cx="9067800" cy="1428750"/>
          </a:xfrm>
          <a:prstGeom prst="wedgeRoundRectCallout">
            <a:avLst>
              <a:gd name="adj1" fmla="val -28157"/>
              <a:gd name="adj2" fmla="val 1215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Now !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Let’s recall our today’s lesson.</a:t>
            </a:r>
          </a:p>
        </p:txBody>
      </p:sp>
      <p:sp>
        <p:nvSpPr>
          <p:cNvPr id="3" name="Smiley Face 2"/>
          <p:cNvSpPr/>
          <p:nvPr/>
        </p:nvSpPr>
        <p:spPr>
          <a:xfrm>
            <a:off x="3276600" y="2977337"/>
            <a:ext cx="533400" cy="604063"/>
          </a:xfrm>
          <a:prstGeom prst="smileyFace">
            <a:avLst/>
          </a:prstGeom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48000" y="3839944"/>
            <a:ext cx="5791200" cy="1514773"/>
          </a:xfrm>
          <a:prstGeom prst="smileyFac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Fill up the box with right names.</a:t>
            </a:r>
            <a:endParaRPr lang="en-US" sz="3200" dirty="0"/>
          </a:p>
        </p:txBody>
      </p:sp>
      <p:sp>
        <p:nvSpPr>
          <p:cNvPr id="41" name="Smiley Face 40"/>
          <p:cNvSpPr/>
          <p:nvPr/>
        </p:nvSpPr>
        <p:spPr>
          <a:xfrm>
            <a:off x="3276600" y="4196537"/>
            <a:ext cx="533400" cy="604063"/>
          </a:xfrm>
          <a:prstGeom prst="smileyFace">
            <a:avLst/>
          </a:prstGeom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048000" y="4906744"/>
            <a:ext cx="5791200" cy="1514773"/>
          </a:xfrm>
          <a:prstGeom prst="smileyFac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Correct the misspelled words.</a:t>
            </a:r>
            <a:endParaRPr lang="en-US" sz="3200" dirty="0"/>
          </a:p>
        </p:txBody>
      </p:sp>
      <p:sp>
        <p:nvSpPr>
          <p:cNvPr id="43" name="Smiley Face 42"/>
          <p:cNvSpPr/>
          <p:nvPr/>
        </p:nvSpPr>
        <p:spPr>
          <a:xfrm>
            <a:off x="3276600" y="5263337"/>
            <a:ext cx="533400" cy="604063"/>
          </a:xfrm>
          <a:prstGeom prst="smileyFace">
            <a:avLst/>
          </a:prstGeom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" grpId="0"/>
      <p:bldP spid="30" grpId="0" animBg="1"/>
      <p:bldP spid="3" grpId="0" animBg="1"/>
      <p:bldP spid="34" grpId="0"/>
      <p:bldP spid="41" grpId="0" animBg="1"/>
      <p:bldP spid="42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810000" y="6324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63246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1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</a:rPr>
              <a:t>Evaluation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67002" y="1752600"/>
            <a:ext cx="46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a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" y="1779226"/>
            <a:ext cx="3133212" cy="508353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14600" y="914400"/>
            <a:ext cx="6553200" cy="259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819400" y="3962400"/>
            <a:ext cx="6248400" cy="1600200"/>
          </a:xfrm>
          <a:prstGeom prst="wedgeRoundRectCallout">
            <a:avLst>
              <a:gd name="adj1" fmla="val -68733"/>
              <a:gd name="adj2" fmla="val -551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Can you tell me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 name of the Pictures &amp; </a:t>
            </a:r>
            <a:r>
              <a:rPr lang="en-US" sz="3600" b="1" dirty="0" smtClean="0">
                <a:solidFill>
                  <a:schemeClr val="tx1"/>
                </a:solidFill>
              </a:rPr>
              <a:t>word’s spellings </a:t>
            </a:r>
            <a:r>
              <a:rPr lang="en-US" sz="3600" b="1" dirty="0" smtClean="0">
                <a:solidFill>
                  <a:schemeClr val="tx1"/>
                </a:solidFill>
              </a:rPr>
              <a:t>one by 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68098"/>
            <a:ext cx="1146602" cy="1146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50" y="990600"/>
            <a:ext cx="940650" cy="94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67" y="1143000"/>
            <a:ext cx="1017533" cy="15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66800"/>
            <a:ext cx="1446249" cy="813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1182469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Ant</a:t>
            </a:r>
            <a:endParaRPr lang="en-US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86200" y="2401669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</a:t>
            </a:r>
            <a:endParaRPr lang="en-US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00800" y="2362200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Egg</a:t>
            </a:r>
            <a:endParaRPr lang="en-US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477000" y="1219200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Cup</a:t>
            </a:r>
            <a:endParaRPr lang="en-US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848600" y="2706469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Doll</a:t>
            </a:r>
            <a:endParaRPr lang="en-US" sz="3600" b="1" dirty="0"/>
          </a:p>
        </p:txBody>
      </p:sp>
      <p:sp>
        <p:nvSpPr>
          <p:cNvPr id="46" name="Oval 45"/>
          <p:cNvSpPr/>
          <p:nvPr/>
        </p:nvSpPr>
        <p:spPr>
          <a:xfrm>
            <a:off x="4267200" y="1258669"/>
            <a:ext cx="263768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12586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06464" y="12586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962400" y="24778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191000" y="24778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25464" y="24778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53200" y="1295400"/>
            <a:ext cx="269632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863864" y="12954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092464" y="12954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477000" y="24778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05600" y="24778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940064" y="24778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924800" y="27432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235464" y="27432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610600" y="2743200"/>
            <a:ext cx="111368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458200" y="2743200"/>
            <a:ext cx="111368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" grpId="0"/>
      <p:bldP spid="43" grpId="0"/>
      <p:bldP spid="20" grpId="0" animBg="1"/>
      <p:bldP spid="10" grpId="0" animBg="1"/>
      <p:bldP spid="32" grpId="0" animBg="1"/>
      <p:bldP spid="34" grpId="0" animBg="1"/>
      <p:bldP spid="36" grpId="0" animBg="1"/>
      <p:bldP spid="39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6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Home works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Bring the same words written on your exercise book at least one page…….. 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0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71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i="1" dirty="0">
                <a:solidFill>
                  <a:srgbClr val="7030A0"/>
                </a:solidFill>
                <a:latin typeface="Akaash" panose="02000603000000000000" pitchFamily="2" charset="0"/>
                <a:cs typeface="Akaash" panose="02000603000000000000" pitchFamily="2" charset="0"/>
              </a:rPr>
              <a:t>Thank </a:t>
            </a:r>
            <a:r>
              <a:rPr lang="bn-BD" sz="9600" b="1" i="1" dirty="0" smtClean="0">
                <a:solidFill>
                  <a:srgbClr val="7030A0"/>
                </a:solidFill>
                <a:latin typeface="Akaash" panose="02000603000000000000" pitchFamily="2" charset="0"/>
                <a:cs typeface="Akaash" panose="02000603000000000000" pitchFamily="2" charset="0"/>
              </a:rPr>
              <a:t>you!</a:t>
            </a:r>
          </a:p>
          <a:p>
            <a:pPr algn="ctr"/>
            <a:r>
              <a:rPr lang="en-US" sz="7200" b="1" i="1" dirty="0" smtClean="0">
                <a:solidFill>
                  <a:srgbClr val="7030A0"/>
                </a:solidFill>
                <a:latin typeface="Akaash" panose="02000603000000000000" pitchFamily="2" charset="0"/>
                <a:cs typeface="Akaash" panose="02000603000000000000" pitchFamily="2" charset="0"/>
              </a:rPr>
              <a:t>That’s all for today!</a:t>
            </a:r>
          </a:p>
          <a:p>
            <a:pPr algn="ctr"/>
            <a:r>
              <a:rPr lang="en-US" sz="7200" b="1" i="1" dirty="0" smtClean="0">
                <a:solidFill>
                  <a:srgbClr val="7030A0"/>
                </a:solidFill>
                <a:latin typeface="Akaash" panose="02000603000000000000" pitchFamily="2" charset="0"/>
                <a:cs typeface="Akaash" panose="02000603000000000000" pitchFamily="2" charset="0"/>
              </a:rPr>
              <a:t>Goodbye!</a:t>
            </a:r>
            <a:endParaRPr lang="en-US" sz="7200" b="1" i="1" dirty="0">
              <a:solidFill>
                <a:srgbClr val="7030A0"/>
              </a:solidFill>
              <a:latin typeface="Akaash" panose="02000603000000000000" pitchFamily="2" charset="0"/>
              <a:cs typeface="Akaas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6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24" y="1491177"/>
            <a:ext cx="4297764" cy="399568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Rounded Rectangular Callout 10"/>
          <p:cNvSpPr/>
          <p:nvPr/>
        </p:nvSpPr>
        <p:spPr>
          <a:xfrm>
            <a:off x="5073164" y="110196"/>
            <a:ext cx="2173460" cy="928468"/>
          </a:xfrm>
          <a:prstGeom prst="wedgeRoundRectCallout">
            <a:avLst>
              <a:gd name="adj1" fmla="val 57212"/>
              <a:gd name="adj2" fmla="val 1022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Good </a:t>
            </a:r>
            <a:r>
              <a:rPr lang="en-US" sz="2000" b="1" dirty="0">
                <a:solidFill>
                  <a:srgbClr val="7030A0"/>
                </a:solidFill>
              </a:rPr>
              <a:t>morning teacher!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790070" y="5409736"/>
            <a:ext cx="3982330" cy="914864"/>
          </a:xfrm>
          <a:prstGeom prst="wedgeEllipseCallout">
            <a:avLst>
              <a:gd name="adj1" fmla="val 55504"/>
              <a:gd name="adj2" fmla="val -2193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I’m fine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, thank you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670212"/>
            <a:ext cx="3200402" cy="519255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2235676" y="1981200"/>
            <a:ext cx="2717324" cy="838200"/>
          </a:xfrm>
          <a:prstGeom prst="wedgeEllipseCallout">
            <a:avLst>
              <a:gd name="adj1" fmla="val -56103"/>
              <a:gd name="adj2" fmla="val 115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</a:t>
            </a:r>
            <a:r>
              <a:rPr lang="en-US" sz="2400" b="1" dirty="0">
                <a:solidFill>
                  <a:schemeClr val="tx1"/>
                </a:solidFill>
              </a:rPr>
              <a:t>are you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676400" y="214532"/>
            <a:ext cx="3174524" cy="928468"/>
          </a:xfrm>
          <a:prstGeom prst="wedgeRoundRectCallout">
            <a:avLst>
              <a:gd name="adj1" fmla="val -38692"/>
              <a:gd name="adj2" fmla="val 27740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100" b="1" dirty="0" smtClean="0">
                <a:solidFill>
                  <a:schemeClr val="tx1"/>
                </a:solidFill>
              </a:rPr>
              <a:t>Good </a:t>
            </a:r>
            <a:r>
              <a:rPr lang="en-US" sz="2100" b="1" dirty="0">
                <a:solidFill>
                  <a:schemeClr val="tx1"/>
                </a:solidFill>
              </a:rPr>
              <a:t>morning students!</a:t>
            </a:r>
          </a:p>
          <a:p>
            <a:pPr algn="ctr"/>
            <a:endParaRPr lang="en-US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15531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  <a:latin typeface="+mj-lt"/>
              </a:rPr>
              <a:t>Introductions</a:t>
            </a:r>
            <a:endParaRPr lang="en-US" sz="7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953" y="3729097"/>
            <a:ext cx="5171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MD. JAHIRUL </a:t>
            </a:r>
            <a:r>
              <a:rPr lang="en-US" sz="3200" b="1" dirty="0" smtClean="0">
                <a:latin typeface="+mj-lt"/>
              </a:rPr>
              <a:t>ISLAM</a:t>
            </a:r>
          </a:p>
          <a:p>
            <a:pPr algn="ctr"/>
            <a:r>
              <a:rPr lang="en-US" sz="3200" b="1" dirty="0" smtClean="0">
                <a:latin typeface="+mj-lt"/>
              </a:rPr>
              <a:t>Assistant </a:t>
            </a:r>
            <a:r>
              <a:rPr lang="en-US" sz="3200" b="1" dirty="0">
                <a:latin typeface="+mj-lt"/>
              </a:rPr>
              <a:t>Teacher</a:t>
            </a:r>
            <a:endParaRPr lang="en-US" b="1" dirty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Uttar </a:t>
            </a:r>
            <a:r>
              <a:rPr lang="en-US" sz="3200" b="1" dirty="0">
                <a:latin typeface="+mj-lt"/>
              </a:rPr>
              <a:t>Char</a:t>
            </a:r>
            <a:r>
              <a:rPr lang="bn-BD" sz="3200" b="1" dirty="0">
                <a:latin typeface="+mj-lt"/>
              </a:rPr>
              <a:t>k</a:t>
            </a:r>
            <a:r>
              <a:rPr lang="en-US" sz="3200" b="1" dirty="0">
                <a:latin typeface="+mj-lt"/>
              </a:rPr>
              <a:t>oralia Sahebkandi</a:t>
            </a:r>
            <a:r>
              <a:rPr lang="bn-BD" sz="3200" b="1" dirty="0">
                <a:latin typeface="+mj-lt"/>
              </a:rPr>
              <a:t> </a:t>
            </a:r>
            <a:r>
              <a:rPr lang="bn-BD" sz="3200" b="1" dirty="0" smtClean="0">
                <a:latin typeface="+mj-lt"/>
              </a:rPr>
              <a:t>GPS</a:t>
            </a:r>
            <a:endParaRPr lang="en-US" sz="32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Haimchar, Chandpur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752600"/>
            <a:ext cx="44090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Class: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Two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Subject:</a:t>
            </a:r>
            <a:r>
              <a:rPr lang="en-US" sz="2000" b="1" dirty="0" smtClean="0"/>
              <a:t> English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Unit:</a:t>
            </a:r>
            <a:r>
              <a:rPr lang="en-US" sz="2000" b="1" dirty="0" smtClean="0"/>
              <a:t> 01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Lesson:</a:t>
            </a:r>
            <a:r>
              <a:rPr lang="en-US" sz="2000" b="1" dirty="0" smtClean="0"/>
              <a:t> 4-6 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Title: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/>
              <a:t>Alphabet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Part: </a:t>
            </a:r>
            <a:r>
              <a:rPr lang="en-US" sz="2000" b="1" i="1" dirty="0"/>
              <a:t>C</a:t>
            </a:r>
            <a:endParaRPr lang="en-US" sz="2000" b="1" i="1" dirty="0" smtClean="0"/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Time: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40 minutes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Date:</a:t>
            </a:r>
            <a:r>
              <a:rPr lang="en-US" sz="2000" b="1" dirty="0" smtClean="0"/>
              <a:t> 15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April 2020</a:t>
            </a:r>
            <a:endParaRPr lang="en-US" sz="2000" b="1" dirty="0"/>
          </a:p>
        </p:txBody>
      </p:sp>
      <p:sp>
        <p:nvSpPr>
          <p:cNvPr id="2" name="Oval 1"/>
          <p:cNvSpPr/>
          <p:nvPr/>
        </p:nvSpPr>
        <p:spPr>
          <a:xfrm>
            <a:off x="1828800" y="1215860"/>
            <a:ext cx="1981200" cy="23663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67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782" y="220472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/>
              <a:t>Speaking</a:t>
            </a:r>
            <a:endParaRPr lang="en-US" sz="4000" b="1" i="1" u="sng" dirty="0"/>
          </a:p>
          <a:p>
            <a:pPr algn="ctr"/>
            <a:r>
              <a:rPr lang="en-US" sz="2000" b="1" dirty="0" smtClean="0"/>
              <a:t>1.1.2 say simple words &amp; </a:t>
            </a:r>
            <a:r>
              <a:rPr lang="en-US" sz="2000" b="1" dirty="0"/>
              <a:t>phrases with proper sounds &amp; stress</a:t>
            </a:r>
            <a:r>
              <a:rPr lang="en-US" sz="2000" b="1" dirty="0" smtClean="0"/>
              <a:t>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Completing the session the students will able to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798001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/>
              <a:t>Reading</a:t>
            </a:r>
            <a:endParaRPr lang="en-US" sz="4000" b="1" i="1" u="sng" dirty="0"/>
          </a:p>
          <a:p>
            <a:pPr algn="ctr"/>
            <a:r>
              <a:rPr lang="en-US" sz="2000" b="1" dirty="0"/>
              <a:t>1.4.1 Read </a:t>
            </a:r>
            <a:r>
              <a:rPr lang="en-US" sz="2000" b="1" dirty="0" smtClean="0"/>
              <a:t>words &amp; phrases with the help of visual clues(about 30 new words) &amp; simple sentences.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56" y="51816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/>
              <a:t>Writing </a:t>
            </a:r>
          </a:p>
          <a:p>
            <a:pPr algn="ctr"/>
            <a:r>
              <a:rPr lang="en-US" sz="2000" b="1" dirty="0" smtClean="0"/>
              <a:t>1.2.1 Write non-cursive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31149147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38" y="797004"/>
            <a:ext cx="914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Warm up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29057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</a:rPr>
              <a:t>Let’s listen a </a:t>
            </a:r>
            <a:r>
              <a:rPr lang="en-US" sz="4000" b="1" dirty="0" smtClean="0">
                <a:solidFill>
                  <a:srgbClr val="FFFF00"/>
                </a:solidFill>
              </a:rPr>
              <a:t>greeting</a:t>
            </a:r>
            <a:r>
              <a:rPr lang="bn-BD" sz="4000" b="1" dirty="0" smtClean="0">
                <a:solidFill>
                  <a:srgbClr val="FFFF00"/>
                </a:solidFill>
              </a:rPr>
              <a:t> </a:t>
            </a:r>
            <a:r>
              <a:rPr lang="bn-BD" sz="4000" b="1" dirty="0">
                <a:solidFill>
                  <a:srgbClr val="FFFF00"/>
                </a:solidFill>
              </a:rPr>
              <a:t>song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4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Black" pitchFamily="34" charset="0"/>
              </a:rPr>
              <a:t>Reviewing </a:t>
            </a:r>
            <a:endParaRPr lang="en-US" sz="6000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209800"/>
            <a:ext cx="6096000" cy="32766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5867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31963" y="585722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30" name="Oval 29"/>
          <p:cNvSpPr/>
          <p:nvPr/>
        </p:nvSpPr>
        <p:spPr>
          <a:xfrm>
            <a:off x="7620000" y="3429000"/>
            <a:ext cx="11430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Egg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81400" y="2971800"/>
            <a:ext cx="1143000" cy="60959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15000" y="29718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Cup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81400" y="3962400"/>
            <a:ext cx="1143000" cy="5143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Bat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15000" y="3962400"/>
            <a:ext cx="1295400" cy="4381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Doll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670212"/>
            <a:ext cx="2773368" cy="5192551"/>
          </a:xfrm>
          <a:prstGeom prst="rect">
            <a:avLst/>
          </a:prstGeom>
        </p:spPr>
      </p:pic>
      <p:sp>
        <p:nvSpPr>
          <p:cNvPr id="44" name="Rounded Rectangular Callout 43"/>
          <p:cNvSpPr/>
          <p:nvPr/>
        </p:nvSpPr>
        <p:spPr>
          <a:xfrm>
            <a:off x="1523999" y="952500"/>
            <a:ext cx="5562601" cy="1104900"/>
          </a:xfrm>
          <a:prstGeom prst="wedgeRoundRectCallout">
            <a:avLst>
              <a:gd name="adj1" fmla="val -48069"/>
              <a:gd name="adj2" fmla="val 11774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Can you recall the words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which we learn yesterday?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/>
      <p:bldP spid="24" grpId="0"/>
      <p:bldP spid="30" grpId="0" animBg="1"/>
      <p:bldP spid="32" grpId="0" animBg="1"/>
      <p:bldP spid="33" grpId="0" animBg="1"/>
      <p:bldP spid="34" grpId="0" animBg="1"/>
      <p:bldP spid="35" grpId="0" animBg="1"/>
      <p:bldP spid="39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29000" y="228600"/>
            <a:ext cx="5562601" cy="3352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8232" y="609600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Ant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60632" y="1762780"/>
            <a:ext cx="117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84632" y="609600"/>
            <a:ext cx="125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Cup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60832" y="1762780"/>
            <a:ext cx="102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Doll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37232" y="1295400"/>
            <a:ext cx="117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Egg</a:t>
            </a:r>
            <a:endParaRPr lang="en-US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791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" name="Oval 1"/>
          <p:cNvSpPr/>
          <p:nvPr/>
        </p:nvSpPr>
        <p:spPr>
          <a:xfrm>
            <a:off x="4419600" y="725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8200" y="725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82664" y="725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1868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06464" y="1868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35064" y="1868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0" y="6858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6858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59064" y="6858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72200" y="1792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00800" y="1792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70432" y="1792069"/>
            <a:ext cx="111368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8600" y="1411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77200" y="1411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11664" y="1411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22832" y="1792069"/>
            <a:ext cx="111368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670212"/>
            <a:ext cx="3200402" cy="5192551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152400" y="228600"/>
            <a:ext cx="3068283" cy="1437162"/>
          </a:xfrm>
          <a:prstGeom prst="wedgeRoundRectCallout">
            <a:avLst>
              <a:gd name="adj1" fmla="val -5295"/>
              <a:gd name="adj2" fmla="val 11792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Can you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Spell the words?</a:t>
            </a:r>
          </a:p>
        </p:txBody>
      </p:sp>
    </p:spTree>
    <p:extLst>
      <p:ext uri="{BB962C8B-B14F-4D97-AF65-F5344CB8AC3E}">
        <p14:creationId xmlns:p14="http://schemas.microsoft.com/office/powerpoint/2010/main" val="42047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" grpId="0" animBg="1"/>
      <p:bldP spid="15" grpId="0" animBg="1"/>
      <p:bldP spid="17" grpId="0" animBg="1"/>
      <p:bldP spid="40" grpId="0" animBg="1"/>
      <p:bldP spid="41" grpId="0" animBg="1"/>
      <p:bldP spid="4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page at 3. See activity  C….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791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6629400" cy="393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8305800" y="5393604"/>
            <a:ext cx="732075" cy="245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2028153"/>
            <a:ext cx="2979787" cy="4834610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1295400" y="687526"/>
            <a:ext cx="3581400" cy="912674"/>
          </a:xfrm>
          <a:prstGeom prst="wedgeRoundRectCallout">
            <a:avLst>
              <a:gd name="adj1" fmla="val -45157"/>
              <a:gd name="adj2" fmla="val 1419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Now !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See  the pictures.</a:t>
            </a:r>
          </a:p>
        </p:txBody>
      </p:sp>
      <p:sp>
        <p:nvSpPr>
          <p:cNvPr id="23" name="Oval 22"/>
          <p:cNvSpPr/>
          <p:nvPr/>
        </p:nvSpPr>
        <p:spPr>
          <a:xfrm>
            <a:off x="2667000" y="1963494"/>
            <a:ext cx="732075" cy="246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24" grpId="0"/>
      <p:bldP spid="20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Student’s Drilling…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96200" y="5791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W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133600"/>
            <a:ext cx="3810000" cy="3810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4837526" cy="21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914400" y="2895600"/>
            <a:ext cx="2590800" cy="3276600"/>
          </a:xfrm>
          <a:prstGeom prst="verticalScroll">
            <a:avLst/>
          </a:prstGeom>
          <a:ln w="762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Pair Work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03293"/>
            <a:ext cx="3886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See  the pictures &amp;  </a:t>
            </a:r>
            <a:r>
              <a:rPr lang="en-US" sz="2800" dirty="0" smtClean="0"/>
              <a:t>say, </a:t>
            </a:r>
            <a:endParaRPr lang="en-US" sz="2800" dirty="0" smtClean="0"/>
          </a:p>
          <a:p>
            <a:r>
              <a:rPr lang="en-US" sz="2800" dirty="0" smtClean="0"/>
              <a:t>What do you see there ?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3733800" y="1351746"/>
            <a:ext cx="533400" cy="477054"/>
          </a:xfrm>
          <a:prstGeom prst="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1293</TotalTime>
  <Words>423</Words>
  <Application>Microsoft Office PowerPoint</Application>
  <PresentationFormat>On-screen Show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</dc:creator>
  <cp:lastModifiedBy>JFN</cp:lastModifiedBy>
  <cp:revision>172</cp:revision>
  <dcterms:created xsi:type="dcterms:W3CDTF">2020-03-03T04:33:17Z</dcterms:created>
  <dcterms:modified xsi:type="dcterms:W3CDTF">2020-04-26T09:49:22Z</dcterms:modified>
</cp:coreProperties>
</file>