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7" r:id="rId5"/>
    <p:sldId id="271" r:id="rId6"/>
    <p:sldId id="288" r:id="rId7"/>
    <p:sldId id="273" r:id="rId8"/>
    <p:sldId id="274" r:id="rId9"/>
    <p:sldId id="275" r:id="rId10"/>
    <p:sldId id="276" r:id="rId11"/>
    <p:sldId id="289" r:id="rId12"/>
    <p:sldId id="290" r:id="rId13"/>
    <p:sldId id="291" r:id="rId14"/>
    <p:sldId id="292" r:id="rId15"/>
    <p:sldId id="277" r:id="rId16"/>
    <p:sldId id="278" r:id="rId17"/>
    <p:sldId id="281" r:id="rId18"/>
    <p:sldId id="282" r:id="rId19"/>
    <p:sldId id="283" r:id="rId20"/>
    <p:sldId id="293" r:id="rId21"/>
    <p:sldId id="294" r:id="rId22"/>
    <p:sldId id="295" r:id="rId23"/>
    <p:sldId id="286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8ACB6"/>
    <a:srgbClr val="ECE5DD"/>
    <a:srgbClr val="F7ACB6"/>
    <a:srgbClr val="093C71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4/20/2020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86781" y="213496"/>
            <a:ext cx="5574674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8121180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481" y="4586627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2" y="3323857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6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1"/>
            <a:ext cx="4203636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2" y="559678"/>
            <a:ext cx="8147008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3998" y="1620001"/>
            <a:ext cx="388739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44" lvl="0" indent="-197644"/>
            <a:r>
              <a:rPr lang="en-US" noProof="0" smtClean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3998" y="1980001"/>
            <a:ext cx="3887391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382" y="1681163"/>
            <a:ext cx="3868340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44" lvl="0" indent="-197644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2" y="1980001"/>
            <a:ext cx="386834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1" y="1620000"/>
            <a:ext cx="8147009" cy="39323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620000"/>
            <a:ext cx="3861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457201"/>
            <a:ext cx="462915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100"/>
            </a:lvl1pPr>
            <a:lvl2pPr>
              <a:defRPr lang="en-US" sz="1800"/>
            </a:lvl2pPr>
            <a:lvl3pPr>
              <a:defRPr lang="en-US" sz="1500"/>
            </a:lvl3pPr>
            <a:lvl4pPr>
              <a:defRPr lang="en-US" sz="1350"/>
            </a:lvl4pPr>
            <a:lvl5pPr>
              <a:defRPr lang="en-US" sz="13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3887391" y="987426"/>
            <a:ext cx="462915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6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4953298" y="788178"/>
            <a:ext cx="3455345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1"/>
            <a:ext cx="389858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xmlns="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4981873" y="1447603"/>
            <a:ext cx="3455345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389" y="1620000"/>
            <a:ext cx="3861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xmlns="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611382" y="1653000"/>
            <a:ext cx="3141223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980000"/>
            <a:ext cx="386100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1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980000"/>
            <a:ext cx="386100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0389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7209" y="272371"/>
            <a:ext cx="8690792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xmlns="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0" y="4969341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44" indent="0">
              <a:buNone/>
              <a:defRPr/>
            </a:lvl2pPr>
            <a:lvl3pPr marL="402431" indent="0">
              <a:buNone/>
              <a:defRPr/>
            </a:lvl3pPr>
            <a:lvl4pPr marL="608410" indent="0">
              <a:buNone/>
              <a:defRPr/>
            </a:lvl4pPr>
            <a:lvl5pPr marL="80605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26800" y="273600"/>
            <a:ext cx="86913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0" y="4969341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44" indent="0">
              <a:buNone/>
              <a:defRPr/>
            </a:lvl2pPr>
            <a:lvl3pPr marL="402431" indent="0">
              <a:buNone/>
              <a:defRPr/>
            </a:lvl3pPr>
            <a:lvl4pPr marL="608410" indent="0">
              <a:buNone/>
              <a:defRPr/>
            </a:lvl4pPr>
            <a:lvl5pPr marL="80605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799" y="3817744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F4B21DA0-507D-4272-B364-60352FA5AE0D}"/>
              </a:ext>
            </a:extLst>
          </p:cNvPr>
          <p:cNvSpPr/>
          <p:nvPr userDrawn="1"/>
        </p:nvSpPr>
        <p:spPr>
          <a:xfrm>
            <a:off x="428625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8121180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5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8308905" y="6474398"/>
            <a:ext cx="835096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955" y="2140285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6" y="877516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B15AB5F-4F50-4427-AD6F-D870D575D303}"/>
              </a:ext>
            </a:extLst>
          </p:cNvPr>
          <p:cNvGrpSpPr/>
          <p:nvPr userDrawn="1"/>
        </p:nvGrpSpPr>
        <p:grpSpPr>
          <a:xfrm>
            <a:off x="5166607" y="4628502"/>
            <a:ext cx="3796014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029A39E-2FCE-4AC1-B6BF-3F17214A82E8}"/>
              </a:ext>
            </a:extLst>
          </p:cNvPr>
          <p:cNvGrpSpPr/>
          <p:nvPr userDrawn="1"/>
        </p:nvGrpSpPr>
        <p:grpSpPr>
          <a:xfrm>
            <a:off x="5101739" y="4782073"/>
            <a:ext cx="3796014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1C13A3B-158A-4034-8CFE-21E36AAF029D}"/>
              </a:ext>
            </a:extLst>
          </p:cNvPr>
          <p:cNvGrpSpPr/>
          <p:nvPr userDrawn="1"/>
        </p:nvGrpSpPr>
        <p:grpSpPr>
          <a:xfrm flipH="1">
            <a:off x="4835950" y="4224477"/>
            <a:ext cx="4211744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xmlns="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xmlns="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xmlns="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00CBD56-9D84-49AF-8EB1-7EFF2ED45ABA}"/>
              </a:ext>
            </a:extLst>
          </p:cNvPr>
          <p:cNvSpPr/>
          <p:nvPr userDrawn="1"/>
        </p:nvSpPr>
        <p:spPr>
          <a:xfrm>
            <a:off x="28295" y="126804"/>
            <a:ext cx="9087410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9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BB4A583-1249-4DF2-9D72-19A0338D9084}"/>
              </a:ext>
            </a:extLst>
          </p:cNvPr>
          <p:cNvSpPr/>
          <p:nvPr userDrawn="1"/>
        </p:nvSpPr>
        <p:spPr>
          <a:xfrm>
            <a:off x="183755" y="213497"/>
            <a:ext cx="8776491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D25D23A-F185-4BD8-99E6-565B0BBFE9F3}"/>
              </a:ext>
            </a:extLst>
          </p:cNvPr>
          <p:cNvGrpSpPr/>
          <p:nvPr userDrawn="1"/>
        </p:nvGrpSpPr>
        <p:grpSpPr>
          <a:xfrm>
            <a:off x="6546503" y="6273383"/>
            <a:ext cx="929953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84CF1B0-F369-4CEE-87D9-7AE6395110ED}"/>
              </a:ext>
            </a:extLst>
          </p:cNvPr>
          <p:cNvGrpSpPr/>
          <p:nvPr userDrawn="1"/>
        </p:nvGrpSpPr>
        <p:grpSpPr>
          <a:xfrm>
            <a:off x="6481635" y="6426954"/>
            <a:ext cx="929953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278111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E716283-43D3-4AD8-AE49-2F849EA75420}"/>
              </a:ext>
            </a:extLst>
          </p:cNvPr>
          <p:cNvSpPr/>
          <p:nvPr userDrawn="1"/>
        </p:nvSpPr>
        <p:spPr>
          <a:xfrm>
            <a:off x="6313590" y="5962137"/>
            <a:ext cx="194823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17F4A1C-7391-4BD8-BD3D-CBF939D7D8BC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9A440CA-01DA-4BC0-A847-A34BF3424846}"/>
              </a:ext>
            </a:extLst>
          </p:cNvPr>
          <p:cNvGrpSpPr/>
          <p:nvPr userDrawn="1"/>
        </p:nvGrpSpPr>
        <p:grpSpPr>
          <a:xfrm flipH="1">
            <a:off x="6308967" y="6094198"/>
            <a:ext cx="1031799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xmlns="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xmlns="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xmlns="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09AB21E-1779-462B-85E3-931F25C14054}"/>
              </a:ext>
            </a:extLst>
          </p:cNvPr>
          <p:cNvSpPr txBox="1"/>
          <p:nvPr userDrawn="1"/>
        </p:nvSpPr>
        <p:spPr>
          <a:xfrm>
            <a:off x="7353879" y="6392005"/>
            <a:ext cx="128751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sz="900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4382" y="559678"/>
            <a:ext cx="8147008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4381" y="1260001"/>
            <a:ext cx="8147008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89362" y="6414221"/>
            <a:ext cx="30861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675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7644" indent="-197644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2431" indent="-2047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8410" indent="-2059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6054" indent="-197644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0841" indent="-2047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xmlns="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2304" y="1970407"/>
            <a:ext cx="4535061" cy="4811928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81" y="4345516"/>
            <a:ext cx="3416254" cy="957092"/>
          </a:xfrm>
        </p:spPr>
        <p:txBody>
          <a:bodyPr/>
          <a:lstStyle/>
          <a:p>
            <a:pPr algn="ctr"/>
            <a:r>
              <a:rPr lang="en-US" sz="2400" b="1" noProof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অফিস অ্যাপ্লিকেশন-১</a:t>
            </a:r>
          </a:p>
          <a:p>
            <a:pPr algn="ctr"/>
            <a:r>
              <a:rPr lang="en-US" sz="2400" b="1" noProof="1">
                <a:latin typeface="NikoshBAN" panose="02000000000000000000" pitchFamily="2" charset="0"/>
                <a:cs typeface="NikoshBAN" panose="02000000000000000000" pitchFamily="2" charset="0"/>
              </a:rPr>
              <a:t>একাদ্বশ স্রেণী</a:t>
            </a:r>
            <a:endParaRPr lang="en-US" sz="2400" b="1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2" y="2432071"/>
            <a:ext cx="4687219" cy="1207759"/>
          </a:xfrm>
        </p:spPr>
        <p:txBody>
          <a:bodyPr/>
          <a:lstStyle/>
          <a:p>
            <a:pPr>
              <a:lnSpc>
                <a:spcPts val="3750"/>
              </a:lnSpc>
            </a:pPr>
            <a:r>
              <a:rPr lang="en-US" sz="14925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4696861" y="5856847"/>
            <a:ext cx="759619" cy="759619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176556" y="5552941"/>
            <a:ext cx="1291078" cy="448824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64973A6-1241-40E2-9AE7-F4CE1B4EB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964052">
            <a:off x="5011710" y="3552937"/>
            <a:ext cx="680525" cy="1289417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138609" y="5551925"/>
            <a:ext cx="1291078" cy="448824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1965093" y="5460470"/>
            <a:ext cx="2929874" cy="540279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58" y="-1"/>
            <a:ext cx="1970407" cy="19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50000" t="15000" r="-7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622" y="382570"/>
            <a:ext cx="460620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 Hard Disk 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মূহঃ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668" y="1214912"/>
            <a:ext cx="5357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অত্যধিক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টেকসই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দ্রুতগতিসম্পন্ন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Hard disk sequential Access ও Direct Access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37000" t="27000" r="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622" y="382570"/>
            <a:ext cx="499257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Hard Disk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অসুবিধাসমূহঃ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3213" y="983092"/>
            <a:ext cx="6266376" cy="2246769"/>
          </a:xfrm>
          <a:prstGeom prst="rect">
            <a:avLst/>
          </a:prstGeom>
          <a:solidFill>
            <a:srgbClr val="ECE5DD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২.হার্ড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ব্যয়বহুল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3606298"/>
            <a:ext cx="3206839" cy="32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0625" y="376957"/>
            <a:ext cx="2846231" cy="584775"/>
          </a:xfrm>
          <a:prstGeom prst="rect">
            <a:avLst/>
          </a:prstGeom>
          <a:solidFill>
            <a:srgbClr val="F8ACB6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ফ্লপি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ডিস্ক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FDD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92" y="1557123"/>
            <a:ext cx="4992174" cy="403187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FDD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):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Flopy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Disk Drive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চাকতির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একপিঠে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পিঠে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ম্যাগনেটিক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অক্সাইডের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Edit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যায়।সাধারণত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66" y="961732"/>
            <a:ext cx="3728367" cy="36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398" y="383343"/>
            <a:ext cx="3593206" cy="58477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88" y="1613080"/>
            <a:ext cx="4640420" cy="267765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বিসয়ের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নির্ভরশীলঃ</a:t>
            </a:r>
            <a:endParaRPr lang="en-US" sz="21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ব্যবহারযোগ্য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পৃষ্টের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ট্র্যাকের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ট্র্যাকের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সেক্টরের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সেক্টরে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1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8" y="1329745"/>
            <a:ext cx="3721995" cy="4397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003" y="5290968"/>
            <a:ext cx="822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ধারণক্ষমতা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66000" t="17000" r="-5000" b="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218" y="1413019"/>
            <a:ext cx="6227733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ফ্লপি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ডিক্স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FDD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১.৪৪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গতিসম্পন্ন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৬০০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আদ্রতায়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নস্ট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বাস্প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8039" y="312563"/>
            <a:ext cx="3642306" cy="584775"/>
          </a:xfrm>
          <a:prstGeom prst="rect">
            <a:avLst/>
          </a:prstGeom>
          <a:solidFill>
            <a:srgbClr val="F8ACB6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ফ্লপি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ডিস্ক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FDD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0" y="4868740"/>
            <a:ext cx="4864995" cy="198926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099" y="4919008"/>
            <a:ext cx="4320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সুবিধাঃ</a:t>
            </a:r>
            <a:endParaRPr lang="en-US" sz="24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সস্তা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4507607" y="4868740"/>
            <a:ext cx="4636394" cy="1989260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4995" y="4919008"/>
            <a:ext cx="4137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আসুবিধাঃ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ধারণক্ষমতা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নস্ট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53000" t="14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448" y="338876"/>
            <a:ext cx="2709396" cy="507831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7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সিডি-রম</a:t>
            </a:r>
            <a:r>
              <a:rPr lang="en-US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CD Rom</a:t>
            </a:r>
            <a:endParaRPr lang="en-US" sz="1500" b="1" dirty="0"/>
          </a:p>
        </p:txBody>
      </p:sp>
      <p:sp>
        <p:nvSpPr>
          <p:cNvPr id="5" name="Rectangle 4"/>
          <p:cNvSpPr/>
          <p:nvPr/>
        </p:nvSpPr>
        <p:spPr>
          <a:xfrm>
            <a:off x="141668" y="1392326"/>
            <a:ext cx="479094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CD-ROM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সিডি-রমঃ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পুর্ণনাম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Compact Disk Read Only Memory।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অপ্টিকাল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ডিস্ক।এটি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পিউওর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অ্যালুমনিয়াম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পলিকার্বোনেট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153" y="1171977"/>
            <a:ext cx="8912180" cy="549927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রম চাকতিটির ব্যাস ৪.৭২ ইঞ্চি এবং পুরত্ব ১.২ মিলিমিটার। এর কেন্দ্রে ১৫ মিলিমিটার ছিদ্র থাকে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সিডির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 ছিদ্রের চারপাশে ৬ মিলিমিটার বেষ্টনীকে ক্লাম্পিং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এতে কোন তথ্য থাকে না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৪ মিলিমিটার বেষ্টনীকে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VTOC (Volume Table of Contents)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এরপরের ১ মিলিমিটার এলাকাকে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Lead In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তথ্য ধারণ এলাকা শুরু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এবং ৩৩ মিলিমিটার এলাকা তথ্য ধারণ করে। এর পরের শেষ ১ মিলিমিটার এলাকাকে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Lead Out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এটি সিডির শেষ সীমানা নির্দেশ করে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সংরক্ষণ বা লিখার জন্য লেজার রশ্মি ঐ মাধ্যমের সারফেস বা আস্তরণের নির্দিষ্ট প্যাটার্ন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ঐ সংরক্ষিত তথ্যকে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সিডি ড্রাইভ অন্য ধরনের লেজার রশ্মি ব্যবহার করে। এই রশ্মি সিডির আস্তরণকে স্ক্যান করে তথ্যকে চিহ্নিত করতে পারে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যেসব সিডি-রম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বেরি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তা থেকে শুধু তথ্য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যেত, কিন্তু তাতে কোন তথ্য লেখা যেত না। বর্তমান নতুন ধরনের সিডি-রম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বেরি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যাতে তথ্য বারবার লেখা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এগু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সিডি-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58185" y="224571"/>
            <a:ext cx="3067596" cy="754223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9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448" y="338876"/>
            <a:ext cx="2004075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DVD</a:t>
            </a:r>
            <a:endParaRPr lang="en-US" sz="1500" b="1" dirty="0"/>
          </a:p>
        </p:txBody>
      </p:sp>
      <p:sp>
        <p:nvSpPr>
          <p:cNvPr id="5" name="Rectangle 4"/>
          <p:cNvSpPr/>
          <p:nvPr/>
        </p:nvSpPr>
        <p:spPr>
          <a:xfrm>
            <a:off x="218942" y="1392326"/>
            <a:ext cx="4790940" cy="36625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DVD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ডিভিডিঃ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১৯৯৬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শেষভাগে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সম্পুর্ন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CD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DVD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Digital Versatile disk 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Digital Video Disk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69" y="1597587"/>
            <a:ext cx="3792133" cy="3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54000"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448" y="338876"/>
            <a:ext cx="2209259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ডিভিডি’র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1500" b="1" dirty="0"/>
          </a:p>
        </p:txBody>
      </p:sp>
      <p:sp useBgFill="1">
        <p:nvSpPr>
          <p:cNvPr id="5" name="Rectangle 4"/>
          <p:cNvSpPr/>
          <p:nvPr/>
        </p:nvSpPr>
        <p:spPr>
          <a:xfrm>
            <a:off x="218942" y="941562"/>
            <a:ext cx="48682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ব্যবহারঃ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ডিভিডি’র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সিডি’র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২৫ (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পচিশ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১.২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মিলিমিটার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সিডিতে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একটিমাত্র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ভিত্তিস্তর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DVD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0.6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মিলিমিটার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ভিত্তিস্তর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DVD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DVD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1" y="467915"/>
            <a:ext cx="1810937" cy="446281"/>
          </a:xfrm>
        </p:spPr>
        <p:txBody>
          <a:bodyPr/>
          <a:lstStyle/>
          <a:p>
            <a:pPr algn="ctr"/>
            <a:r>
              <a:rPr lang="en-US" sz="3600" b="1" i="1" u="sng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i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186" y="2099339"/>
            <a:ext cx="3861000" cy="26960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পার্থাক্য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Placeholder 11" descr="little girl with blue backpack looking at bulletin board" title="little girl with blue backpack looking at bulletin board">
            <a:extLst>
              <a:ext uri="{FF2B5EF4-FFF2-40B4-BE49-F238E27FC236}">
                <a16:creationId xmlns:a16="http://schemas.microsoft.com/office/drawing/2014/main" xmlns="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4981873" y="1942952"/>
            <a:ext cx="3455345" cy="3286612"/>
          </a:xfr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4426163" y="4308823"/>
            <a:ext cx="1066835" cy="721683"/>
            <a:chOff x="228294" y="3266533"/>
            <a:chExt cx="971550" cy="65722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0539">
            <a:off x="7322731" y="876303"/>
            <a:ext cx="1647157" cy="1544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84">
            <a:off x="5269042" y="419522"/>
            <a:ext cx="1775143" cy="1288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0673">
            <a:off x="3362991" y="1502379"/>
            <a:ext cx="2677402" cy="1781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570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9750" y="3050683"/>
            <a:ext cx="3677131" cy="23314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দিয়া বিজনেস ম্যানেজমেন্ট ইন্সটিটিউট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1350" dirty="0">
                <a:solidFill>
                  <a:srgbClr val="FF0000"/>
                </a:solidFill>
                <a:cs typeface="NikoshBAN" pitchFamily="2" charset="0"/>
              </a:rPr>
              <a:t>E</a:t>
            </a:r>
            <a:r>
              <a:rPr lang="bn-BD" sz="1350" dirty="0">
                <a:solidFill>
                  <a:srgbClr val="FF0000"/>
                </a:solidFill>
                <a:cs typeface="NikoshBAN" pitchFamily="2" charset="0"/>
              </a:rPr>
              <a:t>mail-www.engmrkhan</a:t>
            </a:r>
            <a:r>
              <a:rPr lang="en-US" sz="1350" dirty="0">
                <a:solidFill>
                  <a:srgbClr val="FF0000"/>
                </a:solidFill>
                <a:cs typeface="NikoshBAN" pitchFamily="2" charset="0"/>
              </a:rPr>
              <a:t>8</a:t>
            </a:r>
            <a:r>
              <a:rPr lang="bn-BD" sz="1350" dirty="0">
                <a:solidFill>
                  <a:srgbClr val="FF0000"/>
                </a:solidFill>
                <a:cs typeface="NikoshBAN" pitchFamily="2" charset="0"/>
              </a:rPr>
              <a:t>@gmail.com</a:t>
            </a:r>
            <a:endParaRPr lang="en-US" dirty="0"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49" y="2633171"/>
            <a:ext cx="3835489" cy="20313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(HSC, BM)</a:t>
            </a:r>
          </a:p>
          <a:p>
            <a:pPr algn="just"/>
            <a:r>
              <a:rPr lang="en-US" sz="21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অ্যাপ্লিকেশন-১</a:t>
            </a:r>
          </a:p>
          <a:p>
            <a:pPr algn="just"/>
            <a:r>
              <a:rPr lang="en-US" sz="21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21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21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100" dirty="0" smtClean="0">
                <a:latin typeface="NikoshBAN" pitchFamily="2" charset="0"/>
                <a:cs typeface="NikoshBAN" pitchFamily="2" charset="0"/>
              </a:rPr>
              <a:t> ২য়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  <a:p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23550" y="2162746"/>
            <a:ext cx="8227" cy="304537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76881" y="1126101"/>
            <a:ext cx="1116336" cy="4039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25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25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65" y="441854"/>
            <a:ext cx="1714504" cy="1720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54" y="695865"/>
            <a:ext cx="1856027" cy="1962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05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95150" y="1530550"/>
            <a:ext cx="778669" cy="79154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763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1194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080618" y="1206402"/>
            <a:ext cx="433983" cy="6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166343" y="1292127"/>
            <a:ext cx="433983" cy="6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95150" y="2462701"/>
            <a:ext cx="801529" cy="7915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763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194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95150" y="3461857"/>
            <a:ext cx="778669" cy="79154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763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194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95150" y="4461012"/>
            <a:ext cx="778669" cy="791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763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7763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194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62" name="Picture 2" descr="C:\Users\Sumon\Desktop\Pic of  Memory &amp; Storage\download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36" y="1824191"/>
            <a:ext cx="2320067" cy="22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Sumon\Desktop\Pic of  Memory &amp; Storage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76" y="1854697"/>
            <a:ext cx="2262425" cy="20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057651"/>
            <a:ext cx="2925365" cy="1630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84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ook edges and pages along a shelf" title="Book edges and pages along a shelf">
            <a:extLst>
              <a:ext uri="{FF2B5EF4-FFF2-40B4-BE49-F238E27FC236}">
                <a16:creationId xmlns:a16="http://schemas.microsoft.com/office/drawing/2014/main" xmlns="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230" y="1731164"/>
            <a:ext cx="6446164" cy="1157788"/>
          </a:xfrm>
        </p:spPr>
        <p:txBody>
          <a:bodyPr/>
          <a:lstStyle/>
          <a:p>
            <a:pPr>
              <a:lnSpc>
                <a:spcPts val="4125"/>
              </a:lnSpc>
            </a:pPr>
            <a:r>
              <a:rPr lang="en-US" sz="199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00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5177">
            <a:off x="5752779" y="2416516"/>
            <a:ext cx="3182973" cy="256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7581">
            <a:off x="2598289" y="3020846"/>
            <a:ext cx="3308640" cy="2392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0" y="3421448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 edges and pages along a shelf" title="Book edges and pages along a shelf">
            <a:extLst>
              <a:ext uri="{FF2B5EF4-FFF2-40B4-BE49-F238E27FC236}">
                <a16:creationId xmlns:a16="http://schemas.microsoft.com/office/drawing/2014/main" xmlns="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911" y="207769"/>
            <a:ext cx="4783904" cy="5935454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4545" y="530458"/>
            <a:ext cx="4154371" cy="1053643"/>
          </a:xfrm>
          <a:solidFill>
            <a:srgbClr val="00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ছবিগুলো দেখো ও চিন্তা করো, ছবিগুলো কিসের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40" y="322016"/>
            <a:ext cx="3831064" cy="2524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25" y="2846186"/>
            <a:ext cx="3373578" cy="32970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6" y="2914325"/>
            <a:ext cx="4865894" cy="32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382" y="968487"/>
            <a:ext cx="175736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25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3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066" y="5140762"/>
            <a:ext cx="4696550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300" b="1" dirty="0">
                <a:ln w="11430"/>
                <a:latin typeface="NikoshBAN" pitchFamily="2" charset="0"/>
                <a:cs typeface="NikoshBAN" pitchFamily="2" charset="0"/>
              </a:rPr>
              <a:t>মেমোরি ও স্টোরেজ ডিভাইস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3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Memory &amp; Storage Device )</a:t>
            </a:r>
            <a:endParaRPr lang="en-US" sz="2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2756456" y="84886"/>
            <a:ext cx="3615769" cy="136388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2577341" y="446804"/>
            <a:ext cx="381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sz="3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-Turn Arrow 2"/>
          <p:cNvSpPr/>
          <p:nvPr/>
        </p:nvSpPr>
        <p:spPr>
          <a:xfrm>
            <a:off x="6649265" y="359762"/>
            <a:ext cx="1249251" cy="733373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810693"/>
            <a:ext cx="3428870" cy="286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22" y="1712516"/>
            <a:ext cx="2840303" cy="2840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67" y="2441619"/>
            <a:ext cx="2224955" cy="2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000" t="22000" r="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1373" y="1945276"/>
            <a:ext cx="17530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Please click here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5730497" y="2976089"/>
            <a:ext cx="542924" cy="1023163"/>
          </a:xfrm>
          <a:prstGeom prst="downArrow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751"/>
              </p:ext>
            </p:extLst>
          </p:nvPr>
        </p:nvGraphicFramePr>
        <p:xfrm>
          <a:off x="5104521" y="4347419"/>
          <a:ext cx="1929930" cy="162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4521" y="4347419"/>
                        <a:ext cx="1929930" cy="16283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Callout 1"/>
          <p:cNvSpPr/>
          <p:nvPr/>
        </p:nvSpPr>
        <p:spPr>
          <a:xfrm>
            <a:off x="2560310" y="221252"/>
            <a:ext cx="4108550" cy="129602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468750" y="257560"/>
            <a:ext cx="394633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3375" b="1" dirty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2025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1000" t="2000" r="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866" y="144033"/>
            <a:ext cx="2587008" cy="663708"/>
          </a:xfrm>
          <a:prstGeom prst="rect">
            <a:avLst/>
          </a:prstGeom>
          <a:solidFill>
            <a:srgbClr val="ECE5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71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445579" y="1645376"/>
            <a:ext cx="45727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pPr lvl="0"/>
            <a:r>
              <a:rPr lang="bn-BD" sz="24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বৈশিষ্ট্যবলতে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ফ্লোপি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971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stretch>
            <a:fillRect l="16000" t="4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8874" y="298910"/>
            <a:ext cx="455075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HDD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15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1820" y="1137825"/>
            <a:ext cx="875763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হচ্ছে পাতলা 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লাকার ধাতব পাতের সমন্ব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গঠিত সহা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য়ক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মে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রি। ধাতব পাতের উভ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পৃষ্ঠে চুম্বকী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পদার্থের প্রলেপ থাকে। এ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 এ ডিস্ককে চুম্বকী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ডিস্ক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(Magnetic Disk)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বলা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ডিস্কের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লাকার ধাতব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দেখতে গ্রা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ফোন রেকর্ডের মতো। গোলাকার ধাতব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একটির উপরে একটি স্তরে বসা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থাকে।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লোর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পৃষ্ঠে অনেকগু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কেন্দ্রিক বৃত্তে ডেটা সংরক্ষণ করা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এসব বৃত্তকে ট্রাক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(Track)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প্রতিটি বৃত্তকে ক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কটি সমান ভাগে ভাগ করা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এরূপ এক একটি ভাগকে সেক্টর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(Sector)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প্রতিটি সেক্টরের ধারণক্ষমতা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512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বাইট। পাতগু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মাঝখানে আধাইঞ্চির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ফাঁকা স্থান থাকে। এই ফাঁকা জা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একটি দন্ড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(Shaft)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থাকে। এই দন্ডের সাহায্যে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একটির উপর আর একটি বসা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থাকে এবং সেই দন্ডের সাহায্যে কাজের সম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প্রতি মিনিটে ৭২০০ বা আরও বেশি বার আবর্তিত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3" name="Rectangle 2"/>
          <p:cNvSpPr/>
          <p:nvPr/>
        </p:nvSpPr>
        <p:spPr>
          <a:xfrm>
            <a:off x="463640" y="1178879"/>
            <a:ext cx="80364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হার্ডডিস্কের ধারণক্ষমতা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গিগাবাইট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টেরাবাইট ইত্যাদি এককে। সাধারণত বাজারে 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GB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500</a:t>
            </a:r>
            <a:r>
              <a:rPr lang="en-US" sz="2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GB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ধারণক্ষমতা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প্রচলিত আছে। 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2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TB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এখন বাজারে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0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Seagate</a:t>
            </a:r>
            <a:r>
              <a:rPr lang="en-US" sz="2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Toshiba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শীর্ষস্থানী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ড্রাইভ নির্মাতা প্রতিষ্ঠান।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পার্সোনাল কম্পিউটারের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বেশি ব্যবহৃত স্টোরেজ ডিভাইস। হার্ডডিস্কে রাখা তথ্যসমূহ সহজে নষ্ট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এজন্য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প্যাকেজ এবং গুরুত্বপূর্ণ তথ্যসমূহ হার্ডডিস্কে রাখা হয়। হার্ডডিস্ক নষ্ট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ছনী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কমান্ড ছাড়া এখানকার তথ্যসমূহ নষ্ট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তবে ভাইরাসের আক্রমণে তথ্য নষ্ট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 পারে। তাই ভাইরাস থেকে সতর্ক থাকলে হার্ডডিস্কের তথ্য হারাবার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 না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818" y="311789"/>
            <a:ext cx="323676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HDD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6240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3" name="Rectangle 2"/>
          <p:cNvSpPr/>
          <p:nvPr/>
        </p:nvSpPr>
        <p:spPr>
          <a:xfrm>
            <a:off x="347731" y="1270381"/>
            <a:ext cx="59371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হার্ডডিস্ক অধিক ধারণক্ষম বিধা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এখানে অনেক তথ্য সংরক্ষণ করা যা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হার্ডডিস্ক ব্যবহারের জন্যে আলাদা ড্রাইভের প্র</a:t>
            </a:r>
            <a:r>
              <a:rPr lang="en-US" sz="2800" b="1" dirty="0" err="1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হ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 ডিস্ক এবং ড্রাইভ একসাথেই সংযেজিত থাকে। এক্ষেত্রে একাধিক ডিস্ক একসঙ্গে পর পর রেখে লিখন ও পঠনের কার্যাবলি সম্পাদন করা হ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কেসিং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মধ্যে ক</a:t>
            </a:r>
            <a:r>
              <a:rPr lang="en-US" sz="2800" b="1" dirty="0" err="1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 স্কু দ্বারা এটি স্থাপন করা হ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বিধা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ফ্লপিডিস্কের ন্যা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একে সহজে এক স্থান থেকে অন্য সরানো যা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 ফ্লপিডিস্কের তুলনা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হার্ডডিস্ক অনেক দ্রুতগতিতে কাজ করে। হার্ডডিস্কের ধারণক্ষমতা নির্ণ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হ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মেগাবাইট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গিগাবাইট ইত্যাদি এককে।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42818" y="311789"/>
            <a:ext cx="323676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HDD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0386">
            <a:off x="5888909" y="2388056"/>
            <a:ext cx="3009088" cy="21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16c05727-aa75-4e4a-9b5f-8a80a1165891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1173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Calibri</vt:lpstr>
      <vt:lpstr>Courier New</vt:lpstr>
      <vt:lpstr>NikoshBAN</vt:lpstr>
      <vt:lpstr>SutonnyMJ</vt:lpstr>
      <vt:lpstr>Symbol</vt:lpstr>
      <vt:lpstr>Times New Roman</vt:lpstr>
      <vt:lpstr>Wingdings</vt:lpstr>
      <vt:lpstr>Office Theme</vt:lpstr>
      <vt:lpstr>Package</vt:lpstr>
      <vt:lpstr>স্বাগতম</vt:lpstr>
      <vt:lpstr>PowerPoint Presentation</vt:lpstr>
      <vt:lpstr>নিচের ছবিগুলো দেখো ও চিন্তা করো, ছবিগুলো কিসের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2020-04-20T13:30:56Z</dcterms:created>
  <dcterms:modified xsi:type="dcterms:W3CDTF">2020-04-20T17:36:26Z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