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01C0-A819-43F4-A184-58EC4D1C95DD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5DDDD-516A-4AAB-8E1F-E0C3B4F7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5DDDD-516A-4AAB-8E1F-E0C3B4F773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AAB014-195C-4EB7-8180-E00924D9B76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F0ABD-0DB6-441F-B3F3-4AC2865F14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228600"/>
            <a:ext cx="8229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ইন্টারনেট এর জগতে স্বাগতম</a:t>
            </a:r>
            <a:endParaRPr lang="en-US" sz="3200" dirty="0"/>
          </a:p>
        </p:txBody>
      </p:sp>
      <p:pic>
        <p:nvPicPr>
          <p:cNvPr id="4" name="Picture 3" descr="use of intern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3124200" cy="4419600"/>
          </a:xfrm>
          <a:prstGeom prst="rect">
            <a:avLst/>
          </a:prstGeom>
        </p:spPr>
      </p:pic>
      <p:pic>
        <p:nvPicPr>
          <p:cNvPr id="5" name="Picture 4" descr="tow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981200"/>
            <a:ext cx="2743200" cy="4495800"/>
          </a:xfrm>
          <a:prstGeom prst="rect">
            <a:avLst/>
          </a:prstGeom>
        </p:spPr>
      </p:pic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1981200"/>
            <a:ext cx="2262187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457200" y="685800"/>
            <a:ext cx="8305800" cy="1143000"/>
          </a:xfrm>
          <a:prstGeom prst="wedge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Bulletin board-</a:t>
            </a:r>
            <a:r>
              <a:rPr lang="bn-IN" sz="3200" dirty="0" smtClean="0"/>
              <a:t>বুলেটিন বোর্ড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533400" y="2209800"/>
            <a:ext cx="8077200" cy="4267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oletine 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743200"/>
            <a:ext cx="5105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nip Same Side Corner Rectangle 2"/>
          <p:cNvSpPr/>
          <p:nvPr/>
        </p:nvSpPr>
        <p:spPr>
          <a:xfrm>
            <a:off x="457200" y="762000"/>
            <a:ext cx="8305800" cy="1143000"/>
          </a:xfrm>
          <a:prstGeom prst="snip2Same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Teleconferencecing</a:t>
            </a:r>
            <a:r>
              <a:rPr lang="en-US" sz="3200" dirty="0" smtClean="0"/>
              <a:t>-</a:t>
            </a:r>
            <a:r>
              <a:rPr lang="bn-IN" sz="3200" dirty="0" smtClean="0"/>
              <a:t>টেলিকনফারেন্সিং</a:t>
            </a:r>
            <a:endParaRPr lang="en-US" sz="3200" dirty="0"/>
          </a:p>
        </p:txBody>
      </p:sp>
      <p:sp>
        <p:nvSpPr>
          <p:cNvPr id="4" name="Plaque 3"/>
          <p:cNvSpPr/>
          <p:nvPr/>
        </p:nvSpPr>
        <p:spPr>
          <a:xfrm>
            <a:off x="381000" y="2286000"/>
            <a:ext cx="8458200" cy="4343400"/>
          </a:xfrm>
          <a:prstGeom prst="plaqu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le cofere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19400"/>
            <a:ext cx="6934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457200" y="685800"/>
            <a:ext cx="8305800" cy="1143000"/>
          </a:xfrm>
          <a:prstGeom prst="foldedCorne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Multimedia-</a:t>
            </a:r>
            <a:r>
              <a:rPr lang="bn-IN" sz="3200" dirty="0" smtClean="0"/>
              <a:t>মাল্টিমিডিয়া</a:t>
            </a:r>
            <a:endParaRPr lang="en-US" sz="3200" dirty="0"/>
          </a:p>
        </p:txBody>
      </p:sp>
      <p:sp>
        <p:nvSpPr>
          <p:cNvPr id="6" name="Down Arrow 5"/>
          <p:cNvSpPr/>
          <p:nvPr/>
        </p:nvSpPr>
        <p:spPr>
          <a:xfrm>
            <a:off x="4724400" y="19050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609600" y="2438400"/>
            <a:ext cx="8229600" cy="40386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m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3200"/>
            <a:ext cx="7010400" cy="352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Internal Storage 2"/>
          <p:cNvSpPr/>
          <p:nvPr/>
        </p:nvSpPr>
        <p:spPr>
          <a:xfrm>
            <a:off x="457200" y="762000"/>
            <a:ext cx="8077200" cy="1143000"/>
          </a:xfrm>
          <a:prstGeom prst="flowChartInternalStorag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Internet-</a:t>
            </a:r>
            <a:r>
              <a:rPr lang="bn-IN" sz="3200" dirty="0" smtClean="0"/>
              <a:t>ইন্টারনেট</a:t>
            </a:r>
            <a:endParaRPr lang="en-US" sz="3200" dirty="0"/>
          </a:p>
        </p:txBody>
      </p:sp>
      <p:sp>
        <p:nvSpPr>
          <p:cNvPr id="4" name="Flowchart: Merge 3"/>
          <p:cNvSpPr/>
          <p:nvPr/>
        </p:nvSpPr>
        <p:spPr>
          <a:xfrm>
            <a:off x="4114800" y="1981200"/>
            <a:ext cx="685800" cy="533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457200" y="2667000"/>
            <a:ext cx="8382000" cy="3886200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nternet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71800"/>
            <a:ext cx="75438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685800"/>
            <a:ext cx="83058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ব্যবসায়ে তথ্য যোগাযোগ প্রযুক্তি ব্যবহারে সুবিধা</a:t>
            </a:r>
            <a:endParaRPr lang="en-US" sz="3200" dirty="0"/>
          </a:p>
        </p:txBody>
      </p:sp>
      <p:sp>
        <p:nvSpPr>
          <p:cNvPr id="4" name="Down Arrow 3"/>
          <p:cNvSpPr/>
          <p:nvPr/>
        </p:nvSpPr>
        <p:spPr>
          <a:xfrm>
            <a:off x="4191000" y="1905000"/>
            <a:ext cx="533400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514600"/>
            <a:ext cx="8534400" cy="41148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/>
              <a:t>১।তথ্যের দ্রুত প্রেরণ</a:t>
            </a:r>
          </a:p>
          <a:p>
            <a:r>
              <a:rPr lang="bn-IN" sz="2800" dirty="0" smtClean="0"/>
              <a:t>২।অধিক তথ্য প্রেরণ</a:t>
            </a:r>
          </a:p>
          <a:p>
            <a:r>
              <a:rPr lang="bn-IN" sz="2800" dirty="0" smtClean="0"/>
              <a:t>৩।ব্যাপক প্রচার</a:t>
            </a:r>
          </a:p>
          <a:p>
            <a:r>
              <a:rPr lang="bn-IN" sz="2800" dirty="0" smtClean="0"/>
              <a:t>৪।ব্যয় হ্রাস</a:t>
            </a:r>
          </a:p>
          <a:p>
            <a:r>
              <a:rPr lang="bn-IN" sz="2800" dirty="0" smtClean="0"/>
              <a:t>৫।বিশ্বময় কাজ পরিচালনা</a:t>
            </a:r>
          </a:p>
          <a:p>
            <a:r>
              <a:rPr lang="bn-IN" sz="2800" dirty="0" smtClean="0"/>
              <a:t>৬।দ্রুত সিদ্ধান্ত গ্রহণ</a:t>
            </a:r>
          </a:p>
          <a:p>
            <a:r>
              <a:rPr lang="bn-IN" sz="2800" dirty="0" smtClean="0"/>
              <a:t>৭।তথ্যের সহজ সংরক্ষণ</a:t>
            </a:r>
          </a:p>
          <a:p>
            <a:endParaRPr lang="bn-IN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457200" y="0"/>
            <a:ext cx="8305800" cy="1219200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sz="3200" dirty="0"/>
          </a:p>
        </p:txBody>
      </p:sp>
      <p:sp>
        <p:nvSpPr>
          <p:cNvPr id="8" name="Round Same Side Corner Rectangle 7"/>
          <p:cNvSpPr/>
          <p:nvPr/>
        </p:nvSpPr>
        <p:spPr>
          <a:xfrm>
            <a:off x="1219200" y="4114800"/>
            <a:ext cx="7010400" cy="1981200"/>
          </a:xfrm>
          <a:prstGeom prst="round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চিত্রে প্রদর্শিত কোন ব্রাউজার ব্যবসায়ের জন্য গুরুত্বপূর্ণ লিখ।</a:t>
            </a:r>
            <a:endParaRPr lang="en-US" sz="2800" dirty="0"/>
          </a:p>
        </p:txBody>
      </p:sp>
      <p:pic>
        <p:nvPicPr>
          <p:cNvPr id="10" name="Picture 9" descr="social media 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7010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381000" y="304800"/>
            <a:ext cx="8305800" cy="13716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 কাজ</a:t>
            </a:r>
            <a:endParaRPr lang="en-US" sz="32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1828800"/>
            <a:ext cx="457200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Same Side Corner Rectangle 4"/>
          <p:cNvSpPr/>
          <p:nvPr/>
        </p:nvSpPr>
        <p:spPr>
          <a:xfrm>
            <a:off x="457200" y="2286000"/>
            <a:ext cx="8077200" cy="4572000"/>
          </a:xfrm>
          <a:prstGeom prst="snip2Same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চিত্রের কোন কোন মাধ্যম গুলো বেশি গুরুত্ব বহণ করে লিখ ।</a:t>
            </a:r>
            <a:endParaRPr lang="en-US" sz="2800" dirty="0"/>
          </a:p>
        </p:txBody>
      </p:sp>
      <p:pic>
        <p:nvPicPr>
          <p:cNvPr id="7" name="Picture 6" descr="use of inter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57400"/>
            <a:ext cx="6629399" cy="1690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Flowchart: Predefined Process 2"/>
          <p:cNvSpPr/>
          <p:nvPr/>
        </p:nvSpPr>
        <p:spPr>
          <a:xfrm>
            <a:off x="0" y="-2133600"/>
            <a:ext cx="8991600" cy="2133600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Up-Down Arrow 3"/>
          <p:cNvSpPr/>
          <p:nvPr/>
        </p:nvSpPr>
        <p:spPr>
          <a:xfrm>
            <a:off x="4648200" y="1828800"/>
            <a:ext cx="381000" cy="685800"/>
          </a:xfrm>
          <a:prstGeom prst="upDown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0" y="-304800"/>
            <a:ext cx="9144000" cy="8382000"/>
          </a:xfrm>
          <a:prstGeom prst="snipRoundRect">
            <a:avLst>
              <a:gd name="adj1" fmla="val 16667"/>
              <a:gd name="adj2" fmla="val 19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u="sng" dirty="0" smtClean="0">
                <a:solidFill>
                  <a:schemeClr val="bg2">
                    <a:lumMod val="10000"/>
                  </a:schemeClr>
                </a:solidFill>
              </a:rPr>
              <a:t>মূল্যায়ন</a:t>
            </a:r>
            <a:endParaRPr lang="en-US" sz="2400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en-US" sz="2400" dirty="0" smtClean="0"/>
          </a:p>
          <a:p>
            <a:r>
              <a:rPr lang="bn-IN" sz="2400" dirty="0" smtClean="0"/>
              <a:t>১</a:t>
            </a:r>
            <a:r>
              <a:rPr lang="bn-IN" sz="2400" dirty="0" smtClean="0"/>
              <a:t>।তথ্য প্রযুক্তি বলতে কী বুঝ ?</a:t>
            </a:r>
          </a:p>
          <a:p>
            <a:r>
              <a:rPr lang="bn-IN" sz="2400" dirty="0" smtClean="0"/>
              <a:t>২।তথ্য প্রযুক্তির মাধ্যম গুলো লিখ ।</a:t>
            </a:r>
          </a:p>
          <a:p>
            <a:r>
              <a:rPr lang="bn-IN" sz="2400" dirty="0" smtClean="0"/>
              <a:t>৩।ব্যবসায়ে তথ্য প্রযুক্তি ব্যবহারে সুবিধা সমূহ লিখ </a:t>
            </a:r>
          </a:p>
          <a:p>
            <a:pPr algn="ctr"/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MCQ</a:t>
            </a:r>
          </a:p>
          <a:p>
            <a:r>
              <a:rPr lang="bn-IN" sz="2400" dirty="0" smtClean="0"/>
              <a:t>১। </a:t>
            </a:r>
            <a:r>
              <a:rPr lang="en-US" sz="2400" dirty="0" smtClean="0"/>
              <a:t>SMS </a:t>
            </a:r>
            <a:r>
              <a:rPr lang="bn-IN" sz="2400" dirty="0" smtClean="0"/>
              <a:t>এর পূর্ণ রুপ কি ?</a:t>
            </a:r>
          </a:p>
          <a:p>
            <a:r>
              <a:rPr lang="en-US" sz="2400" dirty="0" smtClean="0"/>
              <a:t> 	</a:t>
            </a:r>
            <a:r>
              <a:rPr lang="bn-IN" sz="2400" dirty="0" smtClean="0"/>
              <a:t>ক)</a:t>
            </a:r>
            <a:r>
              <a:rPr lang="en-US" sz="2400" dirty="0" smtClean="0"/>
              <a:t>secret message service</a:t>
            </a:r>
          </a:p>
          <a:p>
            <a:r>
              <a:rPr lang="en-US" sz="2400" dirty="0" smtClean="0"/>
              <a:t>	</a:t>
            </a:r>
            <a:r>
              <a:rPr lang="bn-IN" sz="2400" dirty="0" smtClean="0"/>
              <a:t>খ)</a:t>
            </a:r>
            <a:r>
              <a:rPr lang="en-US" sz="2400" dirty="0" smtClean="0"/>
              <a:t>Short mail service</a:t>
            </a:r>
          </a:p>
          <a:p>
            <a:r>
              <a:rPr lang="en-US" sz="2400" dirty="0" smtClean="0"/>
              <a:t>	</a:t>
            </a:r>
            <a:r>
              <a:rPr lang="bn-IN" sz="2400" dirty="0" smtClean="0"/>
              <a:t>গ)</a:t>
            </a:r>
            <a:r>
              <a:rPr lang="en-US" sz="2400" dirty="0" smtClean="0"/>
              <a:t>Short message service</a:t>
            </a:r>
          </a:p>
          <a:p>
            <a:r>
              <a:rPr lang="en-US" sz="2400" dirty="0" smtClean="0"/>
              <a:t>	ঘ</a:t>
            </a:r>
            <a:r>
              <a:rPr lang="en-US" sz="2400" dirty="0" smtClean="0"/>
              <a:t>) Short message </a:t>
            </a:r>
            <a:r>
              <a:rPr lang="en-US" sz="2400" dirty="0" smtClean="0"/>
              <a:t>status</a:t>
            </a:r>
          </a:p>
          <a:p>
            <a:endParaRPr lang="en-US" sz="2400" dirty="0" smtClean="0"/>
          </a:p>
          <a:p>
            <a:r>
              <a:rPr lang="en-US" sz="2400" dirty="0" smtClean="0"/>
              <a:t>২। </a:t>
            </a:r>
            <a:r>
              <a:rPr lang="bn-IN" sz="2400" dirty="0" smtClean="0"/>
              <a:t>নিচের কোনটি ধ্বনিভিওিক যোগাযোগ</a:t>
            </a:r>
          </a:p>
          <a:p>
            <a:r>
              <a:rPr lang="en-US" sz="2400" dirty="0" smtClean="0"/>
              <a:t>	</a:t>
            </a:r>
            <a:r>
              <a:rPr lang="bn-IN" sz="2400" dirty="0" smtClean="0"/>
              <a:t>ক)ই-মেইল </a:t>
            </a:r>
            <a:r>
              <a:rPr lang="en-US" sz="2400" dirty="0" smtClean="0"/>
              <a:t>		</a:t>
            </a:r>
            <a:r>
              <a:rPr lang="bn-IN" sz="2400" dirty="0" smtClean="0"/>
              <a:t>খ)মৌনতা</a:t>
            </a:r>
            <a:endParaRPr lang="bn-IN" sz="2400" dirty="0" smtClean="0"/>
          </a:p>
          <a:p>
            <a:r>
              <a:rPr lang="en-US" sz="2400" dirty="0" smtClean="0"/>
              <a:t>	</a:t>
            </a:r>
            <a:r>
              <a:rPr lang="bn-IN" sz="2400" dirty="0" smtClean="0"/>
              <a:t>গ)অঙ্গভঙ্গি </a:t>
            </a:r>
            <a:r>
              <a:rPr lang="en-US" sz="2400" dirty="0" smtClean="0"/>
              <a:t>		</a:t>
            </a:r>
            <a:r>
              <a:rPr lang="bn-IN" sz="2400" dirty="0" smtClean="0"/>
              <a:t>ঘ)কথোপকোথন</a:t>
            </a:r>
            <a:endParaRPr lang="bn-IN" sz="2400" dirty="0" smtClean="0"/>
          </a:p>
          <a:p>
            <a:pPr algn="ctr"/>
            <a:r>
              <a:rPr lang="bn-IN" sz="2400" dirty="0" smtClean="0"/>
              <a:t>  </a:t>
            </a:r>
            <a:r>
              <a:rPr lang="en-US" sz="2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bn-IN" sz="2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400" dirty="0" smtClean="0"/>
              <a:t>                                                                                                          </a:t>
            </a:r>
          </a:p>
          <a:p>
            <a:pPr algn="ctr"/>
            <a:endParaRPr lang="bn-IN" sz="2400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83058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বাড়ির কাজ</a:t>
            </a:r>
            <a:endParaRPr lang="en-US" sz="2800" dirty="0"/>
          </a:p>
        </p:txBody>
      </p:sp>
      <p:pic>
        <p:nvPicPr>
          <p:cNvPr id="6" name="Picture 5" descr="home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09800"/>
            <a:ext cx="5791199" cy="2009775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81000" y="4419600"/>
            <a:ext cx="8001000" cy="2438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/>
              <a:t>১.</a:t>
            </a:r>
            <a:r>
              <a:rPr lang="bn-IN" sz="2400" dirty="0" smtClean="0"/>
              <a:t>ই-বুক বলতে কী বুঝ ?</a:t>
            </a:r>
            <a:r>
              <a:rPr lang="en-US" sz="2400" dirty="0" smtClean="0"/>
              <a:t>.</a:t>
            </a:r>
            <a:endParaRPr lang="bn-IN" sz="2400" dirty="0" smtClean="0"/>
          </a:p>
          <a:p>
            <a:r>
              <a:rPr lang="bn-IN" sz="2400" dirty="0" smtClean="0"/>
              <a:t>২.ব্যবসায়ে তথ্য প্রযুক্তির পাচঁটি সুবিধা লিখ 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2400" b="1" dirty="0" smtClean="0"/>
              <a:t>মোহাম্মদ মজিবুর রহমান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1">
                    <a:lumMod val="75000"/>
                  </a:schemeClr>
                </a:solidFill>
              </a:rPr>
              <a:t>প্রভাষক,ব্যবস্থাপনা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1">
                    <a:lumMod val="75000"/>
                  </a:schemeClr>
                </a:solidFill>
              </a:rPr>
              <a:t>সরকারি আদর্শ মহাবিদ্যালয়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1">
                    <a:lumMod val="75000"/>
                  </a:schemeClr>
                </a:solidFill>
              </a:rPr>
              <a:t>ঝিনাইগাতি,জেলা- শেরপুর</a:t>
            </a:r>
          </a:p>
          <a:p>
            <a:pPr>
              <a:buNone/>
            </a:pPr>
            <a:r>
              <a:rPr lang="bn-IN" sz="2400" dirty="0" smtClean="0">
                <a:solidFill>
                  <a:schemeClr val="accent1">
                    <a:lumMod val="75000"/>
                  </a:schemeClr>
                </a:solidFill>
              </a:rPr>
              <a:t>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a2i </a:t>
            </a:r>
            <a:r>
              <a:rPr lang="bn-IN" sz="2400" dirty="0" smtClean="0">
                <a:solidFill>
                  <a:schemeClr val="accent1">
                    <a:lumMod val="75000"/>
                  </a:schemeClr>
                </a:solidFill>
              </a:rPr>
              <a:t>জেলা এম্বাসেডর শেরপুর</a:t>
            </a:r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</a:p>
          <a:p>
            <a:pPr>
              <a:buNone/>
            </a:pPr>
            <a:r>
              <a:rPr lang="bn-IN" sz="2400" dirty="0" smtClean="0"/>
              <a:t>মোবাইল নম্বর-০১৭১২৮৫৮৩৪৯</a:t>
            </a:r>
          </a:p>
          <a:p>
            <a:pPr>
              <a:buNone/>
            </a:pPr>
            <a:r>
              <a:rPr lang="en-US" sz="2400" dirty="0" smtClean="0"/>
              <a:t>Mail: moziburrahman600@gmail.com</a:t>
            </a:r>
            <a:endParaRPr lang="bn-IN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962400" cy="4434840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শ্রেণিঃ একাদশ</a:t>
            </a:r>
          </a:p>
          <a:p>
            <a:pPr algn="just">
              <a:buNone/>
            </a:pPr>
            <a:r>
              <a:rPr lang="bn-IN" sz="2400" dirty="0" smtClean="0"/>
              <a:t>শাখাঃ ব্যবসায় শিক্ষা</a:t>
            </a:r>
          </a:p>
          <a:p>
            <a:pPr algn="just">
              <a:buNone/>
            </a:pPr>
            <a:r>
              <a:rPr lang="bn-IN" sz="2400" dirty="0" smtClean="0"/>
              <a:t>বিষয়ঃ ব্যবসায় সংগঠন </a:t>
            </a:r>
            <a:r>
              <a:rPr lang="bn-IN" sz="2400" dirty="0" smtClean="0"/>
              <a:t>ও</a:t>
            </a:r>
            <a:r>
              <a:rPr lang="en-US" sz="2400" dirty="0" smtClean="0"/>
              <a:t> </a:t>
            </a:r>
            <a:r>
              <a:rPr lang="bn-IN" sz="2400" dirty="0" smtClean="0"/>
              <a:t>ব্যবস্থাপনা-প্রথম </a:t>
            </a:r>
            <a:r>
              <a:rPr lang="bn-IN" sz="2400" dirty="0" smtClean="0"/>
              <a:t>পত্র</a:t>
            </a:r>
          </a:p>
          <a:p>
            <a:pPr algn="just">
              <a:buNone/>
            </a:pPr>
            <a:r>
              <a:rPr lang="bn-IN" sz="2400" dirty="0" smtClean="0"/>
              <a:t>অধ্যায়ঃ অষ্টম</a:t>
            </a:r>
          </a:p>
          <a:p>
            <a:pPr algn="just">
              <a:buNone/>
            </a:pPr>
            <a:r>
              <a:rPr lang="bn-IN" sz="2400" dirty="0" smtClean="0"/>
              <a:t>সময়ঃ ৫০ মিনিট</a:t>
            </a:r>
          </a:p>
          <a:p>
            <a:pPr>
              <a:buNone/>
            </a:pPr>
            <a:endParaRPr lang="bn-IN" sz="3200" dirty="0" smtClean="0"/>
          </a:p>
        </p:txBody>
      </p:sp>
      <p:sp>
        <p:nvSpPr>
          <p:cNvPr id="5" name="Oval 4"/>
          <p:cNvSpPr/>
          <p:nvPr/>
        </p:nvSpPr>
        <p:spPr>
          <a:xfrm>
            <a:off x="457200" y="-228600"/>
            <a:ext cx="8153400" cy="1524000"/>
          </a:xfrm>
          <a:prstGeom prst="ellipse">
            <a:avLst/>
          </a:prstGeom>
          <a:solidFill>
            <a:srgbClr val="0070C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পরিচিতি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81000" y="1600200"/>
            <a:ext cx="8001000" cy="525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782094" y="3694906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এসো ছবি গুলো লক্ষ্য করি</a:t>
            </a:r>
            <a:endParaRPr lang="en-US" dirty="0"/>
          </a:p>
        </p:txBody>
      </p:sp>
      <p:pic>
        <p:nvPicPr>
          <p:cNvPr id="3" name="Picture 2" descr="mai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1295400" cy="2085975"/>
          </a:xfrm>
          <a:prstGeom prst="rect">
            <a:avLst/>
          </a:prstGeom>
        </p:spPr>
      </p:pic>
      <p:pic>
        <p:nvPicPr>
          <p:cNvPr id="4" name="Picture 3" descr="social media 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188395"/>
            <a:ext cx="3024187" cy="2140717"/>
          </a:xfrm>
          <a:prstGeom prst="rect">
            <a:avLst/>
          </a:prstGeom>
        </p:spPr>
      </p:pic>
      <p:pic>
        <p:nvPicPr>
          <p:cNvPr id="5" name="Picture 4" descr="voice mai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09800"/>
            <a:ext cx="2524125" cy="2038350"/>
          </a:xfrm>
          <a:prstGeom prst="rect">
            <a:avLst/>
          </a:prstGeom>
        </p:spPr>
      </p:pic>
      <p:pic>
        <p:nvPicPr>
          <p:cNvPr id="6" name="Picture 5" descr="fax mach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4714875"/>
            <a:ext cx="2143125" cy="2143125"/>
          </a:xfrm>
          <a:prstGeom prst="rect">
            <a:avLst/>
          </a:prstGeom>
        </p:spPr>
      </p:pic>
      <p:pic>
        <p:nvPicPr>
          <p:cNvPr id="7" name="Picture 6" descr="pic interne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4572000"/>
            <a:ext cx="2676525" cy="1857375"/>
          </a:xfrm>
          <a:prstGeom prst="rect">
            <a:avLst/>
          </a:prstGeom>
        </p:spPr>
      </p:pic>
      <p:pic>
        <p:nvPicPr>
          <p:cNvPr id="9" name="Picture 8" descr="multi medi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648200"/>
            <a:ext cx="2857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nip Same Side Corner Rectangle 2"/>
          <p:cNvSpPr/>
          <p:nvPr/>
        </p:nvSpPr>
        <p:spPr>
          <a:xfrm>
            <a:off x="457200" y="762000"/>
            <a:ext cx="8382000" cy="1066800"/>
          </a:xfrm>
          <a:prstGeom prst="snip2Same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আজকের পাঠ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2133600"/>
            <a:ext cx="8153400" cy="441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5" name="Picture 4" descr="kj 1st 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2362200"/>
            <a:ext cx="1981200" cy="3429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048000" y="3429000"/>
            <a:ext cx="53340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3276600"/>
            <a:ext cx="2590800" cy="762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যোগাযোগ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200400" y="4495800"/>
            <a:ext cx="5334000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তথ্য ও যোগাযোগ প্রযুক্তির বিভিন্ন মাধ্যম</a:t>
            </a:r>
            <a:endParaRPr lang="en-US" sz="2800" dirty="0"/>
          </a:p>
        </p:txBody>
      </p:sp>
      <p:sp>
        <p:nvSpPr>
          <p:cNvPr id="9" name="Down Arrow 8"/>
          <p:cNvSpPr/>
          <p:nvPr/>
        </p:nvSpPr>
        <p:spPr>
          <a:xfrm>
            <a:off x="4572000" y="4114800"/>
            <a:ext cx="484632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mtClean="0"/>
              <a:t> 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57200" y="685800"/>
            <a:ext cx="83058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শিখনখনফল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2209800"/>
            <a:ext cx="8382000" cy="4343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পাঠ শেষে শিক্ষার্থীরা-----------</a:t>
            </a:r>
          </a:p>
          <a:p>
            <a:pPr algn="ctr"/>
            <a:r>
              <a:rPr lang="bn-IN" sz="2800" dirty="0" smtClean="0"/>
              <a:t>তথ্য ও যোগাযোগ প্রযুক্তি কী তা বলতে পারবে</a:t>
            </a:r>
          </a:p>
          <a:p>
            <a:pPr algn="ctr"/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2209800"/>
            <a:ext cx="8610600" cy="4648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পাঠ শেষে শিক্ষার্থীরা-----------</a:t>
            </a:r>
          </a:p>
          <a:p>
            <a:r>
              <a:rPr lang="bn-IN" sz="2800" dirty="0" smtClean="0"/>
              <a:t>১.তথ্য </a:t>
            </a:r>
            <a:r>
              <a:rPr lang="bn-IN" sz="2800" dirty="0" smtClean="0"/>
              <a:t>ও যোগাযোগ প্রযুক্তি কী তা বলতে পারবে</a:t>
            </a:r>
          </a:p>
          <a:p>
            <a:r>
              <a:rPr lang="bn-IN" sz="2800" dirty="0" smtClean="0"/>
              <a:t>২.তথ্য </a:t>
            </a:r>
            <a:r>
              <a:rPr lang="bn-IN" sz="2800" dirty="0" smtClean="0"/>
              <a:t>ও যোগাযোগ প্রযুক্তির বিভিন্ন মাধ্যম বর্ণনা করতে পারবে </a:t>
            </a:r>
          </a:p>
          <a:p>
            <a:r>
              <a:rPr lang="bn-IN" sz="2800" dirty="0" smtClean="0"/>
              <a:t>৩.ব্যবসায়ে </a:t>
            </a:r>
            <a:r>
              <a:rPr lang="bn-IN" sz="2800" dirty="0" smtClean="0"/>
              <a:t>তথ্য ও যোগাযোগ প্রযুক্তির ব্যবহারের সুবিধা </a:t>
            </a:r>
            <a:r>
              <a:rPr lang="bn-IN" sz="2800" dirty="0" smtClean="0"/>
              <a:t>  বিশ্লেষণ </a:t>
            </a:r>
            <a:r>
              <a:rPr lang="bn-IN" sz="2800" dirty="0" smtClean="0"/>
              <a:t>করতে পারবে । </a:t>
            </a:r>
            <a:endParaRPr lang="en-US" sz="2800" dirty="0"/>
          </a:p>
        </p:txBody>
      </p:sp>
      <p:sp>
        <p:nvSpPr>
          <p:cNvPr id="7" name="Down Ribbon 6"/>
          <p:cNvSpPr/>
          <p:nvPr/>
        </p:nvSpPr>
        <p:spPr>
          <a:xfrm>
            <a:off x="457200" y="914400"/>
            <a:ext cx="8305800" cy="762000"/>
          </a:xfrm>
          <a:prstGeom prst="ribbon">
            <a:avLst>
              <a:gd name="adj1" fmla="val 0"/>
              <a:gd name="adj2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শিখনফল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457200" y="685800"/>
            <a:ext cx="8305800" cy="1143000"/>
          </a:xfrm>
          <a:prstGeom prst="wedgeRect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E- mail-ই-</a:t>
            </a:r>
            <a:r>
              <a:rPr lang="en-US" sz="2800" dirty="0" err="1" smtClean="0"/>
              <a:t>মেইল</a:t>
            </a:r>
            <a:endParaRPr lang="en-US" sz="2800" dirty="0"/>
          </a:p>
        </p:txBody>
      </p:sp>
      <p:pic>
        <p:nvPicPr>
          <p:cNvPr id="4" name="Picture 3" descr="Email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0"/>
            <a:ext cx="3657600" cy="3352800"/>
          </a:xfrm>
          <a:prstGeom prst="rect">
            <a:avLst/>
          </a:prstGeom>
        </p:spPr>
      </p:pic>
      <p:pic>
        <p:nvPicPr>
          <p:cNvPr id="5" name="Picture 4" descr="mail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362200"/>
            <a:ext cx="36576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Horizontal Scroll 2"/>
          <p:cNvSpPr/>
          <p:nvPr/>
        </p:nvSpPr>
        <p:spPr>
          <a:xfrm>
            <a:off x="609600" y="762000"/>
            <a:ext cx="8077200" cy="1143000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Voice mail-</a:t>
            </a:r>
            <a:r>
              <a:rPr lang="bn-IN" sz="3600" dirty="0" smtClean="0"/>
              <a:t>ভয়েস মেইল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828800"/>
            <a:ext cx="609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2819400"/>
            <a:ext cx="8229600" cy="3810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voice mail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0"/>
            <a:ext cx="4038600" cy="3048000"/>
          </a:xfrm>
          <a:prstGeom prst="rect">
            <a:avLst/>
          </a:prstGeom>
        </p:spPr>
      </p:pic>
      <p:pic>
        <p:nvPicPr>
          <p:cNvPr id="7" name="Picture 6" descr="mob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048000"/>
            <a:ext cx="3352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533400" y="762000"/>
            <a:ext cx="7924800" cy="990600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Telex-</a:t>
            </a:r>
            <a:r>
              <a:rPr lang="bn-IN" sz="3200" dirty="0" smtClean="0"/>
              <a:t>টেলেক্স</a:t>
            </a:r>
            <a:endParaRPr lang="en-US" sz="32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685800" y="2286000"/>
            <a:ext cx="8229600" cy="4191000"/>
          </a:xfrm>
          <a:prstGeom prst="snip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pic>
        <p:nvPicPr>
          <p:cNvPr id="5" name="Picture 4" descr="tel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2600324"/>
            <a:ext cx="7010400" cy="349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que 2"/>
          <p:cNvSpPr/>
          <p:nvPr/>
        </p:nvSpPr>
        <p:spPr>
          <a:xfrm>
            <a:off x="381000" y="762000"/>
            <a:ext cx="8382000" cy="1066800"/>
          </a:xfrm>
          <a:prstGeom prst="plaqu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Fax-</a:t>
            </a:r>
            <a:r>
              <a:rPr lang="bn-IN" sz="3200" dirty="0" smtClean="0"/>
              <a:t>ফাক্স</a:t>
            </a:r>
            <a:endParaRPr lang="en-US" sz="3200" dirty="0"/>
          </a:p>
        </p:txBody>
      </p:sp>
      <p:sp>
        <p:nvSpPr>
          <p:cNvPr id="4" name="Can 3"/>
          <p:cNvSpPr/>
          <p:nvPr/>
        </p:nvSpPr>
        <p:spPr>
          <a:xfrm>
            <a:off x="0" y="1905000"/>
            <a:ext cx="8915400" cy="4572000"/>
          </a:xfrm>
          <a:prstGeom prst="can">
            <a:avLst>
              <a:gd name="adj" fmla="val 26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ax mach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438400"/>
            <a:ext cx="4038600" cy="3733800"/>
          </a:xfrm>
          <a:prstGeom prst="rect">
            <a:avLst/>
          </a:prstGeom>
        </p:spPr>
      </p:pic>
      <p:pic>
        <p:nvPicPr>
          <p:cNvPr id="6" name="Picture 5" descr="fax prin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438400"/>
            <a:ext cx="3429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238</Words>
  <Application>Microsoft Office PowerPoint</Application>
  <PresentationFormat>On-screen Show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এসো ছবি গুলো লক্ষ্য করি</vt:lpstr>
      <vt:lpstr>Slide 4</vt:lpstr>
      <vt:lpstr>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                                                                                              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68</cp:revision>
  <dcterms:created xsi:type="dcterms:W3CDTF">2020-04-26T06:45:42Z</dcterms:created>
  <dcterms:modified xsi:type="dcterms:W3CDTF">2020-04-27T09:44:01Z</dcterms:modified>
</cp:coreProperties>
</file>