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84" r:id="rId2"/>
    <p:sldId id="282" r:id="rId3"/>
    <p:sldId id="260" r:id="rId4"/>
    <p:sldId id="257" r:id="rId5"/>
    <p:sldId id="268" r:id="rId6"/>
    <p:sldId id="269" r:id="rId7"/>
    <p:sldId id="258" r:id="rId8"/>
    <p:sldId id="270" r:id="rId9"/>
    <p:sldId id="259" r:id="rId10"/>
    <p:sldId id="261" r:id="rId11"/>
    <p:sldId id="262" r:id="rId12"/>
    <p:sldId id="271" r:id="rId13"/>
    <p:sldId id="267" r:id="rId14"/>
    <p:sldId id="265" r:id="rId15"/>
    <p:sldId id="272" r:id="rId16"/>
    <p:sldId id="273" r:id="rId17"/>
    <p:sldId id="275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19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4DF674-C9C1-4B1D-9E13-6B862924A4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8E522E-5A40-4DEB-A29F-E63B0F8818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DC720-64B6-44A5-A856-F5112204BC22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2AE421-7803-44C7-B1C4-8A4DE8291A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0F56EB-5F91-43B3-AEA0-8E10E49E4B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4EC7F-67BB-42B0-9FDC-6406CD724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071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CFB62-0D33-48C5-B6CD-07F4B2C96C16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87DF0-25B5-452E-8FE7-4022327A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771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7C23E-CA36-4B32-A093-228FFB9B51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418263-1BD4-457C-8D90-D615A9E47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11090-12F6-434C-A6A8-F93F761E0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32603-E585-495D-B916-DC6BEC94F861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D415C-9084-40A6-A232-F4AE47C62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C0547-2973-4A56-905C-21BF38D8C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84BEE-35E7-440D-BC62-C8D1AC0F5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286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D4CFE-A4BF-4605-BEE5-7E0BAF033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810B9D-BCC2-40AB-9D15-2B5DB7D514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9AACBF-365C-4E25-A4CF-9A09F5148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32603-E585-495D-B916-DC6BEC94F861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99B57-390C-474F-9BF6-153810EDC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FF00D-5888-44B2-82D8-AE47F6BB4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84BEE-35E7-440D-BC62-C8D1AC0F5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88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378059-B2E2-464D-A2C2-64E3B63BBC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28282A-CEDE-4FE2-85FA-AE2C768A36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11B9E-9CAD-4C55-9F38-75E3E88F1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32603-E585-495D-B916-DC6BEC94F861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67B40-4310-4532-B1D4-1867A668C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46947-F9A3-46C0-B14F-C08BDC216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84BEE-35E7-440D-BC62-C8D1AC0F5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97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3CAA3-73C8-4D9C-AE08-48B713FAE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7593C-83E3-465E-9B87-D8378BAEC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BE83FF-3EE0-45FA-BAFA-3A16CFEBA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32603-E585-495D-B916-DC6BEC94F861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00ECF-70E5-4BD6-823F-F94594617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A6FE6-EA2E-4641-A101-45C44E09A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84BEE-35E7-440D-BC62-C8D1AC0F5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05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D14E0-77B4-4B09-AE2E-097CBF332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84108-ACBD-402C-9679-F5D14A267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88599-EF53-4EE5-97DF-DC65E3850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32603-E585-495D-B916-DC6BEC94F861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E030A-2179-4AE4-8668-3903FAD94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F46CB-B288-454A-ABD1-AAD4A5145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84BEE-35E7-440D-BC62-C8D1AC0F5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52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ADB86-88E2-4DB2-8CBE-CA83F0C6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E1CC5-F852-40B4-B31B-1F853185C1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D0F5AD-FE24-4B14-8402-3073F456F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851506-A855-41EF-BEBD-6E2DD188F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32603-E585-495D-B916-DC6BEC94F861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CE8778-B8CB-40CD-A950-CF890D82F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FFB6B7-0878-4C6D-8F98-478F09025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84BEE-35E7-440D-BC62-C8D1AC0F5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545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39379-7D00-4268-A001-27AC262B5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9541D-B894-489B-ABC8-7F79CF0AF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F93A96-7C64-4EDB-B97B-DF19BBE2C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AC3EA1-4F0E-4261-94A3-228E5D7E8A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17009E-02AF-4001-BE73-314A720BF3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296955-8E4C-46D1-A9D8-A57173F71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32603-E585-495D-B916-DC6BEC94F861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95BF08-79C2-4115-B04D-73C4A60DD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1F50AA-4DC3-4594-808E-7B9A8F207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84BEE-35E7-440D-BC62-C8D1AC0F5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43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973F2-7181-45CC-88C9-F1CDE0CE2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D6EB8C-BDAE-45A2-98B4-3A7F654AE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32603-E585-495D-B916-DC6BEC94F861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E5385-0FB1-47B2-A42F-80ADCA616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D774CA-C42F-404D-9413-DD6B7C437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84BEE-35E7-440D-BC62-C8D1AC0F5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708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03A779-892D-4773-9808-BB07D3E60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32603-E585-495D-B916-DC6BEC94F861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2262DC-0E4E-40B4-A7F1-B3F43BB84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06BD1-2214-4BE0-B10E-0DAA02AC9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84BEE-35E7-440D-BC62-C8D1AC0F5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92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6EFAE-7A92-44EB-9D97-176654092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68873-5507-42DF-9029-698D13837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2BD7E7-205A-49C7-B1F6-4F95CA2D89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D932C9-91C5-4CEB-873C-62FB68D64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32603-E585-495D-B916-DC6BEC94F861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EF4E77-DBAC-4797-A7C8-32776B1D3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80E88D-984E-4421-9AF3-8A3D3E770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84BEE-35E7-440D-BC62-C8D1AC0F5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51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15A68-C338-459C-8AA0-A579FD012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776880-0C80-4B6A-90EE-05D1219667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79B52A-6FB3-4347-BD7B-4E2D4D42CD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11A21-F847-4AF9-B401-AF20A9106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32603-E585-495D-B916-DC6BEC94F861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75C434-1FD5-409B-B7B6-9D73A0AA7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F0E6C7-57F5-46D4-807D-0DE6F2AA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84BEE-35E7-440D-BC62-C8D1AC0F5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569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FCB309-8FFF-4140-BD5A-FFFC44ECC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822-81C7-47E3-8257-ED4409B00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26344-327D-44C0-BE20-1C9F65C02D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32603-E585-495D-B916-DC6BEC94F861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32355-BFA0-4DAB-A4D4-EA3EF9D2F4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370A5F-6FE4-44D3-A53D-3032CE8A59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84BEE-35E7-440D-BC62-C8D1AC0F5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19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1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mailto:Email.bisharot990@gmail.com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10.png"/><Relationship Id="rId9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0" Type="http://schemas.openxmlformats.org/officeDocument/2006/relationships/image" Target="../media/image62.png"/><Relationship Id="rId4" Type="http://schemas.openxmlformats.org/officeDocument/2006/relationships/image" Target="../media/image57.png"/><Relationship Id="rId9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0.png"/><Relationship Id="rId12" Type="http://schemas.openxmlformats.org/officeDocument/2006/relationships/image" Target="../media/image22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0.pn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4F291B-6C44-4453-8576-49365B143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588" y="410410"/>
            <a:ext cx="3484636" cy="22456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F7FEFC-414B-48D2-BCD9-349915BD2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9756" y="307477"/>
            <a:ext cx="3612838" cy="24425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23A504-2BA3-4D15-9A61-441452DF82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48452" y="3518282"/>
            <a:ext cx="3612838" cy="24425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5953DE-3F5A-4C12-B96C-30F41AF4EB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756" y="3501447"/>
            <a:ext cx="3612838" cy="24425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F0E1053-000E-4598-82DD-55D5FB364EF8}"/>
              </a:ext>
            </a:extLst>
          </p:cNvPr>
          <p:cNvSpPr txBox="1"/>
          <p:nvPr/>
        </p:nvSpPr>
        <p:spPr>
          <a:xfrm>
            <a:off x="758180" y="2852928"/>
            <a:ext cx="3612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বর্ষ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8BF59A-A8ED-4517-9067-B7F5730CB8E3}"/>
              </a:ext>
            </a:extLst>
          </p:cNvPr>
          <p:cNvSpPr txBox="1"/>
          <p:nvPr/>
        </p:nvSpPr>
        <p:spPr>
          <a:xfrm>
            <a:off x="6096000" y="2894889"/>
            <a:ext cx="5944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পরিস্কার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সমাজকে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পরিস্কার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রাখি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72C224-9EE4-45E6-875E-425D57285307}"/>
              </a:ext>
            </a:extLst>
          </p:cNvPr>
          <p:cNvSpPr txBox="1"/>
          <p:nvPr/>
        </p:nvSpPr>
        <p:spPr>
          <a:xfrm>
            <a:off x="758180" y="6118258"/>
            <a:ext cx="3503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াইকে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োলাপের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961D6A-7729-4400-864A-6E5E6E13A196}"/>
              </a:ext>
            </a:extLst>
          </p:cNvPr>
          <p:cNvSpPr txBox="1"/>
          <p:nvPr/>
        </p:nvSpPr>
        <p:spPr>
          <a:xfrm>
            <a:off x="6509756" y="6118258"/>
            <a:ext cx="3950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</p:spTree>
    <p:extLst>
      <p:ext uri="{BB962C8B-B14F-4D97-AF65-F5344CB8AC3E}">
        <p14:creationId xmlns:p14="http://schemas.microsoft.com/office/powerpoint/2010/main" val="3000968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76049D-D228-42EC-BA70-96A7F011D12D}"/>
              </a:ext>
            </a:extLst>
          </p:cNvPr>
          <p:cNvSpPr txBox="1"/>
          <p:nvPr/>
        </p:nvSpPr>
        <p:spPr>
          <a:xfrm>
            <a:off x="1409388" y="247329"/>
            <a:ext cx="2777022" cy="584775"/>
          </a:xfrm>
          <a:prstGeom prst="rect">
            <a:avLst/>
          </a:prstGeom>
          <a:solidFill>
            <a:srgbClr val="00B0F0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E3F91F-B237-49A7-86AC-F405C364C929}"/>
              </a:ext>
            </a:extLst>
          </p:cNvPr>
          <p:cNvSpPr txBox="1"/>
          <p:nvPr/>
        </p:nvSpPr>
        <p:spPr>
          <a:xfrm>
            <a:off x="1188720" y="1145660"/>
            <a:ext cx="10930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ুই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য়।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:(</a:t>
            </a:r>
            <a:r>
              <a:rPr lang="as-IN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as-IN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6B2997-5E27-41BA-8601-2A2DC42F0285}"/>
              </a:ext>
            </a:extLst>
          </p:cNvPr>
          <p:cNvSpPr txBox="1"/>
          <p:nvPr/>
        </p:nvSpPr>
        <p:spPr>
          <a:xfrm>
            <a:off x="1188720" y="1591056"/>
            <a:ext cx="9445752" cy="393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F30700B-E187-43FA-BE00-C570981B6A4F}"/>
                  </a:ext>
                </a:extLst>
              </p:cNvPr>
              <p:cNvSpPr txBox="1"/>
              <p:nvPr/>
            </p:nvSpPr>
            <p:spPr>
              <a:xfrm>
                <a:off x="1261871" y="1869815"/>
                <a:ext cx="10151603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u="sng" dirty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as-IN" sz="3600" b="1" u="sng" dirty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r>
                  <a:rPr lang="en-US" sz="3600" b="1" u="sng" dirty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r>
                  <a:rPr lang="as-IN" sz="3600" b="1" u="sng" dirty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3600" b="1" u="sng" dirty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3600" b="1" u="sng" dirty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en-US" sz="3600" b="1" u="sng" dirty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3600" b="1" u="sng" dirty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600" b="1" u="sng" dirty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 </a:t>
                </a:r>
                <a:r>
                  <a:rPr lang="as-IN" sz="3600" b="1" u="sng" dirty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3600" b="1" u="sng" dirty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  <a:r>
                  <a:rPr lang="as-IN" sz="3600" b="1" u="sng" dirty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3600" b="1" u="sng" dirty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</a:t>
                </a:r>
                <a:r>
                  <a:rPr lang="as-IN" sz="3600" b="1" u="sng" dirty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3600" b="1" u="sng" dirty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ি: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প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ধ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 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উপাদান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সুনিদিষ্টভাবে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উল্লেখ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দ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ী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য়{ }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মধ্যে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আ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ধ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হ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য়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একাধিক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উ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 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থ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‘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কমা’ব্যব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হ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ার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উপাদান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গুল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ো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ৃ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থ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 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হ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য়।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ন: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𝐀</m:t>
                    </m:r>
                  </m:oMath>
                </a14:m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={</a:t>
                </a:r>
                <a:r>
                  <a:rPr lang="en-US" sz="3200" b="1" dirty="0">
                    <a:latin typeface="+mj-lt"/>
                    <a:cs typeface="NikoshBAN" panose="02000000000000000000" pitchFamily="2" charset="0"/>
                  </a:rPr>
                  <a:t>1,2,3}</a:t>
                </a:r>
                <a:endParaRPr lang="en-US" sz="32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F30700B-E187-43FA-BE00-C570981B6A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871" y="1869815"/>
                <a:ext cx="10151603" cy="1631216"/>
              </a:xfrm>
              <a:prstGeom prst="rect">
                <a:avLst/>
              </a:prstGeom>
              <a:blipFill>
                <a:blip r:embed="rId2"/>
                <a:stretch>
                  <a:fillRect l="-1802" t="-5993" r="-1261" b="-11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3281957-E284-4C9C-8F84-D98FEFD25730}"/>
                  </a:ext>
                </a:extLst>
              </p:cNvPr>
              <p:cNvSpPr txBox="1"/>
              <p:nvPr/>
            </p:nvSpPr>
            <p:spPr>
              <a:xfrm>
                <a:off x="1261871" y="3713582"/>
                <a:ext cx="9832114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u="sng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as-IN" sz="3600" b="1" u="sng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r>
                  <a:rPr lang="en-US" sz="3600" b="1" u="sng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r>
                  <a:rPr lang="as-IN" sz="3600" b="1" u="sng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3600" b="1" u="sng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3600" b="1" u="sng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en-US" sz="3600" b="1" u="sng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b="1" u="sng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  <a:r>
                  <a:rPr lang="en-US" sz="3600" b="1" u="sng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ঠ</a:t>
                </a:r>
                <a:r>
                  <a:rPr lang="as-IN" sz="3600" b="1" u="sng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 প</a:t>
                </a:r>
                <a:r>
                  <a:rPr lang="en-US" sz="3600" b="1" u="sng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  <a:r>
                  <a:rPr lang="as-IN" sz="3600" b="1" u="sng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3600" b="1" u="sng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</a:t>
                </a:r>
                <a:r>
                  <a:rPr lang="as-IN" sz="3600" b="1" u="sng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3600" b="1" u="sng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ি: 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প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ধ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 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উপাদান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সুনিদিষ্টভাবে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উল্লেখ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না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উপাদান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ধ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শ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 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ও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য়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থাকে।যেমন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𝟏𝟎</m:t>
                    </m:r>
                  </m:oMath>
                </a14:m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 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চ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য়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 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ছ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োট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স্বাভাবিক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জ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ো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ড় 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ং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খ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𝐀</m:t>
                    </m:r>
                  </m:oMath>
                </a14:m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হ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3200" b="1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𝐀</m:t>
                    </m:r>
                  </m:oMath>
                </a14:m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={</a:t>
                </a:r>
                <a14:m>
                  <m:oMath xmlns:m="http://schemas.openxmlformats.org/officeDocument/2006/math">
                    <m:r>
                      <a:rPr lang="en-US" sz="3200" b="1" i="0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𝐱</m:t>
                    </m:r>
                    <m:r>
                      <a:rPr lang="en-US" sz="3200" b="1" i="0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:</m:t>
                    </m:r>
                    <m:r>
                      <a:rPr lang="en-US" sz="3200" b="1" i="0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𝐱</m:t>
                    </m:r>
                  </m:oMath>
                </a14:m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স্বাভাবিক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জ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ো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ড়,</a:t>
                </a:r>
                <a:r>
                  <a:rPr lang="en-US" sz="3200" b="1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𝐱</m:t>
                    </m:r>
                  </m:oMath>
                </a14:m>
                <a:r>
                  <a:rPr lang="en-US" sz="3200" b="1" dirty="0"/>
                  <a:t>&lt;10}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3281957-E284-4C9C-8F84-D98FEFD257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871" y="3713582"/>
                <a:ext cx="9832114" cy="1631216"/>
              </a:xfrm>
              <a:prstGeom prst="rect">
                <a:avLst/>
              </a:prstGeom>
              <a:blipFill>
                <a:blip r:embed="rId3"/>
                <a:stretch>
                  <a:fillRect l="-1860" t="-5597" b="-11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29E7913-01C9-49C3-9DF2-A5BA0C1A898D}"/>
              </a:ext>
            </a:extLst>
          </p:cNvPr>
          <p:cNvSpPr txBox="1"/>
          <p:nvPr/>
        </p:nvSpPr>
        <p:spPr>
          <a:xfrm>
            <a:off x="1409387" y="5557349"/>
            <a:ext cx="7260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‘:’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োঝায়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08702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45332B-A0C7-456E-B471-E1F0B0FBA263}"/>
              </a:ext>
            </a:extLst>
          </p:cNvPr>
          <p:cNvSpPr txBox="1"/>
          <p:nvPr/>
        </p:nvSpPr>
        <p:spPr>
          <a:xfrm>
            <a:off x="3877056" y="155448"/>
            <a:ext cx="3272891" cy="769441"/>
          </a:xfrm>
          <a:prstGeom prst="rect">
            <a:avLst/>
          </a:prstGeom>
          <a:solidFill>
            <a:schemeClr val="accent5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40F8278-3663-493B-BF96-A0230D960261}"/>
                  </a:ext>
                </a:extLst>
              </p:cNvPr>
              <p:cNvSpPr txBox="1"/>
              <p:nvPr/>
            </p:nvSpPr>
            <p:spPr>
              <a:xfrm>
                <a:off x="841248" y="1012307"/>
                <a:ext cx="9767995" cy="11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u="sng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as-IN" sz="3600" b="1" u="sng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en-US" sz="3600" b="1" u="sng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ী</a:t>
                </a:r>
                <a:r>
                  <a:rPr lang="as-IN" sz="3600" b="1" u="sng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en-US" sz="3600" b="1" u="sng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b="1" u="sng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3600" b="1" u="sng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3600" b="1" u="sng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en-US" sz="3600" b="1" u="sng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সেটের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উপাদান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গণনা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্ধ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ণ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য়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একে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সমীম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বলে।যেমন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𝐀</m:t>
                    </m:r>
                    <m:r>
                      <a:rPr lang="en-US" sz="32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={</m:t>
                    </m:r>
                    <m:r>
                      <a:rPr lang="en-US" sz="32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𝐚</m:t>
                    </m:r>
                    <m:r>
                      <a:rPr lang="en-US" sz="32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2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𝐛</m:t>
                    </m:r>
                    <m:r>
                      <a:rPr lang="en-US" sz="32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2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𝐜</m:t>
                    </m:r>
                    <m:r>
                      <a:rPr lang="en-US" sz="32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2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𝐝</m:t>
                    </m:r>
                    <m:r>
                      <a:rPr lang="en-US" sz="32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endParaRPr lang="en-US" sz="2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40F8278-3663-493B-BF96-A0230D960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248" y="1012307"/>
                <a:ext cx="9767995" cy="1138773"/>
              </a:xfrm>
              <a:prstGeom prst="rect">
                <a:avLst/>
              </a:prstGeom>
              <a:blipFill>
                <a:blip r:embed="rId2"/>
                <a:stretch>
                  <a:fillRect l="-1873" t="-8021" b="-17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C4B79AE-171F-4C00-9590-15D96194887F}"/>
                  </a:ext>
                </a:extLst>
              </p:cNvPr>
              <p:cNvSpPr txBox="1"/>
              <p:nvPr/>
            </p:nvSpPr>
            <p:spPr>
              <a:xfrm>
                <a:off x="841248" y="2238498"/>
                <a:ext cx="1071676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u="sng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অসী</a:t>
                </a:r>
                <a:r>
                  <a:rPr lang="as-IN" sz="3600" b="1" u="sng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en-US" sz="3600" b="1" u="sng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b="1" u="sng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3600" b="1" u="sng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3600" b="1" u="sng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en-US" sz="3600" b="1" u="sng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:r>
                  <a:rPr lang="as-IN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সেটের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উপাদান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গণনা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</a:t>
                </a:r>
                <a:r>
                  <a:rPr lang="as-IN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্ধ</a:t>
                </a:r>
                <a:r>
                  <a:rPr lang="as-IN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ণ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য়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া,একে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অসী</a:t>
                </a:r>
                <a:r>
                  <a:rPr lang="as-IN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বলে।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স্বাভাবিক সংখ্যার সেট,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𝐍</m:t>
                    </m:r>
                    <m:r>
                      <a:rPr lang="en-US" sz="36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={</m:t>
                    </m:r>
                    <m:r>
                      <a:rPr lang="en-US" sz="36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  <m:r>
                      <a:rPr lang="en-US" sz="36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6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36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6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  <m:r>
                      <a:rPr lang="en-US" sz="36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6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𝟒</m:t>
                    </m:r>
                    <m:r>
                      <a:rPr lang="en-US" sz="36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………..}</m:t>
                    </m:r>
                  </m:oMath>
                </a14:m>
                <a:endParaRPr lang="en-US" sz="36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C4B79AE-171F-4C00-9590-15D9619488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248" y="2238498"/>
                <a:ext cx="10716768" cy="1200329"/>
              </a:xfrm>
              <a:prstGeom prst="rect">
                <a:avLst/>
              </a:prstGeom>
              <a:blipFill>
                <a:blip r:embed="rId3"/>
                <a:stretch>
                  <a:fillRect l="-1706" t="-7614" b="-19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4670C3-8E2F-4E1A-ABF2-8B8D24E50E32}"/>
                  </a:ext>
                </a:extLst>
              </p:cNvPr>
              <p:cNvSpPr txBox="1"/>
              <p:nvPr/>
            </p:nvSpPr>
            <p:spPr>
              <a:xfrm>
                <a:off x="831553" y="3669581"/>
                <a:ext cx="1091793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u="sng" dirty="0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ফ</a:t>
                </a:r>
                <a:r>
                  <a:rPr lang="as-IN" sz="3600" b="1" u="sng" dirty="0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3600" b="1" u="sng" dirty="0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ঁ</a:t>
                </a:r>
                <a:r>
                  <a:rPr lang="as-IN" sz="3600" b="1" u="sng" dirty="0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600" b="1" u="sng" dirty="0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 </a:t>
                </a:r>
                <a:r>
                  <a:rPr lang="as-IN" sz="3600" b="1" u="sng" dirty="0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3600" b="1" u="sng" dirty="0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3600" b="1" u="sng" dirty="0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en-US" sz="3600" b="1" u="sng" dirty="0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:r>
                  <a:rPr lang="as-IN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 </a:t>
                </a:r>
                <a:r>
                  <a:rPr lang="as-IN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োন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উপাদান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ন</a:t>
                </a:r>
                <a:r>
                  <a:rPr lang="as-IN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ই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একে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ফ</a:t>
                </a:r>
                <a:r>
                  <a:rPr lang="as-IN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ঁ</a:t>
                </a:r>
                <a:r>
                  <a:rPr lang="as-IN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 </a:t>
                </a:r>
                <a:r>
                  <a:rPr lang="as-IN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ফ</a:t>
                </a:r>
                <a:r>
                  <a:rPr lang="as-IN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ঁ</a:t>
                </a:r>
                <a:r>
                  <a:rPr lang="as-IN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 </a:t>
                </a:r>
                <a:r>
                  <a:rPr lang="as-IN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as-IN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as-IN" sz="3600" b="1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∅</m:t>
                    </m:r>
                  </m:oMath>
                </a14:m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as-IN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ী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 </a:t>
                </a:r>
                <a:r>
                  <a:rPr lang="as-IN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ার</a:t>
                </a:r>
                <a:r>
                  <a:rPr lang="as-IN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as-IN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শ </a:t>
                </a:r>
                <a:r>
                  <a:rPr lang="as-IN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হ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য়।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4670C3-8E2F-4E1A-ABF2-8B8D24E50E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553" y="3669581"/>
                <a:ext cx="10917936" cy="1200329"/>
              </a:xfrm>
              <a:prstGeom prst="rect">
                <a:avLst/>
              </a:prstGeom>
              <a:blipFill>
                <a:blip r:embed="rId4"/>
                <a:stretch>
                  <a:fillRect l="-1675" t="-7107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C45FCBA-8927-4497-8AC3-E945EA8B3F76}"/>
                  </a:ext>
                </a:extLst>
              </p:cNvPr>
              <p:cNvSpPr txBox="1"/>
              <p:nvPr/>
            </p:nvSpPr>
            <p:spPr>
              <a:xfrm>
                <a:off x="831553" y="4968530"/>
                <a:ext cx="10917935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u="sng" dirty="0" err="1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উপসেট: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ো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 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উপাদান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যতগুল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ো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উপসেট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গঠন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যায়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 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ত্যেকটি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প্রদত্ত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উপসেট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ফ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ঁ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 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োন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ো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উপসেট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‘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⊆</m:t>
                    </m:r>
                  </m:oMath>
                </a14:m>
                <a:r>
                  <a:rPr lang="en-US" sz="36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’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প্রতীক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উপসেট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সূচিত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C45FCBA-8927-4497-8AC3-E945EA8B3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553" y="4968530"/>
                <a:ext cx="10917935" cy="1754326"/>
              </a:xfrm>
              <a:prstGeom prst="rect">
                <a:avLst/>
              </a:prstGeom>
              <a:blipFill>
                <a:blip r:embed="rId5"/>
                <a:stretch>
                  <a:fillRect l="-1675" t="-5208" b="-12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433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B29B392-6B89-465C-A772-2A2F4588D644}"/>
                  </a:ext>
                </a:extLst>
              </p:cNvPr>
              <p:cNvSpPr/>
              <p:nvPr/>
            </p:nvSpPr>
            <p:spPr>
              <a:xfrm>
                <a:off x="4873128" y="1000795"/>
                <a:ext cx="7010400" cy="1569660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as-IN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as-IN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 </a:t>
                </a:r>
                <a:r>
                  <a:rPr lang="as-IN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সেটের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উপসেট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ত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 ঐ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নিদিষ্ট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উপসেটের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সাপেক্ষে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স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 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।স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স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𝐔</m:t>
                    </m:r>
                  </m:oMath>
                </a14:m>
                <a:r>
                  <a:rPr lang="en-US" sz="3200" b="1" dirty="0"/>
                  <a:t> 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ী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 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ার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শ 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হ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য়।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B29B392-6B89-465C-A772-2A2F4588D6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128" y="1000795"/>
                <a:ext cx="7010400" cy="1569660"/>
              </a:xfrm>
              <a:prstGeom prst="rect">
                <a:avLst/>
              </a:prstGeom>
              <a:blipFill>
                <a:blip r:embed="rId2"/>
                <a:stretch>
                  <a:fillRect l="-1903" t="-3788" r="-1125" b="-10606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38DF0675-EB22-40F9-BA3D-C998479BB040}"/>
              </a:ext>
            </a:extLst>
          </p:cNvPr>
          <p:cNvSpPr txBox="1"/>
          <p:nvPr/>
        </p:nvSpPr>
        <p:spPr>
          <a:xfrm>
            <a:off x="308472" y="977022"/>
            <a:ext cx="4021158" cy="1999561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00579F-4C7A-4FD3-B498-5D7BD47BC196}"/>
              </a:ext>
            </a:extLst>
          </p:cNvPr>
          <p:cNvSpPr txBox="1"/>
          <p:nvPr/>
        </p:nvSpPr>
        <p:spPr>
          <a:xfrm>
            <a:off x="583894" y="231354"/>
            <a:ext cx="21262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44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149E2E0-E74E-4C89-8344-AF38AF65DF64}"/>
                  </a:ext>
                </a:extLst>
              </p:cNvPr>
              <p:cNvSpPr/>
              <p:nvPr/>
            </p:nvSpPr>
            <p:spPr>
              <a:xfrm>
                <a:off x="3501101" y="274262"/>
                <a:ext cx="70243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𝐔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149E2E0-E74E-4C89-8344-AF38AF65DF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1101" y="274262"/>
                <a:ext cx="702436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E10C9DD5-AE3F-4779-BACB-F02D5DB55CDF}"/>
              </a:ext>
            </a:extLst>
          </p:cNvPr>
          <p:cNvSpPr txBox="1"/>
          <p:nvPr/>
        </p:nvSpPr>
        <p:spPr>
          <a:xfrm>
            <a:off x="661011" y="3227941"/>
            <a:ext cx="19720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পূরক</a:t>
            </a:r>
            <a:r>
              <a:rPr lang="en-US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32C16B-9A62-4E77-8CE3-C697E3C8230A}"/>
              </a:ext>
            </a:extLst>
          </p:cNvPr>
          <p:cNvSpPr txBox="1"/>
          <p:nvPr/>
        </p:nvSpPr>
        <p:spPr>
          <a:xfrm>
            <a:off x="308471" y="3997382"/>
            <a:ext cx="4021157" cy="1999561"/>
          </a:xfrm>
          <a:prstGeom prst="rect">
            <a:avLst/>
          </a:prstGeom>
          <a:pattFill prst="diagBrick">
            <a:fgClr>
              <a:schemeClr val="tx1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7B2B2C2-A2F8-4CEA-A381-D0A663B6D036}"/>
                  </a:ext>
                </a:extLst>
              </p:cNvPr>
              <p:cNvSpPr txBox="1"/>
              <p:nvPr/>
            </p:nvSpPr>
            <p:spPr>
              <a:xfrm>
                <a:off x="4873128" y="3997382"/>
                <a:ext cx="7199523" cy="238129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as-IN" sz="32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ূ</a:t>
                </a:r>
                <a:r>
                  <a:rPr lang="en-US" sz="32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32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2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32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32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en-US" sz="32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>
                        <a:latin typeface="Cambria Math" panose="02040503050406030204" pitchFamily="18" charset="0"/>
                      </a:rPr>
                      <m:t>𝐔</m:t>
                    </m:r>
                  </m:oMath>
                </a14:m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 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𝐀</m:t>
                    </m:r>
                  </m:oMath>
                </a14:m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সেটটি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>
                        <a:latin typeface="Cambria Math" panose="02040503050406030204" pitchFamily="18" charset="0"/>
                      </a:rPr>
                      <m:t>𝐔</m:t>
                    </m:r>
                  </m:oMath>
                </a14:m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-এর 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উ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হ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য় 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হ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ভ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ূ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 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উপাদান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নিয়ে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গঠন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হয়,তাকে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সেটের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পূরক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14:m>
                  <m:oMath xmlns:m="http://schemas.openxmlformats.org/officeDocument/2006/math">
                    <m:r>
                      <a:rPr lang="en-US" sz="3200" b="1">
                        <a:latin typeface="Cambria Math" panose="02040503050406030204" pitchFamily="18" charset="0"/>
                      </a:rPr>
                      <m:t>𝐔</m:t>
                    </m:r>
                  </m:oMath>
                </a14:m>
                <a:r>
                  <a:rPr lang="en-US" sz="3200" b="1" dirty="0"/>
                  <a:t>-</a:t>
                </a:r>
                <a:r>
                  <a:rPr lang="en-US" sz="3200" b="1" dirty="0" err="1"/>
                  <a:t>এর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পূরক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সেটকে</a:t>
                </a:r>
                <a:r>
                  <a:rPr lang="en-US" sz="32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rgbClr val="FF0000"/>
                    </a:solidFill>
                  </a:rPr>
                  <a:t>বা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’</m:t>
                        </m:r>
                      </m:sup>
                    </m:sSup>
                  </m:oMath>
                </a14:m>
                <a:r>
                  <a:rPr lang="en-US" sz="3200" b="1" dirty="0" err="1"/>
                  <a:t>দ্বারা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প্রকাশ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করা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হয়</a:t>
                </a:r>
                <a:r>
                  <a:rPr lang="en-US" sz="3200" b="1" dirty="0"/>
                  <a:t>।</a:t>
                </a:r>
              </a:p>
              <a:p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7B2B2C2-A2F8-4CEA-A381-D0A663B6D0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128" y="3997382"/>
                <a:ext cx="7199523" cy="2381293"/>
              </a:xfrm>
              <a:prstGeom prst="rect">
                <a:avLst/>
              </a:prstGeom>
              <a:blipFill>
                <a:blip r:embed="rId4"/>
                <a:stretch>
                  <a:fillRect l="-1853" t="-2273" r="-337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7B6CE75-6570-4D27-BA0B-5CC190CF29EA}"/>
                  </a:ext>
                </a:extLst>
              </p:cNvPr>
              <p:cNvSpPr/>
              <p:nvPr/>
            </p:nvSpPr>
            <p:spPr>
              <a:xfrm>
                <a:off x="3463141" y="3361303"/>
                <a:ext cx="70243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𝐔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7B6CE75-6570-4D27-BA0B-5CC190CF29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141" y="3361303"/>
                <a:ext cx="702436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02C2EFDF-058A-4805-ADF0-038B45128E05}"/>
              </a:ext>
            </a:extLst>
          </p:cNvPr>
          <p:cNvSpPr/>
          <p:nvPr/>
        </p:nvSpPr>
        <p:spPr>
          <a:xfrm>
            <a:off x="1751682" y="4406747"/>
            <a:ext cx="1145754" cy="128897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0A9733-4967-4F3E-8BB8-619C2B34FBCA}"/>
              </a:ext>
            </a:extLst>
          </p:cNvPr>
          <p:cNvSpPr txBox="1"/>
          <p:nvPr/>
        </p:nvSpPr>
        <p:spPr>
          <a:xfrm>
            <a:off x="2005070" y="4456321"/>
            <a:ext cx="6279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6357549-6C5E-4B1C-B3E0-3BD0F33F5C06}"/>
                  </a:ext>
                </a:extLst>
              </p:cNvPr>
              <p:cNvSpPr txBox="1"/>
              <p:nvPr/>
            </p:nvSpPr>
            <p:spPr>
              <a:xfrm>
                <a:off x="891454" y="4712679"/>
                <a:ext cx="73353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6357549-6C5E-4B1C-B3E0-3BD0F33F5C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454" y="4712679"/>
                <a:ext cx="733534" cy="6771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8004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6" grpId="0"/>
      <p:bldP spid="7" grpId="0"/>
      <p:bldP spid="10" grpId="0" animBg="1"/>
      <p:bldP spid="11" grpId="0" animBg="1"/>
      <p:bldP spid="12" grpId="0"/>
      <p:bldP spid="13" grpId="0" animBg="1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63E652-6C49-40AE-9E41-4FC14CC10F11}"/>
              </a:ext>
            </a:extLst>
          </p:cNvPr>
          <p:cNvSpPr/>
          <p:nvPr/>
        </p:nvSpPr>
        <p:spPr>
          <a:xfrm>
            <a:off x="297455" y="4054207"/>
            <a:ext cx="3567139" cy="2478796"/>
          </a:xfrm>
          <a:prstGeom prst="rect">
            <a:avLst/>
          </a:prstGeom>
          <a:pattFill prst="lgCheck">
            <a:fgClr>
              <a:srgbClr val="FFFFFF"/>
            </a:fgClr>
            <a:bgClr>
              <a:schemeClr val="tx1"/>
            </a:bgClr>
          </a:patt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§"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C1B3DD-FE87-4E9B-9EB5-5EC2A2707C17}"/>
                  </a:ext>
                </a:extLst>
              </p:cNvPr>
              <p:cNvSpPr txBox="1"/>
              <p:nvPr/>
            </p:nvSpPr>
            <p:spPr>
              <a:xfrm>
                <a:off x="3425371" y="3500209"/>
                <a:ext cx="43922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latin typeface="Cambria Math" panose="02040503050406030204" pitchFamily="18" charset="0"/>
                        </a:rPr>
                        <m:t>𝐔</m:t>
                      </m:r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C1B3DD-FE87-4E9B-9EB5-5EC2A2707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371" y="3500209"/>
                <a:ext cx="439223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>
            <a:extLst>
              <a:ext uri="{FF2B5EF4-FFF2-40B4-BE49-F238E27FC236}">
                <a16:creationId xmlns:a16="http://schemas.microsoft.com/office/drawing/2014/main" id="{DFD68B98-60E7-4A60-AD64-34E6D78CE402}"/>
              </a:ext>
            </a:extLst>
          </p:cNvPr>
          <p:cNvSpPr/>
          <p:nvPr/>
        </p:nvSpPr>
        <p:spPr>
          <a:xfrm>
            <a:off x="7557571" y="627038"/>
            <a:ext cx="1718631" cy="1774639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accent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2379BF2-2764-422D-A578-3D1F97272935}"/>
              </a:ext>
            </a:extLst>
          </p:cNvPr>
          <p:cNvSpPr/>
          <p:nvPr/>
        </p:nvSpPr>
        <p:spPr>
          <a:xfrm>
            <a:off x="8624371" y="677536"/>
            <a:ext cx="1718631" cy="1774639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accent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99E27AF-3E28-4280-B392-4D8692A5BB60}"/>
              </a:ext>
            </a:extLst>
          </p:cNvPr>
          <p:cNvCxnSpPr>
            <a:endCxn id="20" idx="0"/>
          </p:cNvCxnSpPr>
          <p:nvPr/>
        </p:nvCxnSpPr>
        <p:spPr>
          <a:xfrm flipV="1">
            <a:off x="7557571" y="627038"/>
            <a:ext cx="859316" cy="69498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DCF1871-7CD1-46D4-8DDD-848876798D6B}"/>
              </a:ext>
            </a:extLst>
          </p:cNvPr>
          <p:cNvCxnSpPr>
            <a:cxnSpLocks/>
          </p:cNvCxnSpPr>
          <p:nvPr/>
        </p:nvCxnSpPr>
        <p:spPr>
          <a:xfrm flipV="1">
            <a:off x="7535537" y="677536"/>
            <a:ext cx="1186150" cy="9529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9E9D0F3-F3C9-4FC4-A756-9CF08C8072B2}"/>
              </a:ext>
            </a:extLst>
          </p:cNvPr>
          <p:cNvCxnSpPr>
            <a:cxnSpLocks/>
          </p:cNvCxnSpPr>
          <p:nvPr/>
        </p:nvCxnSpPr>
        <p:spPr>
          <a:xfrm flipV="1">
            <a:off x="7574556" y="761994"/>
            <a:ext cx="1320646" cy="108424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AED89A6-3DD5-431E-8EEC-E982CE9F91D8}"/>
              </a:ext>
            </a:extLst>
          </p:cNvPr>
          <p:cNvCxnSpPr>
            <a:cxnSpLocks/>
          </p:cNvCxnSpPr>
          <p:nvPr/>
        </p:nvCxnSpPr>
        <p:spPr>
          <a:xfrm flipV="1">
            <a:off x="7710958" y="711496"/>
            <a:ext cx="1495471" cy="130095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BF7E747-F25F-4387-A265-4A31F70C6D61}"/>
              </a:ext>
            </a:extLst>
          </p:cNvPr>
          <p:cNvCxnSpPr>
            <a:cxnSpLocks/>
            <a:stCxn id="20" idx="3"/>
            <a:endCxn id="22" idx="0"/>
          </p:cNvCxnSpPr>
          <p:nvPr/>
        </p:nvCxnSpPr>
        <p:spPr>
          <a:xfrm flipV="1">
            <a:off x="7809259" y="677536"/>
            <a:ext cx="1674428" cy="146425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12B7639-07FF-484E-818F-094424536937}"/>
              </a:ext>
            </a:extLst>
          </p:cNvPr>
          <p:cNvCxnSpPr>
            <a:cxnSpLocks/>
          </p:cNvCxnSpPr>
          <p:nvPr/>
        </p:nvCxnSpPr>
        <p:spPr>
          <a:xfrm flipV="1">
            <a:off x="7986243" y="711496"/>
            <a:ext cx="1749132" cy="158269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A8E4D51-FE3F-45FF-B8DE-76B186F72A87}"/>
              </a:ext>
            </a:extLst>
          </p:cNvPr>
          <p:cNvCxnSpPr>
            <a:cxnSpLocks/>
          </p:cNvCxnSpPr>
          <p:nvPr/>
        </p:nvCxnSpPr>
        <p:spPr>
          <a:xfrm flipV="1">
            <a:off x="8128612" y="778974"/>
            <a:ext cx="1812275" cy="159967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87B678F-5A10-4BAF-9151-157AECBCDD93}"/>
              </a:ext>
            </a:extLst>
          </p:cNvPr>
          <p:cNvCxnSpPr>
            <a:cxnSpLocks/>
            <a:stCxn id="20" idx="4"/>
            <a:endCxn id="22" idx="7"/>
          </p:cNvCxnSpPr>
          <p:nvPr/>
        </p:nvCxnSpPr>
        <p:spPr>
          <a:xfrm flipV="1">
            <a:off x="8416887" y="937426"/>
            <a:ext cx="1674427" cy="146425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90A5649-F49C-4580-ACF1-8980DD73ABD6}"/>
              </a:ext>
            </a:extLst>
          </p:cNvPr>
          <p:cNvCxnSpPr>
            <a:cxnSpLocks/>
          </p:cNvCxnSpPr>
          <p:nvPr/>
        </p:nvCxnSpPr>
        <p:spPr>
          <a:xfrm flipV="1">
            <a:off x="8791248" y="1120541"/>
            <a:ext cx="1425910" cy="120387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3A00C5B-5212-4F24-91D4-58FDDDC70F16}"/>
              </a:ext>
            </a:extLst>
          </p:cNvPr>
          <p:cNvCxnSpPr>
            <a:cxnSpLocks/>
          </p:cNvCxnSpPr>
          <p:nvPr/>
        </p:nvCxnSpPr>
        <p:spPr>
          <a:xfrm flipV="1">
            <a:off x="9018428" y="1288296"/>
            <a:ext cx="1287988" cy="104810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311CBB2-7AEE-41EE-AF28-C7F570EDB5E1}"/>
              </a:ext>
            </a:extLst>
          </p:cNvPr>
          <p:cNvCxnSpPr>
            <a:cxnSpLocks/>
          </p:cNvCxnSpPr>
          <p:nvPr/>
        </p:nvCxnSpPr>
        <p:spPr>
          <a:xfrm flipV="1">
            <a:off x="9602890" y="1922518"/>
            <a:ext cx="688412" cy="5496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BB9B278-BAB0-43EC-90D8-7675124C8964}"/>
              </a:ext>
            </a:extLst>
          </p:cNvPr>
          <p:cNvCxnSpPr>
            <a:cxnSpLocks/>
          </p:cNvCxnSpPr>
          <p:nvPr/>
        </p:nvCxnSpPr>
        <p:spPr>
          <a:xfrm flipV="1">
            <a:off x="9230292" y="1520788"/>
            <a:ext cx="1112710" cy="88308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E12E59F-FE74-4627-928B-F4B1173605D3}"/>
              </a:ext>
            </a:extLst>
          </p:cNvPr>
          <p:cNvCxnSpPr>
            <a:cxnSpLocks/>
          </p:cNvCxnSpPr>
          <p:nvPr/>
        </p:nvCxnSpPr>
        <p:spPr>
          <a:xfrm flipV="1">
            <a:off x="9450636" y="1722477"/>
            <a:ext cx="883178" cy="72969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A8F181FF-B8C8-4D11-AD6F-AEF11225B8D8}"/>
              </a:ext>
            </a:extLst>
          </p:cNvPr>
          <p:cNvSpPr/>
          <p:nvPr/>
        </p:nvSpPr>
        <p:spPr>
          <a:xfrm>
            <a:off x="7709971" y="3868885"/>
            <a:ext cx="1740665" cy="1774639"/>
          </a:xfrm>
          <a:prstGeom prst="ellipse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BF96077E-B7E5-4068-8F92-546406FD86E3}"/>
              </a:ext>
            </a:extLst>
          </p:cNvPr>
          <p:cNvSpPr/>
          <p:nvPr/>
        </p:nvSpPr>
        <p:spPr>
          <a:xfrm>
            <a:off x="8747414" y="3874578"/>
            <a:ext cx="1740665" cy="1774639"/>
          </a:xfrm>
          <a:prstGeom prst="ellipse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6780E401-A37C-478C-87DA-8107592F4B07}"/>
              </a:ext>
            </a:extLst>
          </p:cNvPr>
          <p:cNvCxnSpPr>
            <a:cxnSpLocks/>
            <a:stCxn id="72" idx="1"/>
          </p:cNvCxnSpPr>
          <p:nvPr/>
        </p:nvCxnSpPr>
        <p:spPr>
          <a:xfrm flipH="1">
            <a:off x="8782356" y="4134468"/>
            <a:ext cx="219972" cy="8868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6B60C6F-14F4-43B4-95AA-93F6C0CFDDA4}"/>
              </a:ext>
            </a:extLst>
          </p:cNvPr>
          <p:cNvCxnSpPr>
            <a:cxnSpLocks/>
          </p:cNvCxnSpPr>
          <p:nvPr/>
        </p:nvCxnSpPr>
        <p:spPr>
          <a:xfrm flipH="1">
            <a:off x="8876076" y="4054207"/>
            <a:ext cx="278652" cy="11810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5EEAC93B-B098-45C7-8A64-AB437953567B}"/>
              </a:ext>
            </a:extLst>
          </p:cNvPr>
          <p:cNvCxnSpPr>
            <a:cxnSpLocks/>
            <a:endCxn id="72" idx="3"/>
          </p:cNvCxnSpPr>
          <p:nvPr/>
        </p:nvCxnSpPr>
        <p:spPr>
          <a:xfrm flipH="1">
            <a:off x="9002328" y="4220363"/>
            <a:ext cx="281062" cy="11689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6B89C9F7-7F18-463D-A5DE-379F81A12457}"/>
              </a:ext>
            </a:extLst>
          </p:cNvPr>
          <p:cNvCxnSpPr>
            <a:cxnSpLocks/>
          </p:cNvCxnSpPr>
          <p:nvPr/>
        </p:nvCxnSpPr>
        <p:spPr>
          <a:xfrm flipH="1">
            <a:off x="9195722" y="4461831"/>
            <a:ext cx="225574" cy="932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C931C30-0D99-4108-AE4B-968852B0C65E}"/>
              </a:ext>
            </a:extLst>
          </p:cNvPr>
          <p:cNvSpPr txBox="1"/>
          <p:nvPr/>
        </p:nvSpPr>
        <p:spPr>
          <a:xfrm>
            <a:off x="7986243" y="209320"/>
            <a:ext cx="430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086B72-394E-423C-B9AF-18ED52A96854}"/>
              </a:ext>
            </a:extLst>
          </p:cNvPr>
          <p:cNvSpPr/>
          <p:nvPr/>
        </p:nvSpPr>
        <p:spPr>
          <a:xfrm>
            <a:off x="9347084" y="187037"/>
            <a:ext cx="357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B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1A5D148-CD15-45FF-AA6A-8287D848248C}"/>
              </a:ext>
            </a:extLst>
          </p:cNvPr>
          <p:cNvSpPr txBox="1"/>
          <p:nvPr/>
        </p:nvSpPr>
        <p:spPr>
          <a:xfrm>
            <a:off x="8215829" y="3396163"/>
            <a:ext cx="430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4D0CC1-B4FD-4978-A5C1-458243B58A01}"/>
              </a:ext>
            </a:extLst>
          </p:cNvPr>
          <p:cNvSpPr/>
          <p:nvPr/>
        </p:nvSpPr>
        <p:spPr>
          <a:xfrm>
            <a:off x="9443288" y="3370963"/>
            <a:ext cx="386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2B6822-0B7F-4227-AC83-2266249CB510}"/>
              </a:ext>
            </a:extLst>
          </p:cNvPr>
          <p:cNvSpPr txBox="1"/>
          <p:nvPr/>
        </p:nvSpPr>
        <p:spPr>
          <a:xfrm>
            <a:off x="297455" y="187037"/>
            <a:ext cx="2313543" cy="830997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7BD31A-8F5F-4289-8D0A-A8F2A97E5810}"/>
              </a:ext>
            </a:extLst>
          </p:cNvPr>
          <p:cNvSpPr txBox="1"/>
          <p:nvPr/>
        </p:nvSpPr>
        <p:spPr>
          <a:xfrm>
            <a:off x="259424" y="1170250"/>
            <a:ext cx="6599564" cy="230832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৪-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৩)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্রের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রীতি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্ত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ন।ভে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আয়তকার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বৃত্তকার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হয়।সেটের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ভেনচিত্র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্শ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6F25DF-3BCA-4F83-B83D-5209699D4164}"/>
              </a:ext>
            </a:extLst>
          </p:cNvPr>
          <p:cNvSpPr txBox="1"/>
          <p:nvPr/>
        </p:nvSpPr>
        <p:spPr>
          <a:xfrm>
            <a:off x="4685078" y="4918309"/>
            <a:ext cx="1931624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আয়তকার</a:t>
            </a:r>
            <a:endParaRPr lang="en-US" sz="4400" dirty="0">
              <a:solidFill>
                <a:srgbClr val="7030A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94776E-1E79-4B25-AF0A-F5908D1B7ABA}"/>
              </a:ext>
            </a:extLst>
          </p:cNvPr>
          <p:cNvSpPr txBox="1"/>
          <p:nvPr/>
        </p:nvSpPr>
        <p:spPr>
          <a:xfrm>
            <a:off x="10343002" y="2721114"/>
            <a:ext cx="1444498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বৃত্তকার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020713B1-90A3-483D-87A1-506A29684DA3}"/>
              </a:ext>
            </a:extLst>
          </p:cNvPr>
          <p:cNvSpPr/>
          <p:nvPr/>
        </p:nvSpPr>
        <p:spPr>
          <a:xfrm>
            <a:off x="3999069" y="5111827"/>
            <a:ext cx="600894" cy="277500"/>
          </a:xfrm>
          <a:prstGeom prst="homePlat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Left-Right-Up 12">
            <a:extLst>
              <a:ext uri="{FF2B5EF4-FFF2-40B4-BE49-F238E27FC236}">
                <a16:creationId xmlns:a16="http://schemas.microsoft.com/office/drawing/2014/main" id="{D25FCC44-5ADB-46B8-992C-C23F219BA3C1}"/>
              </a:ext>
            </a:extLst>
          </p:cNvPr>
          <p:cNvSpPr/>
          <p:nvPr/>
        </p:nvSpPr>
        <p:spPr>
          <a:xfrm rot="5400000">
            <a:off x="8613585" y="2634775"/>
            <a:ext cx="1171722" cy="834181"/>
          </a:xfrm>
          <a:prstGeom prst="leftRightUpArrow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79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8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20" grpId="0" animBg="1"/>
      <p:bldP spid="22" grpId="0" animBg="1"/>
      <p:bldP spid="71" grpId="0" animBg="1"/>
      <p:bldP spid="72" grpId="0" animBg="1"/>
      <p:bldP spid="4" grpId="0"/>
      <p:bldP spid="5" grpId="0"/>
      <p:bldP spid="65" grpId="0"/>
      <p:bldP spid="6" grpId="0"/>
      <p:bldP spid="7" grpId="0" animBg="1"/>
      <p:bldP spid="8" grpId="0" animBg="1"/>
      <p:bldP spid="3" grpId="0" animBg="1"/>
      <p:bldP spid="9" grpId="0" animBg="1"/>
      <p:bldP spid="11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Oval 70">
            <a:extLst>
              <a:ext uri="{FF2B5EF4-FFF2-40B4-BE49-F238E27FC236}">
                <a16:creationId xmlns:a16="http://schemas.microsoft.com/office/drawing/2014/main" id="{A8F181FF-B8C8-4D11-AD6F-AEF11225B8D8}"/>
              </a:ext>
            </a:extLst>
          </p:cNvPr>
          <p:cNvSpPr/>
          <p:nvPr/>
        </p:nvSpPr>
        <p:spPr>
          <a:xfrm>
            <a:off x="5384972" y="2372235"/>
            <a:ext cx="1740665" cy="1774639"/>
          </a:xfrm>
          <a:prstGeom prst="ellipse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BF96077E-B7E5-4068-8F92-546406FD86E3}"/>
              </a:ext>
            </a:extLst>
          </p:cNvPr>
          <p:cNvSpPr/>
          <p:nvPr/>
        </p:nvSpPr>
        <p:spPr>
          <a:xfrm>
            <a:off x="6299372" y="2298705"/>
            <a:ext cx="1740665" cy="1774639"/>
          </a:xfrm>
          <a:prstGeom prst="ellipse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6780E401-A37C-478C-87DA-8107592F4B07}"/>
              </a:ext>
            </a:extLst>
          </p:cNvPr>
          <p:cNvCxnSpPr>
            <a:cxnSpLocks/>
            <a:stCxn id="72" idx="1"/>
          </p:cNvCxnSpPr>
          <p:nvPr/>
        </p:nvCxnSpPr>
        <p:spPr>
          <a:xfrm flipH="1">
            <a:off x="6334314" y="2558595"/>
            <a:ext cx="219972" cy="8868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6B60C6F-14F4-43B4-95AA-93F6C0CFDDA4}"/>
              </a:ext>
            </a:extLst>
          </p:cNvPr>
          <p:cNvCxnSpPr>
            <a:cxnSpLocks/>
          </p:cNvCxnSpPr>
          <p:nvPr/>
        </p:nvCxnSpPr>
        <p:spPr>
          <a:xfrm flipH="1">
            <a:off x="6521884" y="2596895"/>
            <a:ext cx="278652" cy="11810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5EEAC93B-B098-45C7-8A64-AB437953567B}"/>
              </a:ext>
            </a:extLst>
          </p:cNvPr>
          <p:cNvCxnSpPr>
            <a:cxnSpLocks/>
          </p:cNvCxnSpPr>
          <p:nvPr/>
        </p:nvCxnSpPr>
        <p:spPr>
          <a:xfrm flipH="1">
            <a:off x="6406296" y="2422733"/>
            <a:ext cx="314471" cy="12670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6B89C9F7-7F18-463D-A5DE-379F81A12457}"/>
              </a:ext>
            </a:extLst>
          </p:cNvPr>
          <p:cNvCxnSpPr>
            <a:cxnSpLocks/>
          </p:cNvCxnSpPr>
          <p:nvPr/>
        </p:nvCxnSpPr>
        <p:spPr>
          <a:xfrm flipH="1">
            <a:off x="6661210" y="2699133"/>
            <a:ext cx="278977" cy="12153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ADCC8B02-B651-4027-BFF6-34E841227D0D}"/>
              </a:ext>
            </a:extLst>
          </p:cNvPr>
          <p:cNvSpPr txBox="1"/>
          <p:nvPr/>
        </p:nvSpPr>
        <p:spPr>
          <a:xfrm>
            <a:off x="9617746" y="648094"/>
            <a:ext cx="2214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CC80BC85-646F-48B8-8EE2-FA8E9009CA72}"/>
              </a:ext>
            </a:extLst>
          </p:cNvPr>
          <p:cNvSpPr txBox="1"/>
          <p:nvPr/>
        </p:nvSpPr>
        <p:spPr>
          <a:xfrm>
            <a:off x="9715158" y="2862858"/>
            <a:ext cx="1606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9DC02E-489F-41D3-A413-112303B8830C}"/>
              </a:ext>
            </a:extLst>
          </p:cNvPr>
          <p:cNvSpPr txBox="1"/>
          <p:nvPr/>
        </p:nvSpPr>
        <p:spPr>
          <a:xfrm>
            <a:off x="260733" y="132643"/>
            <a:ext cx="1990380" cy="646331"/>
          </a:xfrm>
          <a:prstGeom prst="rect">
            <a:avLst/>
          </a:prstGeom>
          <a:solidFill>
            <a:srgbClr val="0070C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9EFCDB-D77D-4B1C-B20F-C32BC729CB0F}"/>
              </a:ext>
            </a:extLst>
          </p:cNvPr>
          <p:cNvSpPr txBox="1"/>
          <p:nvPr/>
        </p:nvSpPr>
        <p:spPr>
          <a:xfrm>
            <a:off x="85162" y="887746"/>
            <a:ext cx="50787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তত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A320976-8EDB-4FCC-AAEB-282FADF0AC6E}"/>
              </a:ext>
            </a:extLst>
          </p:cNvPr>
          <p:cNvSpPr/>
          <p:nvPr/>
        </p:nvSpPr>
        <p:spPr>
          <a:xfrm>
            <a:off x="5243589" y="121116"/>
            <a:ext cx="1718631" cy="1774639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accent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D9710BD-339B-434A-A996-997D11677AC3}"/>
              </a:ext>
            </a:extLst>
          </p:cNvPr>
          <p:cNvSpPr/>
          <p:nvPr/>
        </p:nvSpPr>
        <p:spPr>
          <a:xfrm>
            <a:off x="6310389" y="171614"/>
            <a:ext cx="1718631" cy="1774639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accent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72C1FA5-84A8-4CCE-AEB2-35645129C38A}"/>
              </a:ext>
            </a:extLst>
          </p:cNvPr>
          <p:cNvCxnSpPr>
            <a:endCxn id="39" idx="0"/>
          </p:cNvCxnSpPr>
          <p:nvPr/>
        </p:nvCxnSpPr>
        <p:spPr>
          <a:xfrm flipV="1">
            <a:off x="5243589" y="121116"/>
            <a:ext cx="859316" cy="69498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71765AF-6BA2-4AED-9ACA-866C59DBD75B}"/>
              </a:ext>
            </a:extLst>
          </p:cNvPr>
          <p:cNvCxnSpPr>
            <a:cxnSpLocks/>
          </p:cNvCxnSpPr>
          <p:nvPr/>
        </p:nvCxnSpPr>
        <p:spPr>
          <a:xfrm flipV="1">
            <a:off x="5221555" y="171614"/>
            <a:ext cx="1186150" cy="9529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1F7161A-F47D-4B56-917A-6490A59DF1B1}"/>
              </a:ext>
            </a:extLst>
          </p:cNvPr>
          <p:cNvCxnSpPr>
            <a:cxnSpLocks/>
          </p:cNvCxnSpPr>
          <p:nvPr/>
        </p:nvCxnSpPr>
        <p:spPr>
          <a:xfrm flipV="1">
            <a:off x="5260574" y="256072"/>
            <a:ext cx="1320646" cy="108424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D932157-F267-4C68-8A95-0DE99014779F}"/>
              </a:ext>
            </a:extLst>
          </p:cNvPr>
          <p:cNvCxnSpPr>
            <a:cxnSpLocks/>
          </p:cNvCxnSpPr>
          <p:nvPr/>
        </p:nvCxnSpPr>
        <p:spPr>
          <a:xfrm flipV="1">
            <a:off x="5396976" y="205574"/>
            <a:ext cx="1495471" cy="130095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7C94C5F-50CD-4F81-A631-DF724C0EF65F}"/>
              </a:ext>
            </a:extLst>
          </p:cNvPr>
          <p:cNvCxnSpPr>
            <a:cxnSpLocks/>
            <a:stCxn id="39" idx="3"/>
            <a:endCxn id="40" idx="0"/>
          </p:cNvCxnSpPr>
          <p:nvPr/>
        </p:nvCxnSpPr>
        <p:spPr>
          <a:xfrm flipV="1">
            <a:off x="5495277" y="171614"/>
            <a:ext cx="1674428" cy="146425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EA7508B-7248-4AE2-AADC-EAF77C037721}"/>
              </a:ext>
            </a:extLst>
          </p:cNvPr>
          <p:cNvCxnSpPr>
            <a:cxnSpLocks/>
          </p:cNvCxnSpPr>
          <p:nvPr/>
        </p:nvCxnSpPr>
        <p:spPr>
          <a:xfrm flipV="1">
            <a:off x="5672261" y="205574"/>
            <a:ext cx="1749132" cy="158269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5C3FB6E-D4AB-442E-ACF4-4B66B3FE407B}"/>
              </a:ext>
            </a:extLst>
          </p:cNvPr>
          <p:cNvCxnSpPr>
            <a:cxnSpLocks/>
          </p:cNvCxnSpPr>
          <p:nvPr/>
        </p:nvCxnSpPr>
        <p:spPr>
          <a:xfrm flipV="1">
            <a:off x="5814630" y="273052"/>
            <a:ext cx="1812275" cy="159967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626B8E8-44EC-44EC-8C07-A4B044A587A5}"/>
              </a:ext>
            </a:extLst>
          </p:cNvPr>
          <p:cNvCxnSpPr>
            <a:cxnSpLocks/>
            <a:stCxn id="39" idx="4"/>
            <a:endCxn id="40" idx="7"/>
          </p:cNvCxnSpPr>
          <p:nvPr/>
        </p:nvCxnSpPr>
        <p:spPr>
          <a:xfrm flipV="1">
            <a:off x="6102905" y="431504"/>
            <a:ext cx="1674427" cy="146425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716971D-0DDB-457F-813F-4024C5862087}"/>
              </a:ext>
            </a:extLst>
          </p:cNvPr>
          <p:cNvCxnSpPr>
            <a:cxnSpLocks/>
          </p:cNvCxnSpPr>
          <p:nvPr/>
        </p:nvCxnSpPr>
        <p:spPr>
          <a:xfrm flipV="1">
            <a:off x="6598205" y="648094"/>
            <a:ext cx="1361042" cy="1114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3EFB13B-D990-4A33-BE1E-4043CE19AEB6}"/>
              </a:ext>
            </a:extLst>
          </p:cNvPr>
          <p:cNvCxnSpPr>
            <a:cxnSpLocks/>
          </p:cNvCxnSpPr>
          <p:nvPr/>
        </p:nvCxnSpPr>
        <p:spPr>
          <a:xfrm flipV="1">
            <a:off x="6731844" y="801217"/>
            <a:ext cx="1287988" cy="104810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45A0EB1-3270-46FF-8395-64E7A36A5DC0}"/>
              </a:ext>
            </a:extLst>
          </p:cNvPr>
          <p:cNvCxnSpPr>
            <a:cxnSpLocks/>
          </p:cNvCxnSpPr>
          <p:nvPr/>
        </p:nvCxnSpPr>
        <p:spPr>
          <a:xfrm flipV="1">
            <a:off x="7288908" y="1416596"/>
            <a:ext cx="688412" cy="5496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0AFE363-B3E1-4A6B-B1AB-294D8D78AF73}"/>
              </a:ext>
            </a:extLst>
          </p:cNvPr>
          <p:cNvCxnSpPr>
            <a:cxnSpLocks/>
          </p:cNvCxnSpPr>
          <p:nvPr/>
        </p:nvCxnSpPr>
        <p:spPr>
          <a:xfrm flipV="1">
            <a:off x="6916310" y="1014866"/>
            <a:ext cx="1112710" cy="88308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52EF494-215E-4D93-BC20-24997C9921C7}"/>
              </a:ext>
            </a:extLst>
          </p:cNvPr>
          <p:cNvCxnSpPr>
            <a:cxnSpLocks/>
          </p:cNvCxnSpPr>
          <p:nvPr/>
        </p:nvCxnSpPr>
        <p:spPr>
          <a:xfrm flipV="1">
            <a:off x="7136654" y="1216555"/>
            <a:ext cx="883178" cy="72969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Arrow: Right 5">
            <a:extLst>
              <a:ext uri="{FF2B5EF4-FFF2-40B4-BE49-F238E27FC236}">
                <a16:creationId xmlns:a16="http://schemas.microsoft.com/office/drawing/2014/main" id="{B0E59F4F-E553-4133-A8EA-4B1191C9D485}"/>
              </a:ext>
            </a:extLst>
          </p:cNvPr>
          <p:cNvSpPr/>
          <p:nvPr/>
        </p:nvSpPr>
        <p:spPr>
          <a:xfrm>
            <a:off x="8339769" y="903739"/>
            <a:ext cx="835701" cy="3128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DA5E52-18D7-4092-B29C-095483119AEC}"/>
              </a:ext>
            </a:extLst>
          </p:cNvPr>
          <p:cNvSpPr txBox="1"/>
          <p:nvPr/>
        </p:nvSpPr>
        <p:spPr>
          <a:xfrm>
            <a:off x="260733" y="2043254"/>
            <a:ext cx="1601118" cy="6463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44A918-3582-426B-BA6D-257B073FBFCE}"/>
              </a:ext>
            </a:extLst>
          </p:cNvPr>
          <p:cNvSpPr txBox="1"/>
          <p:nvPr/>
        </p:nvSpPr>
        <p:spPr>
          <a:xfrm>
            <a:off x="73665" y="2767875"/>
            <a:ext cx="51754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তত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ছ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3816184-BAF2-48E2-B279-925D91CFA52A}"/>
              </a:ext>
            </a:extLst>
          </p:cNvPr>
          <p:cNvCxnSpPr>
            <a:cxnSpLocks/>
          </p:cNvCxnSpPr>
          <p:nvPr/>
        </p:nvCxnSpPr>
        <p:spPr>
          <a:xfrm flipH="1">
            <a:off x="6787111" y="2837396"/>
            <a:ext cx="246412" cy="11138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13DC929E-D50E-46C6-AD09-49F38F38789E}"/>
              </a:ext>
            </a:extLst>
          </p:cNvPr>
          <p:cNvCxnSpPr>
            <a:cxnSpLocks/>
          </p:cNvCxnSpPr>
          <p:nvPr/>
        </p:nvCxnSpPr>
        <p:spPr>
          <a:xfrm flipH="1">
            <a:off x="6936032" y="3036215"/>
            <a:ext cx="143225" cy="7630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614D0407-C8F0-4290-B6CE-E29B1A305842}"/>
              </a:ext>
            </a:extLst>
          </p:cNvPr>
          <p:cNvSpPr/>
          <p:nvPr/>
        </p:nvSpPr>
        <p:spPr>
          <a:xfrm>
            <a:off x="8401875" y="3011949"/>
            <a:ext cx="951445" cy="3128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0535CFA-8A9A-48EF-8DA7-A817A6449ECA}"/>
              </a:ext>
            </a:extLst>
          </p:cNvPr>
          <p:cNvSpPr txBox="1"/>
          <p:nvPr/>
        </p:nvSpPr>
        <p:spPr>
          <a:xfrm>
            <a:off x="205648" y="4146874"/>
            <a:ext cx="1891229" cy="646331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শ্ছেদ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endParaRPr lang="en-US" sz="3600" b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C8C6F3F-3957-4912-9AD6-A47FAB49420E}"/>
              </a:ext>
            </a:extLst>
          </p:cNvPr>
          <p:cNvSpPr txBox="1"/>
          <p:nvPr/>
        </p:nvSpPr>
        <p:spPr>
          <a:xfrm>
            <a:off x="144206" y="5177824"/>
            <a:ext cx="503243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উপাদানগুল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 ম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্যে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 স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 ,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ুইটি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শ্ছেদ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83877203-9D4F-466E-A9BB-85E77D4B2073}"/>
              </a:ext>
            </a:extLst>
          </p:cNvPr>
          <p:cNvSpPr/>
          <p:nvPr/>
        </p:nvSpPr>
        <p:spPr>
          <a:xfrm>
            <a:off x="5396976" y="4737325"/>
            <a:ext cx="1740665" cy="1799871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b="1" dirty="0">
                <a:solidFill>
                  <a:srgbClr val="FF0000"/>
                </a:solidFill>
              </a:rPr>
              <a:t>  A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81D3AB82-F303-4481-9DC0-34751842FE51}"/>
              </a:ext>
            </a:extLst>
          </p:cNvPr>
          <p:cNvSpPr/>
          <p:nvPr/>
        </p:nvSpPr>
        <p:spPr>
          <a:xfrm>
            <a:off x="7276191" y="4737324"/>
            <a:ext cx="1740665" cy="1799871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b="1" dirty="0">
                <a:solidFill>
                  <a:srgbClr val="FF0000"/>
                </a:solidFill>
              </a:rPr>
              <a:t>  B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3835E45-3FE0-4A0C-A4B0-892CC0D85463}"/>
              </a:ext>
            </a:extLst>
          </p:cNvPr>
          <p:cNvSpPr txBox="1"/>
          <p:nvPr/>
        </p:nvSpPr>
        <p:spPr>
          <a:xfrm>
            <a:off x="5632715" y="577862"/>
            <a:ext cx="549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ED5CD70-7B60-48F9-8ABA-C31AF23398BB}"/>
              </a:ext>
            </a:extLst>
          </p:cNvPr>
          <p:cNvSpPr txBox="1"/>
          <p:nvPr/>
        </p:nvSpPr>
        <p:spPr>
          <a:xfrm>
            <a:off x="7013626" y="482217"/>
            <a:ext cx="525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AB32F37-48C7-41EF-A902-1978EC0040FE}"/>
                  </a:ext>
                </a:extLst>
              </p:cNvPr>
              <p:cNvSpPr txBox="1"/>
              <p:nvPr/>
            </p:nvSpPr>
            <p:spPr>
              <a:xfrm>
                <a:off x="9715158" y="1116471"/>
                <a:ext cx="192967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en-US" sz="44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en-US" sz="44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𝐁</m:t>
                      </m:r>
                    </m:oMath>
                  </m:oMathPara>
                </a14:m>
                <a:endParaRPr lang="en-US" sz="4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AB32F37-48C7-41EF-A902-1978EC0040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158" y="1116471"/>
                <a:ext cx="1929671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tangle 63">
            <a:extLst>
              <a:ext uri="{FF2B5EF4-FFF2-40B4-BE49-F238E27FC236}">
                <a16:creationId xmlns:a16="http://schemas.microsoft.com/office/drawing/2014/main" id="{0B01D492-BBA0-465C-B51C-34915290F3C3}"/>
              </a:ext>
            </a:extLst>
          </p:cNvPr>
          <p:cNvSpPr/>
          <p:nvPr/>
        </p:nvSpPr>
        <p:spPr>
          <a:xfrm>
            <a:off x="5647224" y="2599649"/>
            <a:ext cx="604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EC35C3C-8077-4A00-8B60-2120DDFC05FE}"/>
              </a:ext>
            </a:extLst>
          </p:cNvPr>
          <p:cNvSpPr/>
          <p:nvPr/>
        </p:nvSpPr>
        <p:spPr>
          <a:xfrm>
            <a:off x="7159424" y="2630240"/>
            <a:ext cx="5725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2F55C362-ADA0-4BDC-A2B2-681B6A9ECA01}"/>
                  </a:ext>
                </a:extLst>
              </p:cNvPr>
              <p:cNvSpPr txBox="1"/>
              <p:nvPr/>
            </p:nvSpPr>
            <p:spPr>
              <a:xfrm>
                <a:off x="9721622" y="3417752"/>
                <a:ext cx="169204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en-US" sz="4400" b="1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US" sz="4400" b="1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𝐁</m:t>
                      </m:r>
                    </m:oMath>
                  </m:oMathPara>
                </a14:m>
                <a:endParaRPr lang="en-US" sz="4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2F55C362-ADA0-4BDC-A2B2-681B6A9ECA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1622" y="3417752"/>
                <a:ext cx="1692045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Arrow: Right 69">
            <a:extLst>
              <a:ext uri="{FF2B5EF4-FFF2-40B4-BE49-F238E27FC236}">
                <a16:creationId xmlns:a16="http://schemas.microsoft.com/office/drawing/2014/main" id="{5BD56108-B21C-48E7-BC9A-B47F06103D80}"/>
              </a:ext>
            </a:extLst>
          </p:cNvPr>
          <p:cNvSpPr/>
          <p:nvPr/>
        </p:nvSpPr>
        <p:spPr>
          <a:xfrm>
            <a:off x="9175470" y="5264165"/>
            <a:ext cx="797578" cy="3128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209F015-6523-4BBC-A2DC-E098E29DB551}"/>
              </a:ext>
            </a:extLst>
          </p:cNvPr>
          <p:cNvSpPr txBox="1"/>
          <p:nvPr/>
        </p:nvSpPr>
        <p:spPr>
          <a:xfrm>
            <a:off x="10091430" y="5010423"/>
            <a:ext cx="1929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শ্ছেদ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endParaRPr lang="en-US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E7EA591-7FFC-4D9E-AAC3-2EF33313DBB8}"/>
                  </a:ext>
                </a:extLst>
              </p:cNvPr>
              <p:cNvSpPr txBox="1"/>
              <p:nvPr/>
            </p:nvSpPr>
            <p:spPr>
              <a:xfrm>
                <a:off x="9235015" y="5864259"/>
                <a:ext cx="269625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=∅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E7EA591-7FFC-4D9E-AAC3-2EF33313DB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5015" y="5864259"/>
                <a:ext cx="2696252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3561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3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8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3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99" grpId="0"/>
      <p:bldP spid="101" grpId="0"/>
      <p:bldP spid="3" grpId="0" animBg="1"/>
      <p:bldP spid="4" grpId="0"/>
      <p:bldP spid="39" grpId="0" animBg="1"/>
      <p:bldP spid="40" grpId="0" animBg="1"/>
      <p:bldP spid="6" grpId="0" animBg="1"/>
      <p:bldP spid="7" grpId="0" animBg="1"/>
      <p:bldP spid="8" grpId="0"/>
      <p:bldP spid="38" grpId="0" animBg="1"/>
      <p:bldP spid="56" grpId="0" animBg="1"/>
      <p:bldP spid="57" grpId="0"/>
      <p:bldP spid="58" grpId="0" animBg="1"/>
      <p:bldP spid="76" grpId="0" animBg="1"/>
      <p:bldP spid="59" grpId="0"/>
      <p:bldP spid="60" grpId="0"/>
      <p:bldP spid="61" grpId="0"/>
      <p:bldP spid="64" grpId="0"/>
      <p:bldP spid="68" grpId="0"/>
      <p:bldP spid="69" grpId="0"/>
      <p:bldP spid="70" grpId="0" animBg="1"/>
      <p:bldP spid="73" grpId="0"/>
      <p:bldP spid="7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53A48DD-90F0-4681-B44A-64AEFD9BDDEC}"/>
                  </a:ext>
                </a:extLst>
              </p:cNvPr>
              <p:cNvSpPr txBox="1"/>
              <p:nvPr/>
            </p:nvSpPr>
            <p:spPr>
              <a:xfrm>
                <a:off x="969483" y="572877"/>
                <a:ext cx="91550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</a:rPr>
                  <a:t>={3,6,9,12,15,18} </a:t>
                </a:r>
                <a:r>
                  <a:rPr lang="en-US" sz="32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সেটটি</a:t>
                </a:r>
                <a:r>
                  <a:rPr lang="en-US" sz="32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কে</a:t>
                </a:r>
                <a:r>
                  <a:rPr lang="en-US" sz="32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sz="32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গঠন</a:t>
                </a:r>
                <a:r>
                  <a:rPr lang="en-US" sz="32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পদ্ধতিতে</a:t>
                </a:r>
                <a:r>
                  <a:rPr lang="en-US" sz="32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প্রকাশ</a:t>
                </a:r>
                <a:r>
                  <a:rPr lang="en-US" sz="32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32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53A48DD-90F0-4681-B44A-64AEFD9BDD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483" y="572877"/>
                <a:ext cx="9155018" cy="584775"/>
              </a:xfrm>
              <a:prstGeom prst="rect">
                <a:avLst/>
              </a:prstGeom>
              <a:blipFill>
                <a:blip r:embed="rId2"/>
                <a:stretch>
                  <a:fillRect t="-15625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3D73F44-D53F-4D2D-AFFC-8D3D7F674939}"/>
                  </a:ext>
                </a:extLst>
              </p:cNvPr>
              <p:cNvSpPr txBox="1"/>
              <p:nvPr/>
            </p:nvSpPr>
            <p:spPr>
              <a:xfrm>
                <a:off x="1326757" y="1547551"/>
                <a:ext cx="6447278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</a:t>
                </a:r>
                <a:r>
                  <a:rPr lang="en-US" sz="44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:r>
                  <a:rPr lang="en-US" sz="4400" b="1" dirty="0">
                    <a:solidFill>
                      <a:srgbClr val="00B05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600" b="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উপাদান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সমুহ</a:t>
                </a:r>
                <a:r>
                  <a:rPr lang="en-US" sz="3600" dirty="0">
                    <a:solidFill>
                      <a:srgbClr val="00B050"/>
                    </a:solidFill>
                  </a:rPr>
                  <a:t> </a:t>
                </a:r>
                <a:r>
                  <a:rPr lang="en-US" sz="3600" dirty="0"/>
                  <a:t>3,6,9,12,15,18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3D73F44-D53F-4D2D-AFFC-8D3D7F6749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757" y="1547551"/>
                <a:ext cx="6447278" cy="1323439"/>
              </a:xfrm>
              <a:prstGeom prst="rect">
                <a:avLst/>
              </a:prstGeom>
              <a:blipFill>
                <a:blip r:embed="rId3"/>
                <a:stretch>
                  <a:fillRect l="-3879" t="-9217" b="-17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DD90E44-B7ED-43C6-8BE9-F36663428D4B}"/>
              </a:ext>
            </a:extLst>
          </p:cNvPr>
          <p:cNvSpPr txBox="1"/>
          <p:nvPr/>
        </p:nvSpPr>
        <p:spPr>
          <a:xfrm>
            <a:off x="1189821" y="3114286"/>
            <a:ext cx="7425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</a:t>
            </a:r>
            <a:r>
              <a:rPr lang="as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া, </a:t>
            </a:r>
            <a:r>
              <a:rPr lang="en-US" sz="3600" dirty="0">
                <a:solidFill>
                  <a:srgbClr val="00B0F0"/>
                </a:solidFill>
              </a:rPr>
              <a:t>3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as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িতক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00B0F0"/>
                </a:solidFill>
                <a:latin typeface="+mj-lt"/>
                <a:cs typeface="NikoshBAN" panose="02000000000000000000" pitchFamily="2" charset="0"/>
              </a:rPr>
              <a:t>2</a:t>
            </a:r>
            <a:r>
              <a:rPr lang="en-US" sz="3600" dirty="0">
                <a:solidFill>
                  <a:srgbClr val="00B0F0"/>
                </a:solidFill>
              </a:rPr>
              <a:t>1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োট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F982306-2952-4793-9CD1-A47CB2A9BB1D}"/>
                  </a:ext>
                </a:extLst>
              </p:cNvPr>
              <p:cNvSpPr txBox="1"/>
              <p:nvPr/>
            </p:nvSpPr>
            <p:spPr>
              <a:xfrm>
                <a:off x="955548" y="4535236"/>
                <a:ext cx="857404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r>
                      <m:rPr>
                        <m:sty m:val="p"/>
                      </m:rPr>
                      <a:rPr lang="en-US" sz="3600" b="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={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1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x</m:t>
                    </m:r>
                    <m:r>
                      <a:rPr lang="en-US" sz="3600" b="0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3600" b="0" i="1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x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স্বাভাবিক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ং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খ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া,</a:t>
                </a:r>
                <a:r>
                  <a:rPr lang="en-US" sz="3600" dirty="0">
                    <a:cs typeface="NikoshBAN" panose="02000000000000000000" pitchFamily="2" charset="0"/>
                  </a:rPr>
                  <a:t> </a:t>
                </a:r>
                <a:r>
                  <a:rPr lang="en-US" sz="3600" dirty="0"/>
                  <a:t>3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গু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ণ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িতক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x</m:t>
                    </m:r>
                  </m:oMath>
                </a14:m>
                <a:r>
                  <a:rPr lang="en-US" sz="3600" dirty="0"/>
                  <a:t>&lt;21}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F982306-2952-4793-9CD1-A47CB2A9B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548" y="4535236"/>
                <a:ext cx="8574042" cy="646331"/>
              </a:xfrm>
              <a:prstGeom prst="rect">
                <a:avLst/>
              </a:prstGeom>
              <a:blipFill>
                <a:blip r:embed="rId4"/>
                <a:stretch>
                  <a:fillRect t="-16981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956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CF51712-7A6D-4D14-BCA8-DEE4D4D23108}"/>
              </a:ext>
            </a:extLst>
          </p:cNvPr>
          <p:cNvSpPr/>
          <p:nvPr/>
        </p:nvSpPr>
        <p:spPr>
          <a:xfrm>
            <a:off x="2894795" y="450235"/>
            <a:ext cx="4197426" cy="3283027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4A0931B-BA41-4C14-9AF3-6602DA478C1E}"/>
              </a:ext>
            </a:extLst>
          </p:cNvPr>
          <p:cNvSpPr/>
          <p:nvPr/>
        </p:nvSpPr>
        <p:spPr>
          <a:xfrm>
            <a:off x="3566692" y="851402"/>
            <a:ext cx="1674563" cy="170761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B244F12-4168-4E5C-A87E-8BDAAD9D8F8D}"/>
              </a:ext>
            </a:extLst>
          </p:cNvPr>
          <p:cNvSpPr/>
          <p:nvPr/>
        </p:nvSpPr>
        <p:spPr>
          <a:xfrm>
            <a:off x="4709366" y="846381"/>
            <a:ext cx="1674563" cy="170761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F2E7CA3-29B9-4FD7-B2DD-B84A6A2FDF04}"/>
              </a:ext>
            </a:extLst>
          </p:cNvPr>
          <p:cNvSpPr/>
          <p:nvPr/>
        </p:nvSpPr>
        <p:spPr>
          <a:xfrm>
            <a:off x="4179064" y="1642441"/>
            <a:ext cx="1674563" cy="170761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C9A4C1-9810-4CC2-90DC-D162D61824E0}"/>
              </a:ext>
            </a:extLst>
          </p:cNvPr>
          <p:cNvSpPr txBox="1"/>
          <p:nvPr/>
        </p:nvSpPr>
        <p:spPr>
          <a:xfrm>
            <a:off x="3440935" y="513242"/>
            <a:ext cx="359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FE21CA-701E-40E7-B236-8E56EF02DA4E}"/>
              </a:ext>
            </a:extLst>
          </p:cNvPr>
          <p:cNvSpPr txBox="1"/>
          <p:nvPr/>
        </p:nvSpPr>
        <p:spPr>
          <a:xfrm>
            <a:off x="6254826" y="584771"/>
            <a:ext cx="679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AE6017-D2FF-4CB2-BDF4-FCAF28692333}"/>
              </a:ext>
            </a:extLst>
          </p:cNvPr>
          <p:cNvSpPr txBox="1"/>
          <p:nvPr/>
        </p:nvSpPr>
        <p:spPr>
          <a:xfrm>
            <a:off x="5682859" y="2902128"/>
            <a:ext cx="567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087729-E8EC-400D-98FC-758C25263D9A}"/>
              </a:ext>
            </a:extLst>
          </p:cNvPr>
          <p:cNvSpPr txBox="1"/>
          <p:nvPr/>
        </p:nvSpPr>
        <p:spPr>
          <a:xfrm>
            <a:off x="3800819" y="1288973"/>
            <a:ext cx="359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1410DD-155C-4F1B-AA36-8646A6A581BC}"/>
              </a:ext>
            </a:extLst>
          </p:cNvPr>
          <p:cNvSpPr txBox="1"/>
          <p:nvPr/>
        </p:nvSpPr>
        <p:spPr>
          <a:xfrm>
            <a:off x="4785450" y="1184283"/>
            <a:ext cx="267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037BD7-AE4D-43DA-A200-85C9AA6BDE22}"/>
              </a:ext>
            </a:extLst>
          </p:cNvPr>
          <p:cNvSpPr txBox="1"/>
          <p:nvPr/>
        </p:nvSpPr>
        <p:spPr>
          <a:xfrm>
            <a:off x="4792564" y="1581360"/>
            <a:ext cx="401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34BB22-4BEF-4DC9-9F17-9AEF8512CF3D}"/>
              </a:ext>
            </a:extLst>
          </p:cNvPr>
          <p:cNvSpPr txBox="1"/>
          <p:nvPr/>
        </p:nvSpPr>
        <p:spPr>
          <a:xfrm>
            <a:off x="4440714" y="1830139"/>
            <a:ext cx="416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101CBD-19CC-48D6-AC13-643D3AF2AC8A}"/>
              </a:ext>
            </a:extLst>
          </p:cNvPr>
          <p:cNvSpPr txBox="1"/>
          <p:nvPr/>
        </p:nvSpPr>
        <p:spPr>
          <a:xfrm>
            <a:off x="4836405" y="2433152"/>
            <a:ext cx="545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A47CF5-D455-4C97-BFAE-E7F321B8A4CC}"/>
              </a:ext>
            </a:extLst>
          </p:cNvPr>
          <p:cNvSpPr txBox="1"/>
          <p:nvPr/>
        </p:nvSpPr>
        <p:spPr>
          <a:xfrm>
            <a:off x="5133859" y="1873748"/>
            <a:ext cx="351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F830C9-567F-4C8F-9EF5-0DE245291934}"/>
              </a:ext>
            </a:extLst>
          </p:cNvPr>
          <p:cNvSpPr txBox="1"/>
          <p:nvPr/>
        </p:nvSpPr>
        <p:spPr>
          <a:xfrm>
            <a:off x="5485709" y="1288973"/>
            <a:ext cx="417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A81325-C224-4A06-9560-DD2DE216F332}"/>
              </a:ext>
            </a:extLst>
          </p:cNvPr>
          <p:cNvSpPr txBox="1"/>
          <p:nvPr/>
        </p:nvSpPr>
        <p:spPr>
          <a:xfrm>
            <a:off x="5897697" y="2378908"/>
            <a:ext cx="396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14B5EA-1460-4290-8666-CDCB61165966}"/>
              </a:ext>
            </a:extLst>
          </p:cNvPr>
          <p:cNvSpPr txBox="1"/>
          <p:nvPr/>
        </p:nvSpPr>
        <p:spPr>
          <a:xfrm>
            <a:off x="219456" y="356616"/>
            <a:ext cx="1362456" cy="76944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BD1EA40-FD09-4C7B-A266-8D85BCF887C9}"/>
                  </a:ext>
                </a:extLst>
              </p:cNvPr>
              <p:cNvSpPr/>
              <p:nvPr/>
            </p:nvSpPr>
            <p:spPr>
              <a:xfrm>
                <a:off x="7134226" y="356616"/>
                <a:ext cx="5277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𝐔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BD1EA40-FD09-4C7B-A266-8D85BCF887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4226" y="356616"/>
                <a:ext cx="527709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5CB24D4-8999-4F17-9D18-972DAF9FB337}"/>
                  </a:ext>
                </a:extLst>
              </p:cNvPr>
              <p:cNvSpPr txBox="1"/>
              <p:nvPr/>
            </p:nvSpPr>
            <p:spPr>
              <a:xfrm>
                <a:off x="2386584" y="4315968"/>
                <a:ext cx="6748272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s-IN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</m:oMath>
                </a14:m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as-IN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as-IN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 </a:t>
                </a:r>
                <a:r>
                  <a:rPr lang="as-IN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ঠ</a:t>
                </a:r>
                <a:r>
                  <a:rPr lang="as-IN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  <a:r>
                  <a:rPr lang="as-IN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</a:t>
                </a:r>
                <a:r>
                  <a:rPr lang="as-IN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 </a:t>
                </a:r>
                <a:r>
                  <a:rPr lang="as-IN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খ</a:t>
                </a:r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খ.</a:t>
                </a:r>
                <a:r>
                  <a:rPr lang="en-US" sz="3200" dirty="0">
                    <a:solidFill>
                      <a:srgbClr val="0070C0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3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</m:oMath>
                </a14:m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C</m:t>
                    </m:r>
                  </m:oMath>
                </a14:m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কে</a:t>
                </a:r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তালিকা</a:t>
                </a:r>
                <a:r>
                  <a:rPr lang="as-IN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প</a:t>
                </a:r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  <a:r>
                  <a:rPr lang="as-IN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</a:t>
                </a:r>
                <a:r>
                  <a:rPr lang="as-IN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 </a:t>
                </a:r>
                <a:r>
                  <a:rPr lang="as-IN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as-IN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 </a:t>
                </a:r>
                <a:r>
                  <a:rPr lang="as-IN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 </a:t>
                </a:r>
                <a:r>
                  <a:rPr lang="en-US" sz="32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3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∪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</m:oMath>
                </a14:m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ও</a:t>
                </a:r>
                <a:r>
                  <a:rPr lang="en-US" sz="3200" dirty="0">
                    <a:solidFill>
                      <a:srgbClr val="0070C0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320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sz="3200" i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</m:oMath>
                </a14:m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</a:t>
                </a:r>
                <a:r>
                  <a:rPr lang="as-IN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2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্ণ</a:t>
                </a:r>
                <a:r>
                  <a:rPr lang="as-IN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য়</a:t>
                </a:r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র।</a:t>
                </a:r>
              </a:p>
              <a:p>
                <a:r>
                  <a:rPr lang="en-US" sz="32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গ.প্রমাণ</a:t>
                </a:r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200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A</m:t>
                        </m:r>
                        <m:r>
                          <a:rPr lang="en-US" sz="3200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∪</m:t>
                        </m:r>
                        <m:r>
                          <m:rPr>
                            <m:sty m:val="p"/>
                          </m:rPr>
                          <a:rPr lang="en-US" sz="3200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B</m:t>
                        </m:r>
                        <m:r>
                          <a:rPr lang="en-US" sz="3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3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′</m:t>
                        </m:r>
                      </m:sup>
                    </m:sSup>
                    <m:r>
                      <a:rPr lang="en-US" sz="3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A</m:t>
                        </m:r>
                      </m:e>
                      <m:sup>
                        <m:r>
                          <a:rPr lang="en-US" sz="3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′</m:t>
                        </m:r>
                      </m:sup>
                    </m:sSup>
                    <m:r>
                      <a:rPr lang="en-US" sz="3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∩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B</m:t>
                        </m:r>
                      </m:e>
                      <m:sup>
                        <m:r>
                          <a:rPr lang="en-US" sz="3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5CB24D4-8999-4F17-9D18-972DAF9FB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6584" y="4315968"/>
                <a:ext cx="6748272" cy="2062103"/>
              </a:xfrm>
              <a:prstGeom prst="rect">
                <a:avLst/>
              </a:prstGeom>
              <a:blipFill>
                <a:blip r:embed="rId3"/>
                <a:stretch>
                  <a:fillRect l="-2349" t="-3550" b="-9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0866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" grpId="0" animBg="1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8229C8-8A01-486A-80EF-080FE4866D09}"/>
              </a:ext>
            </a:extLst>
          </p:cNvPr>
          <p:cNvSpPr txBox="1"/>
          <p:nvPr/>
        </p:nvSpPr>
        <p:spPr>
          <a:xfrm>
            <a:off x="740664" y="310896"/>
            <a:ext cx="2084832" cy="584775"/>
          </a:xfrm>
          <a:prstGeom prst="rect">
            <a:avLst/>
          </a:prstGeom>
          <a:solidFill>
            <a:srgbClr val="00B05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FE153DE-C88B-43C3-9A9C-0EA89A39921A}"/>
                  </a:ext>
                </a:extLst>
              </p:cNvPr>
              <p:cNvSpPr txBox="1"/>
              <p:nvPr/>
            </p:nvSpPr>
            <p:spPr>
              <a:xfrm>
                <a:off x="886967" y="1168695"/>
                <a:ext cx="8847341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ক.</a:t>
                </a:r>
                <a:r>
                  <a:rPr lang="as-IN" sz="32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</a:t>
                </a:r>
                <a:r>
                  <a:rPr lang="en-US" sz="32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32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32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</a:t>
                </a:r>
                <a:r>
                  <a:rPr lang="as-IN" sz="32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US" sz="32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as-IN" sz="32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32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 </a:t>
                </a:r>
                <a:r>
                  <a:rPr lang="en-US" sz="3200" dirty="0" err="1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হতে</a:t>
                </a:r>
                <a:r>
                  <a:rPr lang="en-US" sz="32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</m:oMath>
                </a14:m>
                <a:r>
                  <a:rPr lang="en-US" sz="3200" dirty="0" err="1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সেটের</a:t>
                </a:r>
                <a:r>
                  <a:rPr lang="en-US" sz="32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উপাদান</a:t>
                </a:r>
                <a:r>
                  <a:rPr lang="en-US" sz="32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সমুহ</a:t>
                </a:r>
                <a:r>
                  <a:rPr lang="en-US" sz="32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32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2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2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2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32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2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</m:oMath>
                </a14:m>
                <a:endParaRPr lang="en-US" sz="3200" dirty="0">
                  <a:solidFill>
                    <a:schemeClr val="accent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 err="1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</a:t>
                </a:r>
                <a:r>
                  <a:rPr lang="en-US" sz="32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প্রতিটি</a:t>
                </a:r>
                <a:r>
                  <a:rPr lang="en-US" sz="32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উপাদান</a:t>
                </a:r>
                <a:r>
                  <a:rPr lang="en-US" sz="32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স্ব</a:t>
                </a:r>
                <a:r>
                  <a:rPr lang="as-IN" sz="32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3200" dirty="0" err="1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ভা</a:t>
                </a:r>
                <a:r>
                  <a:rPr lang="as-IN" sz="32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32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32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2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32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ং</a:t>
                </a:r>
                <a:r>
                  <a:rPr lang="as-IN" sz="32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খ</a:t>
                </a:r>
                <a:r>
                  <a:rPr lang="en-US" sz="32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32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en-US" sz="32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 </a:t>
                </a:r>
                <a:r>
                  <a:rPr lang="as-IN" sz="32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en-US" sz="32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i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</m:oMath>
                </a14:m>
                <a:r>
                  <a:rPr lang="en-US" sz="32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</a:t>
                </a:r>
                <a:r>
                  <a:rPr lang="en-US" sz="32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32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2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 </a:t>
                </a:r>
                <a:r>
                  <a:rPr lang="as-IN" sz="32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32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ড় </a:t>
                </a:r>
                <a:r>
                  <a:rPr lang="as-IN" sz="32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32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 </a:t>
                </a:r>
                <a:r>
                  <a:rPr lang="as-IN" sz="32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32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as-IN" sz="32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32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 </a:t>
                </a:r>
                <a:r>
                  <a:rPr lang="en-US" sz="3200" dirty="0" err="1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2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</m:oMath>
                </a14:m>
                <a:r>
                  <a:rPr lang="en-US" sz="32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32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ছ</a:t>
                </a:r>
                <a:r>
                  <a:rPr lang="as-IN" sz="32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ো</a:t>
                </a:r>
                <a:r>
                  <a:rPr lang="en-US" sz="32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ট।</a:t>
                </a:r>
              </a:p>
              <a:p>
                <a14:m>
                  <m:oMath xmlns:m="http://schemas.openxmlformats.org/officeDocument/2006/math">
                    <m:r>
                      <a:rPr lang="en-US" sz="320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3200" dirty="0" err="1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</a:t>
                </a:r>
                <a:r>
                  <a:rPr lang="as-IN" sz="32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200" dirty="0" err="1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্ণ</a:t>
                </a:r>
                <a:r>
                  <a:rPr lang="as-IN" sz="32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য়</a:t>
                </a:r>
                <a:r>
                  <a:rPr lang="en-US" sz="32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32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32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en-US" sz="32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32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={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x</m:t>
                    </m:r>
                    <m:r>
                      <a:rPr lang="en-US" sz="32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x</m:t>
                    </m:r>
                  </m:oMath>
                </a14:m>
                <a:r>
                  <a:rPr lang="en-US" sz="3200" dirty="0" err="1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স্ব</a:t>
                </a:r>
                <a:r>
                  <a:rPr lang="as-IN" sz="32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3200" dirty="0" err="1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ভা</a:t>
                </a:r>
                <a:r>
                  <a:rPr lang="as-IN" sz="32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32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32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2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32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ং</a:t>
                </a:r>
                <a:r>
                  <a:rPr lang="as-IN" sz="32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খ</a:t>
                </a:r>
                <a:r>
                  <a:rPr lang="en-US" sz="32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32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en-US" sz="32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 </a:t>
                </a:r>
                <a:r>
                  <a:rPr lang="en-US" sz="3200" dirty="0" err="1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32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x</m:t>
                    </m:r>
                    <m:r>
                      <a:rPr lang="en-US" sz="32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&lt;</m:t>
                    </m:r>
                    <m:r>
                      <a:rPr lang="en-US" sz="32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32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}(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Ans</m:t>
                    </m:r>
                    <m:r>
                      <a:rPr lang="en-US" sz="32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sz="3200" dirty="0">
                  <a:solidFill>
                    <a:schemeClr val="accent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FE153DE-C88B-43C3-9A9C-0EA89A3992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967" y="1168695"/>
                <a:ext cx="8847341" cy="2062103"/>
              </a:xfrm>
              <a:prstGeom prst="rect">
                <a:avLst/>
              </a:prstGeom>
              <a:blipFill>
                <a:blip r:embed="rId2"/>
                <a:stretch>
                  <a:fillRect l="-1722" t="-3550" r="-895" b="-9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78421F6-3051-423E-A12A-F52F6958DC39}"/>
                  </a:ext>
                </a:extLst>
              </p:cNvPr>
              <p:cNvSpPr txBox="1"/>
              <p:nvPr/>
            </p:nvSpPr>
            <p:spPr>
              <a:xfrm>
                <a:off x="1071005" y="3992559"/>
                <a:ext cx="8246616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খ.</a:t>
                </a:r>
                <a:r>
                  <a:rPr lang="as-IN" sz="3200" dirty="0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</a:t>
                </a:r>
                <a: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3200" dirty="0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</a:t>
                </a:r>
                <a:r>
                  <a:rPr lang="as-IN" sz="3200" dirty="0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as-IN" sz="3200" dirty="0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 </a:t>
                </a:r>
                <a:r>
                  <a:rPr lang="en-US" sz="3200" dirty="0" err="1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হতে</a:t>
                </a:r>
                <a: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as-IN" sz="3200" dirty="0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3200" dirty="0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  <a:r>
                  <a:rPr lang="as-IN" sz="3200" dirty="0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ু</a:t>
                </a:r>
                <a:r>
                  <a:rPr lang="en-US" sz="3200" dirty="0" err="1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লোর</a:t>
                </a:r>
                <a: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তালিকা</a:t>
                </a:r>
                <a: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পদ্ধতিতে</a:t>
                </a:r>
                <a: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লিখে</a:t>
                </a:r>
                <a: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পাই</a:t>
                </a:r>
                <a:endParaRPr lang="en-US" sz="3200" dirty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3200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:</m:t>
                    </m:r>
                    <m:d>
                      <m:dPr>
                        <m:begChr m:val="{"/>
                        <m:endChr m:val="}"/>
                        <m:ctrlPr>
                          <a:rPr lang="en-US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2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32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2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32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e>
                    </m:d>
                    <m:r>
                      <a:rPr lang="en-US" sz="3200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3200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={</m:t>
                    </m:r>
                    <m:r>
                      <a:rPr lang="en-US" sz="3200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200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200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3200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200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  <m:r>
                      <a:rPr lang="en-US" sz="3200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200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7</m:t>
                    </m:r>
                    <m:r>
                      <a:rPr lang="en-US" sz="3200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C</m:t>
                    </m:r>
                    <m:r>
                      <a:rPr lang="en-US" sz="3200" b="0" i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={</m:t>
                    </m:r>
                    <m:r>
                      <a:rPr lang="en-US" sz="3200" b="0" i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3200" b="0" i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200" b="0" i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3200" b="0" i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200" b="0" i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3200" b="0" i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200" b="0" i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  <m:r>
                      <a:rPr lang="en-US" sz="3200" b="0" i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endParaRPr lang="en-US" sz="3200" dirty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 err="1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এখন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3200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C</m:t>
                    </m:r>
                    <m:r>
                      <a:rPr lang="en-US" sz="3200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20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320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20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320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e>
                    </m:d>
                    <m:r>
                      <a:rPr lang="en-US" sz="320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∩</m:t>
                    </m:r>
                    <m:d>
                      <m:dPr>
                        <m:begChr m:val="{"/>
                        <m:endChr m:val="}"/>
                        <m:ctrlPr>
                          <a:rPr lang="en-US" sz="3200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200" i="0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3200" i="0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i="0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3200" i="0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i="0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3200" i="0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i="0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e>
                    </m:d>
                    <m:r>
                      <a:rPr lang="en-US" sz="3200" b="0" i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20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320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e>
                    </m:d>
                    <m:r>
                      <a:rPr lang="en-US" sz="3200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Ans</m:t>
                    </m:r>
                    <m:r>
                      <a:rPr lang="en-US" sz="3200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sz="3200" dirty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    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3200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∪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3200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20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320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20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320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∪</m:t>
                    </m:r>
                  </m:oMath>
                </a14:m>
                <a: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{</m:t>
                    </m:r>
                    <m:r>
                      <a:rPr lang="en-US" sz="320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20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20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320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20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  <m:r>
                      <a:rPr lang="en-US" sz="320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20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7</m:t>
                    </m:r>
                    <m:r>
                      <a:rPr lang="en-US" sz="320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endParaRPr lang="en-US" sz="3200" dirty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                 </m:t>
                    </m:r>
                    <m:r>
                      <a:rPr lang="en-US" sz="320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{</m:t>
                    </m:r>
                    <m:r>
                      <a:rPr lang="en-US" sz="3200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3200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20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20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20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320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200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3200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20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  <m:r>
                      <a:rPr lang="en-US" sz="320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20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7</m:t>
                    </m:r>
                    <m:r>
                      <a:rPr lang="en-US" sz="320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Ans</m:t>
                    </m:r>
                    <m:r>
                      <a:rPr lang="en-US" sz="320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sz="3200" dirty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78421F6-3051-423E-A12A-F52F6958DC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005" y="3992559"/>
                <a:ext cx="8246616" cy="2554545"/>
              </a:xfrm>
              <a:prstGeom prst="rect">
                <a:avLst/>
              </a:prstGeom>
              <a:blipFill>
                <a:blip r:embed="rId3"/>
                <a:stretch>
                  <a:fillRect l="-1923" t="-3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545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AD83588-A798-4602-A7AD-737B0BC6512A}"/>
                  </a:ext>
                </a:extLst>
              </p:cNvPr>
              <p:cNvSpPr txBox="1"/>
              <p:nvPr/>
            </p:nvSpPr>
            <p:spPr>
              <a:xfrm>
                <a:off x="655744" y="337544"/>
                <a:ext cx="11243031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গ.</a:t>
                </a:r>
                <a:r>
                  <a:rPr lang="as-IN" sz="32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</a:t>
                </a:r>
                <a:r>
                  <a:rPr lang="en-US" sz="32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32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32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</a:t>
                </a:r>
                <a:r>
                  <a:rPr lang="as-IN" sz="32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US" sz="32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as-IN" sz="32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32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 </a:t>
                </a:r>
                <a:r>
                  <a:rPr lang="en-US" sz="32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হতে</a:t>
                </a:r>
                <a:r>
                  <a:rPr lang="en-US" sz="32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U</m:t>
                    </m:r>
                    <m:r>
                      <a:rPr lang="en-US" sz="32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200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3200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200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3200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3200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3200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  <m:r>
                          <a:rPr lang="en-US" sz="3200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7</m:t>
                        </m:r>
                        <m:r>
                          <a:rPr lang="en-US" sz="3200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8</m:t>
                        </m:r>
                      </m:e>
                    </m:d>
                    <m:r>
                      <a:rPr lang="en-US" sz="32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32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200" i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3200" i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i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200" i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i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3200" i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i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এবং</a:t>
                </a:r>
                <a:r>
                  <a:rPr lang="en-US" sz="3200" dirty="0">
                    <a:solidFill>
                      <a:srgbClr val="00B050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3200" i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={</m:t>
                    </m:r>
                    <m:r>
                      <a:rPr lang="en-US" sz="3200" i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200" i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200" i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3200" i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200" i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  <m:r>
                      <a:rPr lang="en-US" sz="3200" i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200" i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7</m:t>
                    </m:r>
                    <m:r>
                      <a:rPr lang="en-US" sz="3200" i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endParaRPr lang="en-US" sz="32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খ </a:t>
                </a:r>
                <a:r>
                  <a:rPr lang="en-US" sz="32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32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পাই</a:t>
                </a:r>
                <a:r>
                  <a:rPr lang="en-US" sz="32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3200" dirty="0">
                    <a:solidFill>
                      <a:srgbClr val="00B050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3200" i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∪</m:t>
                    </m:r>
                    <m:r>
                      <m:rPr>
                        <m:sty m:val="p"/>
                      </m:rPr>
                      <a:rPr lang="en-US" sz="3200" i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3200" i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srgbClr val="00B050"/>
                        </a:solidFill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i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{</m:t>
                    </m:r>
                    <m:r>
                      <a:rPr lang="en-US" sz="3200" i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3200" i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200" i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200" i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200" i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3200" i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200" i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3200" i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200" i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  <m:r>
                      <a:rPr lang="en-US" sz="3200" i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200" i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7</m:t>
                    </m:r>
                    <m:r>
                      <a:rPr lang="en-US" sz="3200" i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endParaRPr lang="en-US" sz="32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AD83588-A798-4602-A7AD-737B0BC651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744" y="337544"/>
                <a:ext cx="11243031" cy="1077218"/>
              </a:xfrm>
              <a:prstGeom prst="rect">
                <a:avLst/>
              </a:prstGeom>
              <a:blipFill>
                <a:blip r:embed="rId2"/>
                <a:stretch>
                  <a:fillRect l="-1410" t="-6780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A4ED920-2F7F-4A7D-AC1B-67F5E88DFBB1}"/>
                  </a:ext>
                </a:extLst>
              </p:cNvPr>
              <p:cNvSpPr txBox="1"/>
              <p:nvPr/>
            </p:nvSpPr>
            <p:spPr>
              <a:xfrm>
                <a:off x="1170432" y="1865376"/>
                <a:ext cx="903844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as-IN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as-IN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as-IN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ষ: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A</m:t>
                        </m:r>
                        <m:r>
                          <a:rPr lang="en-US" sz="32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∪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B</m:t>
                        </m:r>
                        <m:r>
                          <a:rPr lang="en-US" sz="32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32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′</m:t>
                        </m:r>
                      </m:sup>
                    </m:sSup>
                    <m:r>
                      <a:rPr lang="en-US" sz="3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U</m:t>
                    </m:r>
                    <m:r>
                      <a:rPr lang="en-US" sz="3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d>
                      <m:dPr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2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A</m:t>
                        </m:r>
                        <m:r>
                          <a:rPr lang="en-US" sz="32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∪</m:t>
                        </m:r>
                        <m:r>
                          <m:rPr>
                            <m:sty m:val="p"/>
                          </m:rPr>
                          <a:rPr lang="en-US" sz="32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B</m:t>
                        </m:r>
                      </m:e>
                    </m:d>
                  </m:oMath>
                </a14:m>
                <a:endParaRPr lang="en-US" sz="3200" dirty="0">
                  <a:solidFill>
                    <a:srgbClr val="002060"/>
                  </a:solidFill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</a:t>
                </a:r>
                <a14:m>
                  <m:oMath xmlns:m="http://schemas.openxmlformats.org/officeDocument/2006/math">
                    <m:r>
                      <a:rPr lang="en-US" sz="3200" i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 </m:t>
                    </m:r>
                    <m:d>
                      <m:dPr>
                        <m:begChr m:val="{"/>
                        <m:endChr m:val="}"/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2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32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2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32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32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32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  <m:r>
                          <a:rPr lang="en-US" sz="32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7</m:t>
                        </m:r>
                        <m:r>
                          <a:rPr lang="en-US" sz="32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8</m:t>
                        </m:r>
                      </m:e>
                    </m:d>
                    <m:r>
                      <a:rPr lang="en-US" sz="3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2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32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2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32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32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  <m:r>
                          <a:rPr lang="en-US" sz="32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7</m:t>
                        </m:r>
                      </m:e>
                    </m:d>
                  </m:oMath>
                </a14:m>
                <a:endParaRPr lang="en-US" sz="3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</a:t>
                </a:r>
                <a14:m>
                  <m:oMath xmlns:m="http://schemas.openxmlformats.org/officeDocument/2006/math">
                    <m:r>
                      <a:rPr lang="en-US" sz="3200" i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2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32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8</m:t>
                        </m:r>
                      </m:e>
                    </m:d>
                  </m:oMath>
                </a14:m>
                <a:endParaRPr lang="en-US" sz="3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A4ED920-2F7F-4A7D-AC1B-67F5E88DFB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432" y="1865376"/>
                <a:ext cx="9038440" cy="1569660"/>
              </a:xfrm>
              <a:prstGeom prst="rect">
                <a:avLst/>
              </a:prstGeom>
              <a:blipFill>
                <a:blip r:embed="rId3"/>
                <a:stretch>
                  <a:fillRect l="-1686" t="-46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FD3094-98CD-4DD2-A23F-C59905A87004}"/>
                  </a:ext>
                </a:extLst>
              </p:cNvPr>
              <p:cNvSpPr txBox="1"/>
              <p:nvPr/>
            </p:nvSpPr>
            <p:spPr>
              <a:xfrm>
                <a:off x="1170432" y="3502152"/>
                <a:ext cx="9038440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</a:t>
                </a:r>
                <a:r>
                  <a:rPr lang="en-US" sz="3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এখন,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A</m:t>
                        </m:r>
                      </m:e>
                      <m:sup>
                        <m:r>
                          <a:rPr lang="en-US" sz="3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′</m:t>
                        </m:r>
                      </m:sup>
                    </m:sSup>
                    <m: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U</m:t>
                    </m:r>
                    <m: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32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2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32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2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32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32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32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  <m:r>
                          <a:rPr lang="en-US" sz="32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7</m:t>
                        </m:r>
                        <m:r>
                          <a:rPr lang="en-US" sz="32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8</m:t>
                        </m:r>
                      </m:e>
                    </m:d>
                    <m: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2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32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2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32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e>
                    </m:d>
                    <m:r>
                      <m:rPr>
                        <m:nor/>
                      </m:rPr>
                      <a:rPr lang="en-US" sz="32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3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32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5</m:t>
                          </m:r>
                          <m:r>
                            <a:rPr lang="en-US" sz="32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,</m:t>
                          </m:r>
                          <m:r>
                            <a:rPr lang="en-US" sz="32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6</m:t>
                          </m:r>
                          <m:r>
                            <a:rPr lang="en-US" sz="32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,</m:t>
                          </m:r>
                          <m:r>
                            <a:rPr lang="en-US" sz="32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7</m:t>
                          </m:r>
                          <m:r>
                            <a:rPr lang="en-US" sz="32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,</m:t>
                          </m:r>
                          <m:r>
                            <a:rPr lang="en-US" sz="32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8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B</m:t>
                          </m:r>
                        </m:e>
                        <m:sup>
                          <m:r>
                            <a:rPr lang="en-US" sz="32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′</m:t>
                          </m:r>
                        </m:sup>
                      </m:sSup>
                      <m:r>
                        <a:rPr lang="en-US" sz="32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2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U</m:t>
                      </m:r>
                      <m:r>
                        <a:rPr lang="en-US" sz="32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B</m:t>
                      </m:r>
                      <m:r>
                        <a:rPr lang="en-US" sz="3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32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  <m:r>
                            <a:rPr lang="en-US" sz="32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,</m:t>
                          </m:r>
                          <m:r>
                            <a:rPr lang="en-US" sz="32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  <m:r>
                            <a:rPr lang="en-US" sz="32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,</m:t>
                          </m:r>
                          <m:r>
                            <a:rPr lang="en-US" sz="32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  <m:r>
                            <a:rPr lang="en-US" sz="32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,</m:t>
                          </m:r>
                          <m:r>
                            <a:rPr lang="en-US" sz="32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4</m:t>
                          </m:r>
                          <m:r>
                            <a:rPr lang="en-US" sz="32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,</m:t>
                          </m:r>
                          <m:r>
                            <a:rPr lang="en-US" sz="32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5</m:t>
                          </m:r>
                          <m:r>
                            <a:rPr lang="en-US" sz="32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,</m:t>
                          </m:r>
                          <m:r>
                            <a:rPr lang="en-US" sz="32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6</m:t>
                          </m:r>
                          <m:r>
                            <a:rPr lang="en-US" sz="32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,</m:t>
                          </m:r>
                          <m:r>
                            <a:rPr lang="en-US" sz="32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7</m:t>
                          </m:r>
                          <m:r>
                            <a:rPr lang="en-US" sz="32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,</m:t>
                          </m:r>
                          <m:r>
                            <a:rPr lang="en-US" sz="32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8</m:t>
                          </m:r>
                        </m:e>
                      </m:d>
                      <m:r>
                        <a:rPr lang="en-US" sz="3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32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{</m:t>
                      </m:r>
                      <m:r>
                        <a:rPr lang="en-US" sz="32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32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en-US" sz="32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3</m:t>
                      </m:r>
                      <m:r>
                        <a:rPr lang="en-US" sz="32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en-US" sz="32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6</m:t>
                      </m:r>
                      <m:r>
                        <a:rPr lang="en-US" sz="32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en-US" sz="32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7</m:t>
                      </m:r>
                      <m:r>
                        <a:rPr lang="en-US" sz="32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}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32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  <m:r>
                            <a:rPr lang="en-US" sz="32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, </m:t>
                          </m:r>
                          <m:r>
                            <a:rPr lang="en-US" sz="32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4</m:t>
                          </m:r>
                          <m:r>
                            <a:rPr lang="en-US" sz="32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,</m:t>
                          </m:r>
                          <m:r>
                            <a:rPr lang="en-US" sz="32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5</m:t>
                          </m:r>
                          <m:r>
                            <a:rPr lang="en-US" sz="32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,</m:t>
                          </m:r>
                          <m:r>
                            <a:rPr lang="en-US" sz="32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8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FD3094-98CD-4DD2-A23F-C59905A870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432" y="3502152"/>
                <a:ext cx="9038440" cy="2062103"/>
              </a:xfrm>
              <a:prstGeom prst="rect">
                <a:avLst/>
              </a:prstGeom>
              <a:blipFill>
                <a:blip r:embed="rId4"/>
                <a:stretch>
                  <a:fillRect t="-3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471DB31-22E0-4DDE-A048-EC9831438E67}"/>
                  </a:ext>
                </a:extLst>
              </p:cNvPr>
              <p:cNvSpPr txBox="1"/>
              <p:nvPr/>
            </p:nvSpPr>
            <p:spPr>
              <a:xfrm>
                <a:off x="1691293" y="5558755"/>
                <a:ext cx="706831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ড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ষ:</a:t>
                </a:r>
                <a:r>
                  <a:rPr lang="en-US" sz="32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A</m:t>
                        </m:r>
                      </m:e>
                      <m:sup>
                        <m:r>
                          <a:rPr lang="en-US" sz="32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200" dirty="0"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∩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B</m:t>
                        </m:r>
                      </m:e>
                      <m:sup>
                        <m:r>
                          <a:rPr lang="en-US" sz="32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′</m:t>
                        </m:r>
                      </m:sup>
                    </m:sSup>
                    <m:r>
                      <a:rPr lang="en-US" sz="32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2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32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  <m:r>
                          <a:rPr lang="en-US" sz="32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7</m:t>
                        </m:r>
                        <m:r>
                          <a:rPr lang="en-US" sz="32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8</m:t>
                        </m:r>
                      </m:e>
                    </m:d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2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32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 </m:t>
                        </m:r>
                        <m:r>
                          <a:rPr lang="en-US" sz="32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32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32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8</m:t>
                        </m:r>
                      </m:e>
                    </m:d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                           </m:t>
                    </m:r>
                    <m:r>
                      <a:rPr lang="en-US" sz="32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32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2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32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8</m:t>
                        </m:r>
                      </m:e>
                    </m:d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প্রমাণিত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471DB31-22E0-4DDE-A048-EC9831438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293" y="5558755"/>
                <a:ext cx="7068312" cy="1077218"/>
              </a:xfrm>
              <a:prstGeom prst="rect">
                <a:avLst/>
              </a:prstGeom>
              <a:blipFill>
                <a:blip r:embed="rId5"/>
                <a:stretch>
                  <a:fillRect l="-2155" t="-6780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919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Snipped 2">
            <a:extLst>
              <a:ext uri="{FF2B5EF4-FFF2-40B4-BE49-F238E27FC236}">
                <a16:creationId xmlns:a16="http://schemas.microsoft.com/office/drawing/2014/main" id="{39CC7A9D-268B-4AEA-916A-A19AA1731D6F}"/>
              </a:ext>
            </a:extLst>
          </p:cNvPr>
          <p:cNvSpPr/>
          <p:nvPr/>
        </p:nvSpPr>
        <p:spPr>
          <a:xfrm>
            <a:off x="613458" y="243068"/>
            <a:ext cx="3750197" cy="1261641"/>
          </a:xfrm>
          <a:prstGeom prst="snip2DiagRect">
            <a:avLst/>
          </a:prstGeom>
          <a:solidFill>
            <a:schemeClr val="accent6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FB72C5-10BD-4035-A459-985D75DB74ED}"/>
                  </a:ext>
                </a:extLst>
              </p:cNvPr>
              <p:cNvSpPr txBox="1"/>
              <p:nvPr/>
            </p:nvSpPr>
            <p:spPr>
              <a:xfrm>
                <a:off x="740663" y="2192595"/>
                <a:ext cx="7469695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C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={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D</m:t>
                    </m:r>
                    <m:r>
                      <a:rPr lang="en-US" sz="3200" b="0" i="0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={</m:t>
                    </m:r>
                    <m:r>
                      <a:rPr lang="en-US" sz="3200" b="0" i="0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3200" b="0" i="0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200" b="0" i="0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3200" b="0" i="0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200" b="0" i="0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  <m:r>
                      <a:rPr lang="en-US" sz="3200" b="0" i="0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C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∪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D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2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C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D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নি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্ণ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র।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FB72C5-10BD-4035-A459-985D75DB74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663" y="2192595"/>
                <a:ext cx="7469695" cy="1077218"/>
              </a:xfrm>
              <a:prstGeom prst="rect">
                <a:avLst/>
              </a:prstGeom>
              <a:blipFill>
                <a:blip r:embed="rId2"/>
                <a:stretch>
                  <a:fillRect t="-6818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E978DEB-3FBA-4B94-B16F-914F2E2D0954}"/>
                  </a:ext>
                </a:extLst>
              </p:cNvPr>
              <p:cNvSpPr txBox="1"/>
              <p:nvPr/>
            </p:nvSpPr>
            <p:spPr>
              <a:xfrm>
                <a:off x="868680" y="4120087"/>
                <a:ext cx="985073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সমাধান:</a:t>
                </a:r>
                <a:r>
                  <a:rPr lang="as-IN" sz="3200" dirty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  <a:r>
                  <a:rPr lang="en-US" sz="3200" dirty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3200" dirty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ও</a:t>
                </a:r>
                <a:r>
                  <a:rPr lang="en-US" sz="3200" dirty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য়</a:t>
                </a:r>
                <a:r>
                  <a:rPr lang="as-IN" sz="3200" dirty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3200" dirty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আছে</a:t>
                </a:r>
                <a:r>
                  <a:rPr lang="en-US" sz="3200" dirty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3200" dirty="0">
                    <a:solidFill>
                      <a:schemeClr val="accent2">
                        <a:lumMod val="75000"/>
                      </a:schemeClr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C</m:t>
                    </m:r>
                    <m:r>
                      <a:rPr lang="en-US" sz="320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={</m:t>
                    </m:r>
                    <m:r>
                      <a:rPr lang="en-US" sz="320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320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20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320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20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320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r>
                  <a:rPr lang="en-US" sz="3200" dirty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এবং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D</m:t>
                    </m:r>
                    <m:r>
                      <a:rPr lang="en-US" sz="3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={</m:t>
                    </m:r>
                    <m:r>
                      <a:rPr lang="en-US" sz="3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3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3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  <m:r>
                      <a:rPr lang="en-US" sz="3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r>
                  <a:rPr lang="en-US" sz="3200" dirty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C</m:t>
                    </m:r>
                    <m:r>
                      <a:rPr lang="en-US" sz="320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∪</m:t>
                    </m:r>
                    <m:r>
                      <m:rPr>
                        <m:sty m:val="p"/>
                      </m:rPr>
                      <a:rPr lang="en-US" sz="320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D</m:t>
                    </m:r>
                  </m:oMath>
                </a14:m>
                <a:r>
                  <a:rPr lang="en-US" sz="3200" dirty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3200" dirty="0">
                    <a:solidFill>
                      <a:schemeClr val="accent2">
                        <a:lumMod val="75000"/>
                      </a:schemeClr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{</m:t>
                    </m:r>
                    <m:r>
                      <a:rPr lang="en-US" sz="320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320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20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320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20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320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r>
                  <a:rPr lang="en-US" sz="3200" dirty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sz="3200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2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32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32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e>
                    </m:d>
                    <m:r>
                      <a:rPr lang="en-US" sz="3200" b="0" i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3200" dirty="0">
                    <a:solidFill>
                      <a:schemeClr val="accent2">
                        <a:lumMod val="75000"/>
                      </a:schemeClr>
                    </a:solidFill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200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3200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32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32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C</m:t>
                    </m:r>
                    <m:r>
                      <a:rPr lang="en-US" sz="320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sz="320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D</m:t>
                    </m:r>
                  </m:oMath>
                </a14:m>
                <a:r>
                  <a:rPr lang="en-US" sz="3200" dirty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3200" dirty="0">
                    <a:solidFill>
                      <a:schemeClr val="accent2">
                        <a:lumMod val="75000"/>
                      </a:schemeClr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{</m:t>
                    </m:r>
                    <m:r>
                      <a:rPr lang="en-US" sz="320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320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20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320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20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320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}∩</m:t>
                    </m:r>
                    <m:d>
                      <m:dPr>
                        <m:begChr m:val="{"/>
                        <m:endChr m:val="}"/>
                        <m:ctrlPr>
                          <a:rPr lang="en-US" sz="3200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2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32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32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e>
                    </m:d>
                    <m:r>
                      <a:rPr lang="en-US" sz="3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3200" dirty="0">
                    <a:solidFill>
                      <a:schemeClr val="accent2">
                        <a:lumMod val="75000"/>
                      </a:schemeClr>
                    </a:solidFill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200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2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32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E978DEB-3FBA-4B94-B16F-914F2E2D09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80" y="4120087"/>
                <a:ext cx="9850732" cy="1569660"/>
              </a:xfrm>
              <a:prstGeom prst="rect">
                <a:avLst/>
              </a:prstGeom>
              <a:blipFill>
                <a:blip r:embed="rId3"/>
                <a:stretch>
                  <a:fillRect l="-1610" t="-4669" b="-12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ছাত্রজীবন সুখের জীবন, যদি না থাকে ...">
            <a:extLst>
              <a:ext uri="{FF2B5EF4-FFF2-40B4-BE49-F238E27FC236}">
                <a16:creationId xmlns:a16="http://schemas.microsoft.com/office/drawing/2014/main" id="{A2FFA4FF-2FFC-4C42-95DF-0220E9B10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806" y="243068"/>
            <a:ext cx="3313354" cy="20063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94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CAADA6C-700B-4D25-AE0E-A85B06D4AF43}"/>
              </a:ext>
            </a:extLst>
          </p:cNvPr>
          <p:cNvSpPr txBox="1"/>
          <p:nvPr/>
        </p:nvSpPr>
        <p:spPr>
          <a:xfrm>
            <a:off x="807427" y="325386"/>
            <a:ext cx="2831885" cy="707886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en-US" sz="4000" b="1" dirty="0" err="1"/>
              <a:t>শিক্ষক</a:t>
            </a:r>
            <a:r>
              <a:rPr lang="en-US" sz="4000" b="1" dirty="0"/>
              <a:t> </a:t>
            </a:r>
            <a:r>
              <a:rPr lang="en-US" sz="4000" b="1" dirty="0" err="1"/>
              <a:t>পরিচিতি</a:t>
            </a:r>
            <a:endParaRPr lang="en-US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8E6BA2-CE81-4E97-8B7F-AB41A63A41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11" y="1325880"/>
            <a:ext cx="1956816" cy="21031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415DD5-B071-4637-80D2-CADE324E3054}"/>
              </a:ext>
            </a:extLst>
          </p:cNvPr>
          <p:cNvSpPr txBox="1"/>
          <p:nvPr/>
        </p:nvSpPr>
        <p:spPr>
          <a:xfrm>
            <a:off x="310895" y="3575304"/>
            <a:ext cx="404164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মোঃবিশারত</a:t>
            </a:r>
            <a:r>
              <a:rPr lang="en-US" sz="2800" b="1" dirty="0"/>
              <a:t> </a:t>
            </a:r>
            <a:r>
              <a:rPr lang="en-US" sz="2800" b="1" dirty="0" err="1"/>
              <a:t>আলী</a:t>
            </a:r>
            <a:endParaRPr lang="en-US" sz="2800" b="1" dirty="0"/>
          </a:p>
          <a:p>
            <a:r>
              <a:rPr lang="en-US" sz="2800" b="1" dirty="0" err="1"/>
              <a:t>সিনিয়র</a:t>
            </a:r>
            <a:r>
              <a:rPr lang="en-US" sz="2800" b="1" dirty="0"/>
              <a:t> </a:t>
            </a:r>
            <a:r>
              <a:rPr lang="en-US" sz="2800" b="1" dirty="0" err="1"/>
              <a:t>সহকারী</a:t>
            </a:r>
            <a:r>
              <a:rPr lang="en-US" sz="2800" b="1" dirty="0"/>
              <a:t> </a:t>
            </a:r>
            <a:r>
              <a:rPr lang="en-US" sz="2800" b="1" dirty="0" err="1"/>
              <a:t>শিক্ষক</a:t>
            </a:r>
            <a:r>
              <a:rPr lang="en-US" sz="2800" b="1" dirty="0"/>
              <a:t> 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(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গণিত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)</a:t>
            </a:r>
          </a:p>
          <a:p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চাঁচড়া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মাধ্যমিক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বিদ্যালয়</a:t>
            </a:r>
            <a:endParaRPr lang="en-US" sz="2800" b="1" dirty="0">
              <a:latin typeface="SutonnyMJ" pitchFamily="2" charset="0"/>
              <a:cs typeface="SutonnyMJ" pitchFamily="2" charset="0"/>
            </a:endParaRPr>
          </a:p>
          <a:p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কালীগঞ্জ,ঝিনাইদহ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।</a:t>
            </a:r>
          </a:p>
          <a:p>
            <a:r>
              <a:rPr lang="en-US" dirty="0">
                <a:solidFill>
                  <a:schemeClr val="accent6"/>
                </a:solidFill>
                <a:cs typeface="SutonnyMJ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Email.bisharot990@gmail.com</a:t>
            </a:r>
            <a:endParaRPr lang="en-US" dirty="0">
              <a:solidFill>
                <a:schemeClr val="accent6"/>
              </a:solidFill>
              <a:cs typeface="SutonnyMJ" pitchFamily="2" charset="0"/>
            </a:endParaRPr>
          </a:p>
          <a:p>
            <a:r>
              <a:rPr lang="en-US" sz="2400" b="1" dirty="0">
                <a:cs typeface="SutonnyMJ" pitchFamily="2" charset="0"/>
              </a:rPr>
              <a:t>Mobile no.01711-352632</a:t>
            </a:r>
            <a:endParaRPr lang="en-US" sz="2400" b="1" dirty="0"/>
          </a:p>
          <a:p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3F9CD1C-D15C-4F68-B80D-5B31A442F92F}"/>
              </a:ext>
            </a:extLst>
          </p:cNvPr>
          <p:cNvSpPr/>
          <p:nvPr/>
        </p:nvSpPr>
        <p:spPr>
          <a:xfrm>
            <a:off x="5986272" y="1103460"/>
            <a:ext cx="1591056" cy="1810512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965DD62-32F8-4E3B-BCB0-7DB308BE0683}"/>
              </a:ext>
            </a:extLst>
          </p:cNvPr>
          <p:cNvSpPr/>
          <p:nvPr/>
        </p:nvSpPr>
        <p:spPr>
          <a:xfrm>
            <a:off x="4395216" y="1164042"/>
            <a:ext cx="1591056" cy="181051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8E66D1D-1AF5-4A7D-8248-5E87B6B6629D}"/>
              </a:ext>
            </a:extLst>
          </p:cNvPr>
          <p:cNvSpPr/>
          <p:nvPr/>
        </p:nvSpPr>
        <p:spPr>
          <a:xfrm>
            <a:off x="4504944" y="2976373"/>
            <a:ext cx="1591056" cy="18105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E89C338-0748-426B-B8C9-A8910DEECD73}"/>
              </a:ext>
            </a:extLst>
          </p:cNvPr>
          <p:cNvSpPr/>
          <p:nvPr/>
        </p:nvSpPr>
        <p:spPr>
          <a:xfrm>
            <a:off x="6108193" y="2913972"/>
            <a:ext cx="1591056" cy="18105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0867D8C-C6F1-4981-9D99-B7561EFF0939}"/>
              </a:ext>
            </a:extLst>
          </p:cNvPr>
          <p:cNvSpPr/>
          <p:nvPr/>
        </p:nvSpPr>
        <p:spPr>
          <a:xfrm>
            <a:off x="5230368" y="2133518"/>
            <a:ext cx="1591056" cy="181051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ED848FD-3C32-4287-9B28-26949816DB4C}"/>
                  </a:ext>
                </a:extLst>
              </p:cNvPr>
              <p:cNvSpPr txBox="1"/>
              <p:nvPr/>
            </p:nvSpPr>
            <p:spPr>
              <a:xfrm>
                <a:off x="5737805" y="2567425"/>
                <a:ext cx="48474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𝑼</m:t>
                      </m:r>
                    </m:oMath>
                  </m:oMathPara>
                </a14:m>
                <a:endParaRPr lang="en-US" sz="5400" b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ED848FD-3C32-4287-9B28-26949816DB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7805" y="2567425"/>
                <a:ext cx="484742" cy="923330"/>
              </a:xfrm>
              <a:prstGeom prst="rect">
                <a:avLst/>
              </a:prstGeom>
              <a:blipFill>
                <a:blip r:embed="rId4"/>
                <a:stretch>
                  <a:fillRect r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F274D4F-9DA2-4F51-BE7F-BACE4B236F92}"/>
              </a:ext>
            </a:extLst>
          </p:cNvPr>
          <p:cNvSpPr txBox="1"/>
          <p:nvPr/>
        </p:nvSpPr>
        <p:spPr>
          <a:xfrm>
            <a:off x="5640636" y="297455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24A24AD-99A6-49EB-B6FA-BBAE4DE14547}"/>
                  </a:ext>
                </a:extLst>
              </p:cNvPr>
              <p:cNvSpPr txBox="1"/>
              <p:nvPr/>
            </p:nvSpPr>
            <p:spPr>
              <a:xfrm>
                <a:off x="4957590" y="1575412"/>
                <a:ext cx="39660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24A24AD-99A6-49EB-B6FA-BBAE4DE145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7590" y="1575412"/>
                <a:ext cx="396608" cy="769441"/>
              </a:xfrm>
              <a:prstGeom prst="rect">
                <a:avLst/>
              </a:prstGeom>
              <a:blipFill>
                <a:blip r:embed="rId5"/>
                <a:stretch>
                  <a:fillRect r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C409013-62AC-4F23-84FB-AD3976E75CD8}"/>
                  </a:ext>
                </a:extLst>
              </p:cNvPr>
              <p:cNvSpPr txBox="1"/>
              <p:nvPr/>
            </p:nvSpPr>
            <p:spPr>
              <a:xfrm>
                <a:off x="6577070" y="1487277"/>
                <a:ext cx="36818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C409013-62AC-4F23-84FB-AD3976E75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070" y="1487277"/>
                <a:ext cx="368184" cy="769441"/>
              </a:xfrm>
              <a:prstGeom prst="rect">
                <a:avLst/>
              </a:prstGeom>
              <a:blipFill>
                <a:blip r:embed="rId6"/>
                <a:stretch>
                  <a:fillRect r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06D4C08-F3C4-4AEA-B60F-B81FFBC14A99}"/>
                  </a:ext>
                </a:extLst>
              </p:cNvPr>
              <p:cNvSpPr txBox="1"/>
              <p:nvPr/>
            </p:nvSpPr>
            <p:spPr>
              <a:xfrm>
                <a:off x="4802652" y="3348562"/>
                <a:ext cx="66716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06D4C08-F3C4-4AEA-B60F-B81FFBC14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652" y="3348562"/>
                <a:ext cx="667169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012EF1C-D262-4AEA-B00C-A40269EC6D96}"/>
                  </a:ext>
                </a:extLst>
              </p:cNvPr>
              <p:cNvSpPr txBox="1"/>
              <p:nvPr/>
            </p:nvSpPr>
            <p:spPr>
              <a:xfrm>
                <a:off x="6625512" y="3348562"/>
                <a:ext cx="30388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012EF1C-D262-4AEA-B00C-A40269EC6D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5512" y="3348562"/>
                <a:ext cx="303886" cy="769441"/>
              </a:xfrm>
              <a:prstGeom prst="rect">
                <a:avLst/>
              </a:prstGeom>
              <a:blipFill>
                <a:blip r:embed="rId8"/>
                <a:stretch>
                  <a:fillRect r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itle 1">
            <a:extLst>
              <a:ext uri="{FF2B5EF4-FFF2-40B4-BE49-F238E27FC236}">
                <a16:creationId xmlns:a16="http://schemas.microsoft.com/office/drawing/2014/main" id="{EFBF843C-3041-4665-BB77-8C50AA886E15}"/>
              </a:ext>
            </a:extLst>
          </p:cNvPr>
          <p:cNvSpPr txBox="1">
            <a:spLocks/>
          </p:cNvSpPr>
          <p:nvPr/>
        </p:nvSpPr>
        <p:spPr>
          <a:xfrm>
            <a:off x="8191187" y="373990"/>
            <a:ext cx="2950869" cy="79187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/>
              <a:t>  </a:t>
            </a:r>
            <a:r>
              <a:rPr lang="en-US" b="1" dirty="0" err="1"/>
              <a:t>পাঠ</a:t>
            </a:r>
            <a:r>
              <a:rPr lang="en-US" b="1" dirty="0"/>
              <a:t> </a:t>
            </a:r>
            <a:r>
              <a:rPr lang="en-US" b="1" dirty="0" err="1"/>
              <a:t>পরিচিতি</a:t>
            </a:r>
            <a:endParaRPr lang="en-US" b="1" dirty="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4443034F-DD92-4FCA-9903-002E0DD1B9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505" y="1444040"/>
            <a:ext cx="1932009" cy="224677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D0B74A58-5F52-408C-866D-5CC7703937F2}"/>
              </a:ext>
            </a:extLst>
          </p:cNvPr>
          <p:cNvSpPr txBox="1"/>
          <p:nvPr/>
        </p:nvSpPr>
        <p:spPr>
          <a:xfrm>
            <a:off x="8412480" y="4118003"/>
            <a:ext cx="34686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বিষয়বস্তু:সেট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সময়:৫০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তারিখ:২৭-০৪-২০২০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</a:p>
        </p:txBody>
      </p:sp>
    </p:spTree>
    <p:extLst>
      <p:ext uri="{BB962C8B-B14F-4D97-AF65-F5344CB8AC3E}">
        <p14:creationId xmlns:p14="http://schemas.microsoft.com/office/powerpoint/2010/main" val="60083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3" grpId="0"/>
      <p:bldP spid="34" grpId="0"/>
      <p:bldP spid="35" grpId="0"/>
      <p:bldP spid="36" grpId="0"/>
      <p:bldP spid="38" grpId="0" animBg="1"/>
      <p:bldP spid="4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45ADDE78-7E6F-47FC-9152-5C84C6776360}"/>
              </a:ext>
            </a:extLst>
          </p:cNvPr>
          <p:cNvSpPr/>
          <p:nvPr/>
        </p:nvSpPr>
        <p:spPr>
          <a:xfrm>
            <a:off x="640080" y="246888"/>
            <a:ext cx="3739896" cy="1124712"/>
          </a:xfrm>
          <a:prstGeom prst="round2DiagRect">
            <a:avLst/>
          </a:prstGeom>
          <a:solidFill>
            <a:schemeClr val="accent6"/>
          </a:solidFill>
          <a:ln w="38100"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BE00B3-A092-404E-AFAA-F6D4BBB24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154" y="246888"/>
            <a:ext cx="3739896" cy="28254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61342CF-76B1-473A-A5A7-8A420971B795}"/>
                  </a:ext>
                </a:extLst>
              </p:cNvPr>
              <p:cNvSpPr txBox="1"/>
              <p:nvPr/>
            </p:nvSpPr>
            <p:spPr>
              <a:xfrm>
                <a:off x="137160" y="1764792"/>
                <a:ext cx="739749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𝐔</m:t>
                    </m:r>
                    <m:r>
                      <a:rPr lang="en-US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6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𝟓</m:t>
                        </m:r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𝟔</m:t>
                        </m:r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𝟕</m:t>
                        </m:r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𝟖</m:t>
                        </m:r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𝟗</m:t>
                        </m:r>
                      </m:e>
                    </m:d>
                  </m:oMath>
                </a14:m>
                <a:endParaRPr lang="en-US" sz="3600" b="1" i="1" dirty="0">
                  <a:solidFill>
                    <a:srgbClr val="00B050"/>
                  </a:solidFill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    </m:t>
                    </m:r>
                    <m:r>
                      <a:rPr lang="en-US" sz="36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𝐁</m:t>
                    </m:r>
                    <m:r>
                      <a:rPr lang="en-US" sz="3600" b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6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𝟓</m:t>
                        </m:r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𝟕</m:t>
                        </m:r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𝟗</m:t>
                        </m:r>
                      </m:e>
                    </m:d>
                  </m:oMath>
                </a14:m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এবং</a:t>
                </a:r>
                <a:r>
                  <a:rPr lang="en-US" sz="3600" b="1" dirty="0">
                    <a:solidFill>
                      <a:srgbClr val="00B050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𝐂</m:t>
                    </m:r>
                    <m:r>
                      <a:rPr lang="en-US" sz="36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={</m:t>
                    </m:r>
                    <m:r>
                      <a:rPr lang="en-US" sz="36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𝟒</m:t>
                    </m:r>
                    <m:r>
                      <a:rPr lang="en-US" sz="3600" b="1" i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600" b="1" i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𝟔</m:t>
                    </m:r>
                    <m:r>
                      <a:rPr lang="en-US" sz="3600" b="1" i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6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𝟖</m:t>
                    </m:r>
                    <m:r>
                      <a:rPr lang="en-US" sz="3600" b="1" i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endParaRPr lang="en-US" sz="36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61342CF-76B1-473A-A5A7-8A420971B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" y="1764792"/>
                <a:ext cx="7397496" cy="14773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A0ACF6A-FFE5-4F2F-A24D-D61C439EADEE}"/>
                  </a:ext>
                </a:extLst>
              </p:cNvPr>
              <p:cNvSpPr txBox="1"/>
              <p:nvPr/>
            </p:nvSpPr>
            <p:spPr>
              <a:xfrm>
                <a:off x="640080" y="3429000"/>
                <a:ext cx="8394192" cy="11181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১</m:t>
                      </m:r>
                      <m:r>
                        <a:rPr lang="en-US" sz="32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.</m:t>
                      </m:r>
                      <m:r>
                        <a:rPr lang="en-US" sz="3200" b="1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𝐁</m:t>
                      </m:r>
                      <m:r>
                        <a:rPr lang="en-US" sz="3200" b="1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3200" b="1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𝟑</m:t>
                          </m:r>
                          <m:r>
                            <a:rPr lang="en-US" sz="3200" b="1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,</m:t>
                          </m:r>
                          <m:r>
                            <a:rPr lang="en-US" sz="3200" b="1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𝟓</m:t>
                          </m:r>
                          <m:r>
                            <a:rPr lang="en-US" sz="3200" b="1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,</m:t>
                          </m:r>
                          <m:r>
                            <a:rPr lang="en-US" sz="3200" b="1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𝟕</m:t>
                          </m:r>
                          <m:r>
                            <a:rPr lang="en-US" sz="3200" b="1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,</m:t>
                          </m:r>
                          <m:r>
                            <a:rPr lang="en-US" sz="3200" b="1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𝟗</m:t>
                          </m:r>
                        </m:e>
                      </m:d>
                      <m:r>
                        <a:rPr lang="en-US" sz="3200" b="1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সেটটিকে</m:t>
                      </m:r>
                      <m:r>
                        <a:rPr lang="en-US" sz="3200" b="1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সেট</m:t>
                      </m:r>
                      <m:r>
                        <a:rPr lang="en-US" sz="3200" b="1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গঠন</m:t>
                      </m:r>
                      <m:r>
                        <a:rPr lang="en-US" sz="3200" b="1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পদ্ধতিতে</m:t>
                      </m:r>
                      <m:r>
                        <a:rPr lang="en-US" sz="3200" b="1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প্রকাশ</m:t>
                      </m:r>
                      <m:r>
                        <a:rPr lang="en-US" sz="3200" b="1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কর।</m:t>
                      </m:r>
                    </m:oMath>
                  </m:oMathPara>
                </a14:m>
                <a:endParaRPr lang="en-US" sz="32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২.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𝐁</m:t>
                        </m:r>
                      </m:e>
                      <m:sup>
                        <m:r>
                          <a:rPr lang="en-US" sz="3200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′</m:t>
                        </m:r>
                      </m:sup>
                    </m:sSup>
                    <m:r>
                      <a:rPr lang="en-US" sz="32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∪</m:t>
                    </m:r>
                    <m:sSup>
                      <m:sSupPr>
                        <m:ctrlP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𝐂</m:t>
                        </m:r>
                      </m:e>
                      <m:sup>
                        <m:r>
                          <a:rPr lang="en-US" sz="3200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এবং</a:t>
                </a:r>
                <a:r>
                  <a:rPr lang="en-US" sz="3200" b="1" dirty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𝐁</m:t>
                        </m:r>
                      </m:e>
                      <m:sup>
                        <m:r>
                          <a:rPr lang="en-US" sz="3200" b="1" i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′</m:t>
                        </m:r>
                      </m:sup>
                    </m:sSup>
                    <m:r>
                      <a:rPr lang="en-US" sz="32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∩</m:t>
                    </m:r>
                    <m:sSup>
                      <m:sSupPr>
                        <m:ctrlP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𝐂</m:t>
                        </m:r>
                      </m:e>
                      <m:sup>
                        <m:r>
                          <a:rPr lang="en-US" sz="3200" b="1" i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নি</a:t>
                </a:r>
                <a:r>
                  <a:rPr lang="as-IN" sz="32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2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্ণ</a:t>
                </a:r>
                <a:r>
                  <a:rPr lang="as-IN" sz="32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য়</a:t>
                </a:r>
                <a:r>
                  <a:rPr lang="en-US" sz="32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2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র।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A0ACF6A-FFE5-4F2F-A24D-D61C439EAD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" y="3429000"/>
                <a:ext cx="8394192" cy="1118127"/>
              </a:xfrm>
              <a:prstGeom prst="rect">
                <a:avLst/>
              </a:prstGeom>
              <a:blipFill>
                <a:blip r:embed="rId4"/>
                <a:stretch>
                  <a:fillRect b="-13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847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B38A93-6725-442A-91F7-92D89B365118}"/>
              </a:ext>
            </a:extLst>
          </p:cNvPr>
          <p:cNvSpPr txBox="1"/>
          <p:nvPr/>
        </p:nvSpPr>
        <p:spPr>
          <a:xfrm>
            <a:off x="228600" y="164592"/>
            <a:ext cx="3959352" cy="70788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3F12734-228F-4C67-BBBD-30995EE11C30}"/>
                  </a:ext>
                </a:extLst>
              </p:cNvPr>
              <p:cNvSpPr txBox="1"/>
              <p:nvPr/>
            </p:nvSpPr>
            <p:spPr>
              <a:xfrm>
                <a:off x="228600" y="1216152"/>
                <a:ext cx="1174089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accent6"/>
                    </a:solidFill>
                    <a:cs typeface="NikoshBAN" panose="02000000000000000000" pitchFamily="2" charset="0"/>
                  </a:rPr>
                  <a:t>১.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3200" b="1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1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সেটের</m:t>
                    </m:r>
                    <m:r>
                      <a:rPr lang="en-US" sz="3200" b="1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1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উপাদানসমুহ</m:t>
                    </m:r>
                    <m:r>
                      <a:rPr lang="en-US" sz="3200" b="1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1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  <m:r>
                      <a:rPr lang="en-US" sz="3200" b="1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200" b="1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𝟓</m:t>
                    </m:r>
                    <m:r>
                      <a:rPr lang="en-US" sz="3200" b="1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200" b="1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𝟕</m:t>
                    </m:r>
                    <m:r>
                      <a:rPr lang="en-US" sz="3200" b="1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200" b="1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𝟗</m:t>
                    </m:r>
                    <m:r>
                      <a:rPr lang="en-US" sz="3200" b="1" i="0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3200" dirty="0">
                  <a:solidFill>
                    <a:schemeClr val="accent6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এখানে,প্রত্যেকটি</a:t>
                </a:r>
                <a:r>
                  <a:rPr lang="en-US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উপাদান</a:t>
                </a:r>
                <a:r>
                  <a:rPr lang="en-US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</a:t>
                </a:r>
                <a:r>
                  <a:rPr lang="en-US" sz="3200" dirty="0" err="1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োড়</a:t>
                </a:r>
                <a:r>
                  <a:rPr lang="en-US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</a:t>
                </a:r>
                <a:r>
                  <a:rPr lang="en-US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en-US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3200" b="1" dirty="0">
                    <a:solidFill>
                      <a:schemeClr val="accent6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</m:oMath>
                </a14:m>
                <a:r>
                  <a:rPr lang="en-US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</a:t>
                </a:r>
                <a:r>
                  <a:rPr lang="en-US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as-IN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as-IN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ষ</a:t>
                </a:r>
                <a:r>
                  <a:rPr lang="as-IN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ড় </a:t>
                </a:r>
                <a:r>
                  <a:rPr lang="en-US" sz="3200" dirty="0" err="1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11</m:t>
                    </m:r>
                  </m:oMath>
                </a14:m>
                <a:r>
                  <a:rPr lang="en-US" sz="3200" dirty="0" err="1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অপেক্ষা</a:t>
                </a:r>
                <a:r>
                  <a:rPr lang="en-US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ছ</a:t>
                </a:r>
                <a:r>
                  <a:rPr lang="as-IN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ো</a:t>
                </a:r>
                <a:r>
                  <a:rPr lang="en-US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ট।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3F12734-228F-4C67-BBBD-30995EE11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216152"/>
                <a:ext cx="11740896" cy="1077218"/>
              </a:xfrm>
              <a:prstGeom prst="rect">
                <a:avLst/>
              </a:prstGeom>
              <a:blipFill>
                <a:blip r:embed="rId2"/>
                <a:stretch>
                  <a:fillRect l="-1350" t="-8523" r="-727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0C19A3D-FB0E-42A0-B0E8-EFD28FE7D99C}"/>
                  </a:ext>
                </a:extLst>
              </p:cNvPr>
              <p:cNvSpPr txBox="1"/>
              <p:nvPr/>
            </p:nvSpPr>
            <p:spPr>
              <a:xfrm>
                <a:off x="222504" y="2203704"/>
                <a:ext cx="820216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={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x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x</m:t>
                    </m:r>
                  </m:oMath>
                </a14:m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ব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জ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োড়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ভ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x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&lt;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11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0C19A3D-FB0E-42A0-B0E8-EFD28FE7D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04" y="2203704"/>
                <a:ext cx="8202168" cy="584775"/>
              </a:xfrm>
              <a:prstGeom prst="rect">
                <a:avLst/>
              </a:prstGeom>
              <a:blipFill>
                <a:blip r:embed="rId3"/>
                <a:stretch>
                  <a:fillRect t="-12632" b="-3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4FBDE96-968D-4340-AD83-3F8D65D62FA6}"/>
                  </a:ext>
                </a:extLst>
              </p:cNvPr>
              <p:cNvSpPr txBox="1"/>
              <p:nvPr/>
            </p:nvSpPr>
            <p:spPr>
              <a:xfrm>
                <a:off x="466344" y="3118104"/>
                <a:ext cx="1031443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2.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𝐁</m:t>
                        </m:r>
                      </m:e>
                      <m:sup>
                        <m:r>
                          <a:rPr lang="en-US" sz="3200" b="1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′</m:t>
                        </m:r>
                      </m:sup>
                    </m:sSup>
                    <m:r>
                      <a:rPr lang="en-US" sz="3200" b="1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1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𝐔</m:t>
                    </m:r>
                    <m:r>
                      <a:rPr lang="en-US" sz="3200" b="1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200" b="1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𝐁</m:t>
                    </m:r>
                    <m:r>
                      <a:rPr lang="en-US" sz="3200" b="1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2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200" b="1" i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  <m:r>
                          <a:rPr lang="en-US" sz="3200" b="1" i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b="1" i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  <m:r>
                          <a:rPr lang="en-US" sz="3200" b="1" i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b="1" i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𝟓</m:t>
                        </m:r>
                        <m:r>
                          <a:rPr lang="en-US" sz="3200" b="1" i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b="1" i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𝟔</m:t>
                        </m:r>
                        <m:r>
                          <a:rPr lang="en-US" sz="3200" b="1" i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b="1" i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𝟕</m:t>
                        </m:r>
                        <m:r>
                          <a:rPr lang="en-US" sz="3200" b="1" i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b="1" i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𝟖</m:t>
                        </m:r>
                        <m:r>
                          <a:rPr lang="en-US" sz="3200" b="1" i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b="1" i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𝟗</m:t>
                        </m:r>
                      </m:e>
                    </m:d>
                    <m:r>
                      <a:rPr lang="en-US" sz="3200" b="1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n-US" sz="32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200" b="1" i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  <m:r>
                          <a:rPr lang="en-US" sz="3200" b="1" i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b="1" i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𝟓</m:t>
                        </m:r>
                        <m:r>
                          <a:rPr lang="en-US" sz="3200" b="1" i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b="1" i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𝟕</m:t>
                        </m:r>
                        <m:r>
                          <a:rPr lang="en-US" sz="3200" b="1" i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b="1" i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𝟗</m:t>
                        </m:r>
                      </m:e>
                    </m:d>
                    <m:r>
                      <a:rPr lang="en-US" sz="3200" b="1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2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200" b="1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  <m:r>
                          <a:rPr lang="en-US" sz="3200" b="1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b="1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𝟔</m:t>
                        </m:r>
                        <m:r>
                          <a:rPr lang="en-US" sz="3200" b="1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b="1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𝟖</m:t>
                        </m:r>
                      </m:e>
                    </m:d>
                  </m:oMath>
                </a14:m>
                <a:endParaRPr lang="en-US" sz="3200" b="1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  </m:t>
                        </m:r>
                        <m:r>
                          <a:rPr lang="en-US" sz="3200" b="1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𝐂</m:t>
                        </m:r>
                      </m:e>
                      <m:sup>
                        <m:r>
                          <a:rPr lang="en-US" sz="3200" b="1" i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′</m:t>
                        </m:r>
                      </m:sup>
                    </m:sSup>
                    <m:r>
                      <a:rPr lang="en-US" sz="3200" b="1" i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1" i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𝐔</m:t>
                    </m:r>
                    <m:r>
                      <a:rPr lang="en-US" sz="3200" b="1" i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200" b="1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𝐂</m:t>
                    </m:r>
                    <m:r>
                      <a:rPr lang="en-US" sz="3200" b="1" i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2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200" b="1" i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  <m:r>
                          <a:rPr lang="en-US" sz="3200" b="1" i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b="1" i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  <m:r>
                          <a:rPr lang="en-US" sz="3200" b="1" i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b="1" i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𝟓</m:t>
                        </m:r>
                        <m:r>
                          <a:rPr lang="en-US" sz="3200" b="1" i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b="1" i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𝟔</m:t>
                        </m:r>
                        <m:r>
                          <a:rPr lang="en-US" sz="3200" b="1" i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b="1" i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𝟕</m:t>
                        </m:r>
                        <m:r>
                          <a:rPr lang="en-US" sz="3200" b="1" i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b="1" i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𝟖</m:t>
                        </m:r>
                        <m:r>
                          <a:rPr lang="en-US" sz="3200" b="1" i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b="1" i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𝟗</m:t>
                        </m:r>
                      </m:e>
                    </m:d>
                    <m:r>
                      <a:rPr lang="en-US" sz="3200" b="1" i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n-US" sz="32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200" b="1" i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  <m:r>
                          <a:rPr lang="en-US" sz="3200" b="1" i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b="1" i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𝟔</m:t>
                        </m:r>
                        <m:r>
                          <a:rPr lang="en-US" sz="3200" b="1" i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b="1" i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𝟖</m:t>
                        </m:r>
                      </m:e>
                    </m:d>
                    <m:r>
                      <a:rPr lang="en-US" sz="3200" b="1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 </m:t>
                    </m:r>
                    <m:r>
                      <a:rPr lang="en-US" sz="3200" b="1" i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2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200" b="1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  <m:r>
                          <a:rPr lang="en-US" sz="3200" b="1" i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b="1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𝟓</m:t>
                        </m:r>
                        <m:r>
                          <a:rPr lang="en-US" sz="3200" b="1" i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b="1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𝟕</m:t>
                        </m:r>
                        <m:r>
                          <a:rPr lang="en-US" sz="3200" b="1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b="1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𝟗</m:t>
                        </m:r>
                      </m:e>
                    </m:d>
                  </m:oMath>
                </a14:m>
                <a:endParaRPr lang="en-US" sz="3200" b="1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4FBDE96-968D-4340-AD83-3F8D65D62F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344" y="3118104"/>
                <a:ext cx="10314432" cy="1077218"/>
              </a:xfrm>
              <a:prstGeom prst="rect">
                <a:avLst/>
              </a:prstGeom>
              <a:blipFill>
                <a:blip r:embed="rId4"/>
                <a:stretch>
                  <a:fillRect l="-1537" t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B94DB3-1818-4F81-A360-2DBE8D280D6C}"/>
                  </a:ext>
                </a:extLst>
              </p:cNvPr>
              <p:cNvSpPr txBox="1"/>
              <p:nvPr/>
            </p:nvSpPr>
            <p:spPr>
              <a:xfrm>
                <a:off x="603504" y="4235226"/>
                <a:ext cx="940917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𝐁</m:t>
                        </m:r>
                      </m:e>
                      <m:sup>
                        <m:r>
                          <a:rPr lang="en-US" sz="3200" b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′</m:t>
                        </m:r>
                      </m:sup>
                    </m:sSup>
                    <m:r>
                      <a:rPr lang="en-US" sz="32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∪</m:t>
                    </m:r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𝐂</m:t>
                        </m:r>
                      </m:e>
                      <m:sup>
                        <m:r>
                          <a:rPr lang="en-US" sz="3200" b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′</m:t>
                        </m:r>
                      </m:sup>
                    </m:sSup>
                    <m:r>
                      <a:rPr lang="en-US" sz="32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2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200" b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  <m:r>
                          <a:rPr lang="en-US" sz="3200" b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b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𝟔</m:t>
                        </m:r>
                        <m:r>
                          <a:rPr lang="en-US" sz="3200" b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b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𝟖</m:t>
                        </m:r>
                      </m:e>
                    </m:d>
                  </m:oMath>
                </a14:m>
                <a:r>
                  <a:rPr lang="en-US" sz="3200" b="1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sz="32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200" b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  <m:r>
                          <a:rPr lang="en-US" sz="3200" b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b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𝟓</m:t>
                        </m:r>
                        <m:r>
                          <a:rPr lang="en-US" sz="3200" b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b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𝟕</m:t>
                        </m:r>
                        <m:r>
                          <a:rPr lang="en-US" sz="3200" b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b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𝟗</m:t>
                        </m:r>
                      </m:e>
                    </m:d>
                  </m:oMath>
                </a14:m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2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200" b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  <m:r>
                          <a:rPr lang="en-US" sz="3200" b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b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  <m:r>
                          <a:rPr lang="en-US" sz="3200" b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b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𝟓</m:t>
                        </m:r>
                        <m:r>
                          <a:rPr lang="en-US" sz="3200" b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b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𝟔</m:t>
                        </m:r>
                        <m:r>
                          <a:rPr lang="en-US" sz="3200" b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b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𝟕</m:t>
                        </m:r>
                        <m:r>
                          <a:rPr lang="en-US" sz="3200" b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b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𝟖</m:t>
                        </m:r>
                        <m:r>
                          <a:rPr lang="en-US" sz="3200" b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b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𝟗</m:t>
                        </m:r>
                      </m:e>
                    </m:d>
                  </m:oMath>
                </a14:m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𝐁</m:t>
                        </m:r>
                      </m:e>
                      <m:sup>
                        <m:r>
                          <a:rPr lang="en-US" sz="3200" b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′</m:t>
                        </m:r>
                      </m:sup>
                    </m:sSup>
                    <m:r>
                      <a:rPr lang="en-US" sz="3200" b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∩</m:t>
                    </m:r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𝐂</m:t>
                        </m:r>
                      </m:e>
                      <m:sup>
                        <m:r>
                          <a:rPr lang="en-US" sz="3200" b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′</m:t>
                        </m:r>
                      </m:sup>
                    </m:sSup>
                    <m:r>
                      <a:rPr lang="en-US" sz="32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2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200" b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  <m:r>
                          <a:rPr lang="en-US" sz="3200" b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b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𝟔</m:t>
                        </m:r>
                        <m:r>
                          <a:rPr lang="en-US" sz="3200" b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b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𝟖</m:t>
                        </m:r>
                      </m:e>
                    </m:d>
                    <m:r>
                      <a:rPr lang="en-US" sz="3200" b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∩</m:t>
                    </m:r>
                    <m:d>
                      <m:dPr>
                        <m:begChr m:val="{"/>
                        <m:endChr m:val="}"/>
                        <m:ctrlPr>
                          <a:rPr lang="en-US" sz="32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200" b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  <m:r>
                          <a:rPr lang="en-US" sz="3200" b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b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𝟓</m:t>
                        </m:r>
                        <m:r>
                          <a:rPr lang="en-US" sz="3200" b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b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𝟕</m:t>
                        </m:r>
                        <m:r>
                          <a:rPr lang="en-US" sz="3200" b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b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𝟗</m:t>
                        </m:r>
                      </m:e>
                    </m:d>
                  </m:oMath>
                </a14:m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200" b="1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200" b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</m:t>
                        </m:r>
                      </m:e>
                    </m:d>
                    <m:r>
                      <a:rPr lang="en-US" sz="3200" b="1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1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বা</m:t>
                    </m:r>
                    <m:r>
                      <a:rPr lang="en-US" sz="3200" b="1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∅</m:t>
                    </m:r>
                  </m:oMath>
                </a14:m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B94DB3-1818-4F81-A360-2DBE8D280D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04" y="4235226"/>
                <a:ext cx="9409176" cy="1569660"/>
              </a:xfrm>
              <a:prstGeom prst="rect">
                <a:avLst/>
              </a:prstGeom>
              <a:blipFill>
                <a:blip r:embed="rId5"/>
                <a:stretch>
                  <a:fillRect t="-46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872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F31CF9-86EB-4C78-8AAE-77F3A31DFB0E}"/>
              </a:ext>
            </a:extLst>
          </p:cNvPr>
          <p:cNvSpPr txBox="1"/>
          <p:nvPr/>
        </p:nvSpPr>
        <p:spPr>
          <a:xfrm>
            <a:off x="969264" y="402336"/>
            <a:ext cx="3300984" cy="1015663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</a:t>
            </a:r>
            <a:r>
              <a:rPr lang="as-IN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6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9CC647-62D8-48CA-BBA9-091FD24F6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26" y="179749"/>
            <a:ext cx="3714750" cy="2476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9B5553-3788-4C75-B51F-E18D5AE83326}"/>
                  </a:ext>
                </a:extLst>
              </p:cNvPr>
              <p:cNvSpPr txBox="1"/>
              <p:nvPr/>
            </p:nvSpPr>
            <p:spPr>
              <a:xfrm>
                <a:off x="665224" y="1853131"/>
                <a:ext cx="6409944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B0F0"/>
                    </a:solidFill>
                    <a:cs typeface="NikoshBAN" panose="02000000000000000000" pitchFamily="2" charset="0"/>
                  </a:rPr>
                  <a:t>সৃজনশীল(</a:t>
                </a:r>
                <a14:m>
                  <m:oMath xmlns:m="http://schemas.openxmlformats.org/officeDocument/2006/math">
                    <m:r>
                      <a:rPr lang="en-US" sz="320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প</m:t>
                    </m:r>
                    <m:r>
                      <a:rPr lang="en-US" sz="32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্রশ্ন</m:t>
                    </m:r>
                    <m:r>
                      <a:rPr lang="en-US" sz="32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sz="3200" b="0" dirty="0">
                  <a:solidFill>
                    <a:srgbClr val="00B0F0"/>
                  </a:solidFill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32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2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200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3200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3200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3200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3200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en-US" sz="32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32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32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32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3200" dirty="0">
                    <a:solidFill>
                      <a:srgbClr val="00B0F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32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32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32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স্বাভাবিক</m:t>
                    </m:r>
                    <m:r>
                      <a:rPr lang="en-US" sz="32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সংখ্যা</m:t>
                    </m:r>
                    <m:r>
                      <a:rPr lang="en-US" sz="32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এবং</m:t>
                    </m:r>
                    <m:r>
                      <a:rPr lang="en-US" sz="32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32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32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32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} </m:t>
                    </m:r>
                  </m:oMath>
                </a14:m>
                <a:r>
                  <a:rPr lang="en-US" sz="3200" dirty="0">
                    <a:solidFill>
                      <a:srgbClr val="00B0F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32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2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3200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3200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জোড়</m:t>
                        </m:r>
                        <m:r>
                          <a:rPr lang="en-US" sz="3200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সংখ্যা</m:t>
                        </m:r>
                        <m:r>
                          <a:rPr lang="en-US" sz="3200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এবং</m:t>
                        </m:r>
                        <m:r>
                          <a:rPr lang="en-US" sz="3200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a:rPr lang="en-US" sz="3200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3200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sz="32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</m:oMath>
                </a14:m>
                <a:r>
                  <a:rPr lang="en-US" sz="3200" dirty="0"/>
                  <a:t> 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9B5553-3788-4C75-B51F-E18D5AE83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24" y="1853131"/>
                <a:ext cx="6409944" cy="2062103"/>
              </a:xfrm>
              <a:prstGeom prst="rect">
                <a:avLst/>
              </a:prstGeom>
              <a:blipFill>
                <a:blip r:embed="rId3"/>
                <a:stretch>
                  <a:fillRect l="-2376" t="-4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F63A21E-FBF2-4485-B77C-6DE0B113DC14}"/>
                  </a:ext>
                </a:extLst>
              </p:cNvPr>
              <p:cNvSpPr txBox="1"/>
              <p:nvPr/>
            </p:nvSpPr>
            <p:spPr>
              <a:xfrm>
                <a:off x="617216" y="4073736"/>
                <a:ext cx="844905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ক)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U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কে 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ঠ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ধ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প্রকাশ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খ)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দেখাও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∪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=(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)∪(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)∪(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গ)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B</m:t>
                        </m:r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∪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C</m:t>
                        </m:r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′</m:t>
                        </m:r>
                      </m:sup>
                    </m:sSup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B</m:t>
                        </m:r>
                      </m:e>
                      <m:sup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′</m:t>
                        </m:r>
                      </m:sup>
                    </m:sSup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∩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C</m:t>
                        </m:r>
                      </m:e>
                      <m:sup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F63A21E-FBF2-4485-B77C-6DE0B113DC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16" y="4073736"/>
                <a:ext cx="8449056" cy="1569660"/>
              </a:xfrm>
              <a:prstGeom prst="rect">
                <a:avLst/>
              </a:prstGeom>
              <a:blipFill>
                <a:blip r:embed="rId4"/>
                <a:stretch>
                  <a:fillRect l="-1804" t="-4651" b="-12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7777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6997E3-92AE-4361-8015-175753396749}"/>
              </a:ext>
            </a:extLst>
          </p:cNvPr>
          <p:cNvSpPr txBox="1"/>
          <p:nvPr/>
        </p:nvSpPr>
        <p:spPr>
          <a:xfrm>
            <a:off x="137160" y="179222"/>
            <a:ext cx="2672536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8DA20-7C90-4397-89F5-91B5F7E2A1A4}"/>
              </a:ext>
            </a:extLst>
          </p:cNvPr>
          <p:cNvSpPr txBox="1"/>
          <p:nvPr/>
        </p:nvSpPr>
        <p:spPr>
          <a:xfrm>
            <a:off x="1155193" y="1709487"/>
            <a:ext cx="5449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গণিতবিদ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সেটতত্ত্ব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উদ্ভাবন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2050" name="Picture 2" descr="শিখনফল অর্জনে মূল্যায়ন কৌশল- ১ ...">
            <a:extLst>
              <a:ext uri="{FF2B5EF4-FFF2-40B4-BE49-F238E27FC236}">
                <a16:creationId xmlns:a16="http://schemas.microsoft.com/office/drawing/2014/main" id="{52C6F9BC-CB1C-4D53-9728-BC51B6DB7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896" y="237744"/>
            <a:ext cx="3163938" cy="21054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1CCA9A-D995-4E32-AD6B-A3E5BEFDB494}"/>
              </a:ext>
            </a:extLst>
          </p:cNvPr>
          <p:cNvSpPr txBox="1"/>
          <p:nvPr/>
        </p:nvSpPr>
        <p:spPr>
          <a:xfrm>
            <a:off x="1078991" y="2093534"/>
            <a:ext cx="6729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াউন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ঘ)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ক্যান্টর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CA5A61A-3DAD-43E8-A7B0-0900EB000B02}"/>
                  </a:ext>
                </a:extLst>
              </p:cNvPr>
              <p:cNvSpPr txBox="1"/>
              <p:nvPr/>
            </p:nvSpPr>
            <p:spPr>
              <a:xfrm>
                <a:off x="1161289" y="2688556"/>
                <a:ext cx="50200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২.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{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সেটের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উপাদান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কয়টি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CA5A61A-3DAD-43E8-A7B0-0900EB000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289" y="2688556"/>
                <a:ext cx="5020055" cy="584775"/>
              </a:xfrm>
              <a:prstGeom prst="rect">
                <a:avLst/>
              </a:prstGeom>
              <a:blipFill>
                <a:blip r:embed="rId3"/>
                <a:stretch>
                  <a:fillRect l="-3159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9A1CBA4-4E29-4B8C-8947-6709D600C5DF}"/>
              </a:ext>
            </a:extLst>
          </p:cNvPr>
          <p:cNvSpPr txBox="1"/>
          <p:nvPr/>
        </p:nvSpPr>
        <p:spPr>
          <a:xfrm>
            <a:off x="5637276" y="295808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1546C5C-B887-41CD-8D0D-F269FCE30E8C}"/>
                  </a:ext>
                </a:extLst>
              </p:cNvPr>
              <p:cNvSpPr txBox="1"/>
              <p:nvPr/>
            </p:nvSpPr>
            <p:spPr>
              <a:xfrm>
                <a:off x="1155193" y="3446403"/>
                <a:ext cx="647395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ক)</a:t>
                </a:r>
                <a:r>
                  <a:rPr lang="en-US" sz="32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খ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r>
                  <a:rPr lang="en-US" sz="32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</m:oMath>
                </a14:m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r>
                  <a:rPr lang="en-US" sz="32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ঘ)</a:t>
                </a:r>
                <a:r>
                  <a:rPr lang="en-US" sz="32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1546C5C-B887-41CD-8D0D-F269FCE30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193" y="3446403"/>
                <a:ext cx="6473952" cy="584775"/>
              </a:xfrm>
              <a:prstGeom prst="rect">
                <a:avLst/>
              </a:prstGeom>
              <a:blipFill>
                <a:blip r:embed="rId4"/>
                <a:stretch>
                  <a:fillRect l="-2448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56364C6-DE75-498B-8743-DF98317131F5}"/>
              </a:ext>
            </a:extLst>
          </p:cNvPr>
          <p:cNvSpPr txBox="1"/>
          <p:nvPr/>
        </p:nvSpPr>
        <p:spPr>
          <a:xfrm>
            <a:off x="5527548" y="2839212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C6769D-3744-4A25-A17D-1EA5EF6C4A53}"/>
              </a:ext>
            </a:extLst>
          </p:cNvPr>
          <p:cNvSpPr txBox="1"/>
          <p:nvPr/>
        </p:nvSpPr>
        <p:spPr>
          <a:xfrm>
            <a:off x="1252728" y="4389120"/>
            <a:ext cx="565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03F89C-A45D-46C5-B290-D2D1ED10F9D7}"/>
              </a:ext>
            </a:extLst>
          </p:cNvPr>
          <p:cNvSpPr/>
          <p:nvPr/>
        </p:nvSpPr>
        <p:spPr>
          <a:xfrm>
            <a:off x="2532888" y="4277341"/>
            <a:ext cx="914400" cy="871172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2A78677-0CF0-471E-9F89-0B4425A6F96B}"/>
              </a:ext>
            </a:extLst>
          </p:cNvPr>
          <p:cNvSpPr/>
          <p:nvPr/>
        </p:nvSpPr>
        <p:spPr>
          <a:xfrm>
            <a:off x="3105912" y="4277341"/>
            <a:ext cx="914400" cy="871172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4DD848E-A07B-4EFF-9856-B322A0CFBC5C}"/>
              </a:ext>
            </a:extLst>
          </p:cNvPr>
          <p:cNvSpPr/>
          <p:nvPr/>
        </p:nvSpPr>
        <p:spPr>
          <a:xfrm>
            <a:off x="2809696" y="4679215"/>
            <a:ext cx="914400" cy="871172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A3ECD7-C48C-4D6B-9952-A71D93ECB6B3}"/>
              </a:ext>
            </a:extLst>
          </p:cNvPr>
          <p:cNvSpPr txBox="1"/>
          <p:nvPr/>
        </p:nvSpPr>
        <p:spPr>
          <a:xfrm>
            <a:off x="2482468" y="4025483"/>
            <a:ext cx="177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FDED74-6AB1-4A03-B96E-4AA37D8F28A3}"/>
              </a:ext>
            </a:extLst>
          </p:cNvPr>
          <p:cNvSpPr txBox="1"/>
          <p:nvPr/>
        </p:nvSpPr>
        <p:spPr>
          <a:xfrm>
            <a:off x="3762757" y="4025483"/>
            <a:ext cx="25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FACBB1-8398-425A-9C49-8AD4A63D898D}"/>
              </a:ext>
            </a:extLst>
          </p:cNvPr>
          <p:cNvSpPr txBox="1"/>
          <p:nvPr/>
        </p:nvSpPr>
        <p:spPr>
          <a:xfrm>
            <a:off x="3592069" y="5210010"/>
            <a:ext cx="341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B88708-E772-4F25-8B1A-7E33509AD600}"/>
              </a:ext>
            </a:extLst>
          </p:cNvPr>
          <p:cNvSpPr txBox="1"/>
          <p:nvPr/>
        </p:nvSpPr>
        <p:spPr>
          <a:xfrm>
            <a:off x="3121301" y="5070869"/>
            <a:ext cx="115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BA6695-AC2C-4F62-88D3-F95961528FD2}"/>
              </a:ext>
            </a:extLst>
          </p:cNvPr>
          <p:cNvSpPr txBox="1"/>
          <p:nvPr/>
        </p:nvSpPr>
        <p:spPr>
          <a:xfrm>
            <a:off x="2659729" y="4472848"/>
            <a:ext cx="246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32A8D4-94FB-447A-B775-3832B6A62BCF}"/>
              </a:ext>
            </a:extLst>
          </p:cNvPr>
          <p:cNvSpPr txBox="1"/>
          <p:nvPr/>
        </p:nvSpPr>
        <p:spPr>
          <a:xfrm>
            <a:off x="3592069" y="4389120"/>
            <a:ext cx="141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D63897-BC49-4172-A098-0D5242894802}"/>
              </a:ext>
            </a:extLst>
          </p:cNvPr>
          <p:cNvSpPr txBox="1"/>
          <p:nvPr/>
        </p:nvSpPr>
        <p:spPr>
          <a:xfrm>
            <a:off x="3168306" y="4328296"/>
            <a:ext cx="115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51E3CE-325D-4D89-B7CF-96871C916EF3}"/>
              </a:ext>
            </a:extLst>
          </p:cNvPr>
          <p:cNvSpPr txBox="1"/>
          <p:nvPr/>
        </p:nvSpPr>
        <p:spPr>
          <a:xfrm>
            <a:off x="2893830" y="4787000"/>
            <a:ext cx="156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69BD-A2D4-476C-ACDC-06F6E73F1883}"/>
              </a:ext>
            </a:extLst>
          </p:cNvPr>
          <p:cNvSpPr txBox="1"/>
          <p:nvPr/>
        </p:nvSpPr>
        <p:spPr>
          <a:xfrm>
            <a:off x="3112548" y="4685278"/>
            <a:ext cx="173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7007D5-BA40-4D45-9E17-31A0E33DD676}"/>
              </a:ext>
            </a:extLst>
          </p:cNvPr>
          <p:cNvSpPr txBox="1"/>
          <p:nvPr/>
        </p:nvSpPr>
        <p:spPr>
          <a:xfrm>
            <a:off x="2571098" y="5255535"/>
            <a:ext cx="238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E9DB707-9AD2-442D-B66F-B612FC623E23}"/>
                  </a:ext>
                </a:extLst>
              </p:cNvPr>
              <p:cNvSpPr txBox="1"/>
              <p:nvPr/>
            </p:nvSpPr>
            <p:spPr>
              <a:xfrm>
                <a:off x="4186410" y="4204250"/>
                <a:ext cx="2575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U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E9DB707-9AD2-442D-B66F-B612FC623E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6410" y="4204250"/>
                <a:ext cx="257555" cy="369332"/>
              </a:xfrm>
              <a:prstGeom prst="rect">
                <a:avLst/>
              </a:prstGeom>
              <a:blipFill>
                <a:blip r:embed="rId5"/>
                <a:stretch>
                  <a:fillRect r="-26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E22D00F-47CC-44CF-BD76-EE8379064114}"/>
                  </a:ext>
                </a:extLst>
              </p:cNvPr>
              <p:cNvSpPr txBox="1"/>
              <p:nvPr/>
            </p:nvSpPr>
            <p:spPr>
              <a:xfrm>
                <a:off x="1804162" y="5697331"/>
                <a:ext cx="319749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</m:oMath>
                </a14:m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কোনটি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?</a:t>
                </a:r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E22D00F-47CC-44CF-BD76-EE8379064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162" y="5697331"/>
                <a:ext cx="3197496" cy="830997"/>
              </a:xfrm>
              <a:prstGeom prst="rect">
                <a:avLst/>
              </a:prstGeom>
              <a:blipFill>
                <a:blip r:embed="rId6"/>
                <a:stretch>
                  <a:fillRect b="-15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6AFE8878-7191-4B7F-9BF0-9BEDB0966169}"/>
              </a:ext>
            </a:extLst>
          </p:cNvPr>
          <p:cNvSpPr txBox="1"/>
          <p:nvPr/>
        </p:nvSpPr>
        <p:spPr>
          <a:xfrm>
            <a:off x="5005387" y="4863944"/>
            <a:ext cx="6815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32971F6-0FFD-4537-A861-07AEA0949A1F}"/>
                  </a:ext>
                </a:extLst>
              </p:cNvPr>
              <p:cNvSpPr txBox="1"/>
              <p:nvPr/>
            </p:nvSpPr>
            <p:spPr>
              <a:xfrm>
                <a:off x="4769709" y="5006315"/>
                <a:ext cx="636774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ক)</a:t>
                </a:r>
                <a:r>
                  <a:rPr lang="en-US" sz="32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{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খ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r>
                  <a:rPr lang="en-US" sz="32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{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7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r>
                  <a:rPr lang="en-US" sz="32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{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7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ঘ)</a:t>
                </a:r>
                <a:r>
                  <a:rPr lang="en-US" sz="32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{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7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32971F6-0FFD-4537-A861-07AEA0949A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9709" y="5006315"/>
                <a:ext cx="6367749" cy="584775"/>
              </a:xfrm>
              <a:prstGeom prst="rect">
                <a:avLst/>
              </a:prstGeom>
              <a:blipFill>
                <a:blip r:embed="rId7"/>
                <a:stretch>
                  <a:fillRect l="-2392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87BA293-4E98-4275-B91C-2A85DD0FBC0B}"/>
                  </a:ext>
                </a:extLst>
              </p:cNvPr>
              <p:cNvSpPr txBox="1"/>
              <p:nvPr/>
            </p:nvSpPr>
            <p:spPr>
              <a:xfrm>
                <a:off x="7885178" y="2072491"/>
                <a:ext cx="829054" cy="5553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ঘ)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87BA293-4E98-4275-B91C-2A85DD0FB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5178" y="2072491"/>
                <a:ext cx="829054" cy="555345"/>
              </a:xfrm>
              <a:prstGeom prst="rect">
                <a:avLst/>
              </a:prstGeom>
              <a:blipFill>
                <a:blip r:embed="rId8"/>
                <a:stretch>
                  <a:fillRect l="-15441" t="-4396" b="-31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9115CB0-FC27-4C09-B07F-C4939D588465}"/>
                  </a:ext>
                </a:extLst>
              </p:cNvPr>
              <p:cNvSpPr/>
              <p:nvPr/>
            </p:nvSpPr>
            <p:spPr>
              <a:xfrm>
                <a:off x="8385492" y="3356061"/>
                <a:ext cx="763351" cy="6215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ঘ)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9115CB0-FC27-4C09-B07F-C4939D5884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5492" y="3356061"/>
                <a:ext cx="763351" cy="621580"/>
              </a:xfrm>
              <a:prstGeom prst="rect">
                <a:avLst/>
              </a:prstGeom>
              <a:blipFill>
                <a:blip r:embed="rId9"/>
                <a:stretch>
                  <a:fillRect l="-20800" t="-5882" b="-3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D4B2C8E-B263-4A62-B67B-A84442E9412F}"/>
                  </a:ext>
                </a:extLst>
              </p:cNvPr>
              <p:cNvSpPr/>
              <p:nvPr/>
            </p:nvSpPr>
            <p:spPr>
              <a:xfrm>
                <a:off x="11253345" y="4987912"/>
                <a:ext cx="835023" cy="6215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খ)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D4B2C8E-B263-4A62-B67B-A84442E941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3345" y="4987912"/>
                <a:ext cx="835023" cy="621580"/>
              </a:xfrm>
              <a:prstGeom prst="rect">
                <a:avLst/>
              </a:prstGeom>
              <a:blipFill>
                <a:blip r:embed="rId10"/>
                <a:stretch>
                  <a:fillRect l="-18248" t="-5882" b="-3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63" name="TextBox 2062">
            <a:extLst>
              <a:ext uri="{FF2B5EF4-FFF2-40B4-BE49-F238E27FC236}">
                <a16:creationId xmlns:a16="http://schemas.microsoft.com/office/drawing/2014/main" id="{83146172-C756-4D6F-80C3-EF11F5B34AF9}"/>
              </a:ext>
            </a:extLst>
          </p:cNvPr>
          <p:cNvSpPr txBox="1"/>
          <p:nvPr/>
        </p:nvSpPr>
        <p:spPr>
          <a:xfrm>
            <a:off x="2009623" y="3978948"/>
            <a:ext cx="2644199" cy="18290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258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7" grpId="0"/>
      <p:bldP spid="9" grpId="0"/>
      <p:bldP spid="10" grpId="0" animBg="1"/>
      <p:bldP spid="12" grpId="0" animBg="1"/>
      <p:bldP spid="13" grpId="0" animBg="1"/>
      <p:bldP spid="11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6" grpId="0"/>
      <p:bldP spid="28" grpId="0"/>
      <p:bldP spid="25" grpId="0"/>
      <p:bldP spid="29" grpId="0"/>
      <p:bldP spid="30" grpId="0"/>
      <p:bldP spid="206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D7D9F010-5AB8-4FD4-8764-2114055E0D12}"/>
              </a:ext>
            </a:extLst>
          </p:cNvPr>
          <p:cNvSpPr/>
          <p:nvPr/>
        </p:nvSpPr>
        <p:spPr>
          <a:xfrm>
            <a:off x="3249478" y="1395454"/>
            <a:ext cx="914400" cy="871172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6EE415F-34A6-4E24-98A6-D5AAA758118F}"/>
              </a:ext>
            </a:extLst>
          </p:cNvPr>
          <p:cNvSpPr/>
          <p:nvPr/>
        </p:nvSpPr>
        <p:spPr>
          <a:xfrm>
            <a:off x="3822502" y="1395454"/>
            <a:ext cx="914400" cy="871172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9FF609F-E363-4C94-8C18-E8125DBADA62}"/>
              </a:ext>
            </a:extLst>
          </p:cNvPr>
          <p:cNvSpPr/>
          <p:nvPr/>
        </p:nvSpPr>
        <p:spPr>
          <a:xfrm>
            <a:off x="3526286" y="1797328"/>
            <a:ext cx="914400" cy="871172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A19883-C405-422E-8DE1-C4577CF91815}"/>
              </a:ext>
            </a:extLst>
          </p:cNvPr>
          <p:cNvSpPr txBox="1"/>
          <p:nvPr/>
        </p:nvSpPr>
        <p:spPr>
          <a:xfrm>
            <a:off x="3199058" y="1143596"/>
            <a:ext cx="177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092D7C-258B-4482-847E-1AC98CB52770}"/>
              </a:ext>
            </a:extLst>
          </p:cNvPr>
          <p:cNvSpPr txBox="1"/>
          <p:nvPr/>
        </p:nvSpPr>
        <p:spPr>
          <a:xfrm>
            <a:off x="4479347" y="1143596"/>
            <a:ext cx="25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4151C1-D568-462F-80EC-3AEFB5AF368F}"/>
              </a:ext>
            </a:extLst>
          </p:cNvPr>
          <p:cNvSpPr txBox="1"/>
          <p:nvPr/>
        </p:nvSpPr>
        <p:spPr>
          <a:xfrm>
            <a:off x="4308659" y="2328123"/>
            <a:ext cx="341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6023D16-091F-48F7-800A-927739A5F8D3}"/>
              </a:ext>
            </a:extLst>
          </p:cNvPr>
          <p:cNvSpPr txBox="1"/>
          <p:nvPr/>
        </p:nvSpPr>
        <p:spPr>
          <a:xfrm>
            <a:off x="3837891" y="2188982"/>
            <a:ext cx="115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743A9A-3B52-4671-9943-BC49C4B781B4}"/>
              </a:ext>
            </a:extLst>
          </p:cNvPr>
          <p:cNvSpPr txBox="1"/>
          <p:nvPr/>
        </p:nvSpPr>
        <p:spPr>
          <a:xfrm>
            <a:off x="3376319" y="1590961"/>
            <a:ext cx="246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C16FCF4-00B9-4F56-82AB-458566AAD4FF}"/>
              </a:ext>
            </a:extLst>
          </p:cNvPr>
          <p:cNvSpPr txBox="1"/>
          <p:nvPr/>
        </p:nvSpPr>
        <p:spPr>
          <a:xfrm>
            <a:off x="4308659" y="1507233"/>
            <a:ext cx="141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BF575F5-BF64-4AF8-B573-D0D4DA11EF21}"/>
              </a:ext>
            </a:extLst>
          </p:cNvPr>
          <p:cNvSpPr txBox="1"/>
          <p:nvPr/>
        </p:nvSpPr>
        <p:spPr>
          <a:xfrm>
            <a:off x="3884896" y="1446409"/>
            <a:ext cx="115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222222A-DC04-4996-B6A5-66A632726F10}"/>
              </a:ext>
            </a:extLst>
          </p:cNvPr>
          <p:cNvSpPr txBox="1"/>
          <p:nvPr/>
        </p:nvSpPr>
        <p:spPr>
          <a:xfrm>
            <a:off x="3610420" y="1905113"/>
            <a:ext cx="156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8B56594-C789-4B01-A21D-A6E956DF106E}"/>
              </a:ext>
            </a:extLst>
          </p:cNvPr>
          <p:cNvSpPr txBox="1"/>
          <p:nvPr/>
        </p:nvSpPr>
        <p:spPr>
          <a:xfrm>
            <a:off x="3829138" y="1803391"/>
            <a:ext cx="173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848A9C8-11C8-44D8-8F58-BAEC814D8B7E}"/>
              </a:ext>
            </a:extLst>
          </p:cNvPr>
          <p:cNvSpPr txBox="1"/>
          <p:nvPr/>
        </p:nvSpPr>
        <p:spPr>
          <a:xfrm>
            <a:off x="3287688" y="2373648"/>
            <a:ext cx="238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B39996F-8A09-4144-8715-39DFC449FFB9}"/>
                  </a:ext>
                </a:extLst>
              </p:cNvPr>
              <p:cNvSpPr txBox="1"/>
              <p:nvPr/>
            </p:nvSpPr>
            <p:spPr>
              <a:xfrm>
                <a:off x="4903000" y="1322363"/>
                <a:ext cx="2575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U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B39996F-8A09-4144-8715-39DFC449FF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000" y="1322363"/>
                <a:ext cx="257555" cy="369332"/>
              </a:xfrm>
              <a:prstGeom prst="rect">
                <a:avLst/>
              </a:prstGeom>
              <a:blipFill>
                <a:blip r:embed="rId2"/>
                <a:stretch>
                  <a:fillRect r="-25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6ABAE8EC-ABC4-4C5C-BCB5-AFCD2E189C15}"/>
              </a:ext>
            </a:extLst>
          </p:cNvPr>
          <p:cNvSpPr txBox="1"/>
          <p:nvPr/>
        </p:nvSpPr>
        <p:spPr>
          <a:xfrm>
            <a:off x="143219" y="72169"/>
            <a:ext cx="2709254" cy="923330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9D9F560-CC8B-49AD-B8BD-A63CDB3F5554}"/>
              </a:ext>
            </a:extLst>
          </p:cNvPr>
          <p:cNvSpPr txBox="1"/>
          <p:nvPr/>
        </p:nvSpPr>
        <p:spPr>
          <a:xfrm>
            <a:off x="2324505" y="3153182"/>
            <a:ext cx="4110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: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8321017-9913-4EB4-A8BF-98B48A647E31}"/>
                  </a:ext>
                </a:extLst>
              </p:cNvPr>
              <p:cNvSpPr txBox="1"/>
              <p:nvPr/>
            </p:nvSpPr>
            <p:spPr>
              <a:xfrm>
                <a:off x="1989803" y="4143586"/>
                <a:ext cx="7036659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ক)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U</m:t>
                    </m:r>
                  </m:oMath>
                </a14:m>
                <a:r>
                  <a:rPr lang="en-US" sz="36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সেটটি</a:t>
                </a:r>
                <a:r>
                  <a:rPr lang="en-US" sz="36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কে</a:t>
                </a:r>
                <a:r>
                  <a:rPr lang="en-US" sz="36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sz="36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গঠন</a:t>
                </a:r>
                <a:r>
                  <a:rPr lang="en-US" sz="36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পদ্ধতিতে</a:t>
                </a:r>
                <a:r>
                  <a:rPr lang="en-US" sz="36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প্রকাশ</a:t>
                </a:r>
                <a:r>
                  <a:rPr lang="en-US" sz="36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36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36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খ)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B</m:t>
                        </m:r>
                        <m:r>
                          <a:rPr lang="en-US" sz="36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∪</m:t>
                        </m:r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C</m:t>
                        </m:r>
                        <m:r>
                          <a:rPr lang="en-US" sz="36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36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′</m:t>
                        </m:r>
                      </m:sup>
                    </m:sSup>
                    <m:r>
                      <a:rPr lang="en-US" sz="36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ও</m:t>
                    </m:r>
                    <m:r>
                      <a:rPr lang="en-US" sz="36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B</m:t>
                        </m:r>
                      </m:e>
                      <m:sup>
                        <m:r>
                          <a:rPr lang="en-US" sz="36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′</m:t>
                        </m:r>
                      </m:sup>
                    </m:sSup>
                    <m:r>
                      <a:rPr lang="en-US" sz="360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∩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C</m:t>
                        </m:r>
                      </m:e>
                      <m:sup>
                        <m:r>
                          <a:rPr lang="en-US" sz="36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36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36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36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গ) প্রমাণ </a:t>
                </a:r>
                <a:r>
                  <a:rPr lang="en-US" sz="3600" dirty="0" err="1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36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36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A</m:t>
                        </m:r>
                        <m:r>
                          <a:rPr lang="en-US" sz="36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∪</m:t>
                        </m:r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B</m:t>
                        </m:r>
                        <m:r>
                          <a:rPr lang="en-US" sz="36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36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′</m:t>
                        </m:r>
                      </m:sup>
                    </m:sSup>
                    <m:r>
                      <a:rPr lang="en-US" sz="360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A</m:t>
                        </m:r>
                      </m:e>
                      <m:sup>
                        <m:r>
                          <a:rPr lang="en-US" sz="36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′</m:t>
                        </m:r>
                      </m:sup>
                    </m:sSup>
                    <m:r>
                      <a:rPr lang="en-US" sz="360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∩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B</m:t>
                        </m:r>
                      </m:e>
                      <m:sup>
                        <m:r>
                          <a:rPr lang="en-US" sz="36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8321017-9913-4EB4-A8BF-98B48A647E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803" y="4143586"/>
                <a:ext cx="7036659" cy="1754326"/>
              </a:xfrm>
              <a:prstGeom prst="rect">
                <a:avLst/>
              </a:prstGeom>
              <a:blipFill>
                <a:blip r:embed="rId3"/>
                <a:stretch>
                  <a:fillRect l="-2597" t="-4861" b="-12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Picture 45">
            <a:extLst>
              <a:ext uri="{FF2B5EF4-FFF2-40B4-BE49-F238E27FC236}">
                <a16:creationId xmlns:a16="http://schemas.microsoft.com/office/drawing/2014/main" id="{A85EC022-EF14-40B4-8EA9-96E363EA5B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663" y="224906"/>
            <a:ext cx="4605166" cy="2564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C41928-E903-40AB-9F6D-A8579C6EA6AF}"/>
              </a:ext>
            </a:extLst>
          </p:cNvPr>
          <p:cNvSpPr txBox="1"/>
          <p:nvPr/>
        </p:nvSpPr>
        <p:spPr>
          <a:xfrm>
            <a:off x="2926080" y="850392"/>
            <a:ext cx="2709254" cy="20202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64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/>
      <p:bldP spid="35" grpId="0" animBg="1"/>
      <p:bldP spid="41" grpId="0"/>
      <p:bldP spid="42" grpId="0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FE645C-7979-4DE4-AE4D-E133AD36F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77" y="649994"/>
            <a:ext cx="4943475" cy="51999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7E446C-47E1-4EFD-87A0-CE6C698F19C2}"/>
              </a:ext>
            </a:extLst>
          </p:cNvPr>
          <p:cNvSpPr txBox="1"/>
          <p:nvPr/>
        </p:nvSpPr>
        <p:spPr>
          <a:xfrm>
            <a:off x="7832994" y="892365"/>
            <a:ext cx="3327449" cy="326099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vert="wordArtVert"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161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BD3B0C-7398-48B5-8325-90903AC16972}"/>
              </a:ext>
            </a:extLst>
          </p:cNvPr>
          <p:cNvSpPr txBox="1"/>
          <p:nvPr/>
        </p:nvSpPr>
        <p:spPr>
          <a:xfrm>
            <a:off x="1045665" y="412734"/>
            <a:ext cx="3778235" cy="646331"/>
          </a:xfrm>
          <a:prstGeom prst="rect">
            <a:avLst/>
          </a:prstGeom>
          <a:solidFill>
            <a:schemeClr val="accent1"/>
          </a:solidFill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া-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47CB60-81F7-4DF7-A7ED-63FC7EBA647A}"/>
              </a:ext>
            </a:extLst>
          </p:cNvPr>
          <p:cNvSpPr txBox="1"/>
          <p:nvPr/>
        </p:nvSpPr>
        <p:spPr>
          <a:xfrm>
            <a:off x="895229" y="1412153"/>
            <a:ext cx="8259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.স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CD231E-D7DD-46D4-BC4F-172D2AB218C9}"/>
              </a:ext>
            </a:extLst>
          </p:cNvPr>
          <p:cNvSpPr txBox="1"/>
          <p:nvPr/>
        </p:nvSpPr>
        <p:spPr>
          <a:xfrm>
            <a:off x="895230" y="2114357"/>
            <a:ext cx="9240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্ছেদ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্ণ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ারবে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কের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্যে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538F3B-D6F5-4F21-823F-DD09E1366B24}"/>
              </a:ext>
            </a:extLst>
          </p:cNvPr>
          <p:cNvSpPr txBox="1"/>
          <p:nvPr/>
        </p:nvSpPr>
        <p:spPr>
          <a:xfrm>
            <a:off x="796078" y="3349436"/>
            <a:ext cx="10242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৩.একাধিক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063157-33BA-42D5-A055-52FA03136ED7}"/>
              </a:ext>
            </a:extLst>
          </p:cNvPr>
          <p:cNvSpPr txBox="1"/>
          <p:nvPr/>
        </p:nvSpPr>
        <p:spPr>
          <a:xfrm>
            <a:off x="820975" y="4076241"/>
            <a:ext cx="9986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</a:t>
            </a:r>
            <a:r>
              <a:rPr lang="as-IN" sz="36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</a:t>
            </a:r>
            <a:r>
              <a:rPr lang="as-IN" sz="36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6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ক্রিয়ার</a:t>
            </a:r>
            <a:r>
              <a:rPr lang="en-US" sz="36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36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ধ</a:t>
            </a:r>
            <a:r>
              <a:rPr lang="as-IN" sz="36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্ম</a:t>
            </a:r>
            <a:r>
              <a:rPr lang="as-IN" sz="36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6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b="1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াই</a:t>
            </a:r>
            <a:r>
              <a:rPr lang="en-US" sz="36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প্রমান</a:t>
            </a:r>
            <a:r>
              <a:rPr lang="en-US" sz="36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14339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7591D4-20E6-471E-9B53-EDE6AB8105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3" y="2473834"/>
            <a:ext cx="3019235" cy="2038350"/>
          </a:xfrm>
          <a:prstGeom prst="rect">
            <a:avLst/>
          </a:prstGeom>
        </p:spPr>
      </p:pic>
      <p:pic>
        <p:nvPicPr>
          <p:cNvPr id="1026" name="Picture 2" descr="কাঠের আসবাবে পোকা | 788482 | কালের কণ্ঠ ...">
            <a:extLst>
              <a:ext uri="{FF2B5EF4-FFF2-40B4-BE49-F238E27FC236}">
                <a16:creationId xmlns:a16="http://schemas.microsoft.com/office/drawing/2014/main" id="{3F44E5BB-D45B-4980-BC28-CAF18103D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184" y="2478474"/>
            <a:ext cx="3019235" cy="203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1FA284-1646-47DB-91C4-5C61F50F5E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8824" y="2473834"/>
            <a:ext cx="3019235" cy="20383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BB9BEF-0278-468B-83DA-EAE554ACAF54}"/>
              </a:ext>
            </a:extLst>
          </p:cNvPr>
          <p:cNvSpPr txBox="1"/>
          <p:nvPr/>
        </p:nvSpPr>
        <p:spPr>
          <a:xfrm>
            <a:off x="3621024" y="292608"/>
            <a:ext cx="4096512" cy="830997"/>
          </a:xfrm>
          <a:prstGeom prst="rect">
            <a:avLst/>
          </a:prstGeom>
          <a:solidFill>
            <a:srgbClr val="00B0F0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74DB3F-12A5-4C6F-9528-33A1D004A6CD}"/>
              </a:ext>
            </a:extLst>
          </p:cNvPr>
          <p:cNvSpPr txBox="1"/>
          <p:nvPr/>
        </p:nvSpPr>
        <p:spPr>
          <a:xfrm>
            <a:off x="2204560" y="5376672"/>
            <a:ext cx="7725824" cy="70788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চিন্তাজগতের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প্রত্যেকটি বস্তুই সংজ্ঞায়িত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268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4C6FD3-A7C2-45CE-9A0F-96FE96248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4848" y="1189827"/>
            <a:ext cx="3679634" cy="25730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7D13D8-2803-4DBE-ACBA-D1E835743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246" y="4112294"/>
            <a:ext cx="3679634" cy="25730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D38FA0-344F-4971-81BD-3630EAB1F0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246" y="1248105"/>
            <a:ext cx="3679634" cy="25730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F18D8F-D777-473F-BF8F-4E51016A15C9}"/>
              </a:ext>
            </a:extLst>
          </p:cNvPr>
          <p:cNvSpPr txBox="1"/>
          <p:nvPr/>
        </p:nvSpPr>
        <p:spPr>
          <a:xfrm>
            <a:off x="3218688" y="172694"/>
            <a:ext cx="5355336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744B6E-DF79-4D9E-B087-CA9CCE8CA108}"/>
              </a:ext>
            </a:extLst>
          </p:cNvPr>
          <p:cNvSpPr txBox="1"/>
          <p:nvPr/>
        </p:nvSpPr>
        <p:spPr>
          <a:xfrm>
            <a:off x="6784848" y="4837176"/>
            <a:ext cx="4627562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</a:p>
        </p:txBody>
      </p:sp>
    </p:spTree>
    <p:extLst>
      <p:ext uri="{BB962C8B-B14F-4D97-AF65-F5344CB8AC3E}">
        <p14:creationId xmlns:p14="http://schemas.microsoft.com/office/powerpoint/2010/main" val="2111612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78330DB7-06C6-4054-B8FD-5780F8762AEE}"/>
              </a:ext>
            </a:extLst>
          </p:cNvPr>
          <p:cNvSpPr/>
          <p:nvPr/>
        </p:nvSpPr>
        <p:spPr>
          <a:xfrm>
            <a:off x="2710149" y="484742"/>
            <a:ext cx="5695721" cy="2555913"/>
          </a:xfrm>
          <a:prstGeom prst="triangle">
            <a:avLst/>
          </a:prstGeom>
          <a:pattFill prst="pct90">
            <a:fgClr>
              <a:schemeClr val="lt1"/>
            </a:fgClr>
            <a:bgClr>
              <a:srgbClr val="7030A0"/>
            </a:bgClr>
          </a:pattFill>
          <a:ln w="76200">
            <a:solidFill>
              <a:schemeClr val="accent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iamond 6">
            <a:extLst>
              <a:ext uri="{FF2B5EF4-FFF2-40B4-BE49-F238E27FC236}">
                <a16:creationId xmlns:a16="http://schemas.microsoft.com/office/drawing/2014/main" id="{31B0E5D7-571C-4A58-ACA1-7A05ECC7CDE5}"/>
              </a:ext>
            </a:extLst>
          </p:cNvPr>
          <p:cNvSpPr/>
          <p:nvPr/>
        </p:nvSpPr>
        <p:spPr>
          <a:xfrm>
            <a:off x="3922004" y="3128791"/>
            <a:ext cx="3272010" cy="2941503"/>
          </a:xfrm>
          <a:prstGeom prst="diamond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33AEFD-7F1F-443F-BCBB-9380976E4B90}"/>
              </a:ext>
            </a:extLst>
          </p:cNvPr>
          <p:cNvSpPr txBox="1"/>
          <p:nvPr/>
        </p:nvSpPr>
        <p:spPr>
          <a:xfrm>
            <a:off x="4616067" y="3668518"/>
            <a:ext cx="2236424" cy="186204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115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115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</a:p>
        </p:txBody>
      </p:sp>
    </p:spTree>
    <p:extLst>
      <p:ext uri="{BB962C8B-B14F-4D97-AF65-F5344CB8AC3E}">
        <p14:creationId xmlns:p14="http://schemas.microsoft.com/office/powerpoint/2010/main" val="279298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100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B95366-5BD2-4397-8356-331069D65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37" y="459293"/>
            <a:ext cx="3835037" cy="4398264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E204A5-0F7B-4C1F-89CE-F667C175B0BE}"/>
              </a:ext>
            </a:extLst>
          </p:cNvPr>
          <p:cNvSpPr txBox="1"/>
          <p:nvPr/>
        </p:nvSpPr>
        <p:spPr>
          <a:xfrm>
            <a:off x="5949990" y="744724"/>
            <a:ext cx="4945692" cy="483209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্মান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গণিতবিদ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 (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৫-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৮)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ন। স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াস্ত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atin typeface="+mj-lt"/>
                <a:cs typeface="NikoshBAN" panose="02000000000000000000" pitchFamily="2" charset="0"/>
              </a:rPr>
              <a:t>(</a:t>
            </a:r>
            <a:r>
              <a:rPr lang="en-US" sz="4400" b="1" i="1" dirty="0">
                <a:latin typeface="+mj-lt"/>
                <a:cs typeface="NikoshBAN" panose="02000000000000000000" pitchFamily="2" charset="0"/>
              </a:rPr>
              <a:t>Set Theory</a:t>
            </a:r>
            <a:r>
              <a:rPr lang="en-US" sz="4400" dirty="0">
                <a:latin typeface="+mj-lt"/>
                <a:cs typeface="NikoshBAN" panose="02000000000000000000" pitchFamily="2" charset="0"/>
              </a:rPr>
              <a:t>)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ত।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EC4A98-EF4B-47A8-B117-8374AD0713ED}"/>
              </a:ext>
            </a:extLst>
          </p:cNvPr>
          <p:cNvSpPr txBox="1"/>
          <p:nvPr/>
        </p:nvSpPr>
        <p:spPr>
          <a:xfrm>
            <a:off x="576337" y="5192095"/>
            <a:ext cx="2842352" cy="769441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66191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AB92E11-C429-4E7B-A55D-3D973A0C822C}"/>
              </a:ext>
            </a:extLst>
          </p:cNvPr>
          <p:cNvSpPr txBox="1"/>
          <p:nvPr/>
        </p:nvSpPr>
        <p:spPr>
          <a:xfrm>
            <a:off x="601659" y="835568"/>
            <a:ext cx="1869063" cy="2020824"/>
          </a:xfrm>
          <a:prstGeom prst="rect">
            <a:avLst/>
          </a:prstGeom>
          <a:noFill/>
        </p:spPr>
        <p:txBody>
          <a:bodyPr wrap="square" rtlCol="0">
            <a:prstTxWarp prst="textCircle">
              <a:avLst/>
            </a:prstTxWarp>
            <a:spAutoFit/>
          </a:bodyPr>
          <a:lstStyle/>
          <a:p>
            <a:r>
              <a:rPr lang="bn-BD" sz="496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বাস্তব জগতের সু-সংগায়িত বস্তুর সমাবেশ বা সংগ্রহকে সেট বলে</a:t>
            </a:r>
            <a:r>
              <a:rPr lang="bn-IN" sz="595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595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22C42A-AA42-4412-BFC1-707A702209EE}"/>
              </a:ext>
            </a:extLst>
          </p:cNvPr>
          <p:cNvSpPr txBox="1"/>
          <p:nvPr/>
        </p:nvSpPr>
        <p:spPr>
          <a:xfrm>
            <a:off x="795527" y="1430482"/>
            <a:ext cx="1481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SET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A996962-B8A7-4CC9-9DB5-E106D1CB709D}"/>
              </a:ext>
            </a:extLst>
          </p:cNvPr>
          <p:cNvSpPr/>
          <p:nvPr/>
        </p:nvSpPr>
        <p:spPr>
          <a:xfrm>
            <a:off x="5993176" y="1608463"/>
            <a:ext cx="2952520" cy="302963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CE07386-F7BB-49F3-93C3-872C8DB58FA8}"/>
              </a:ext>
            </a:extLst>
          </p:cNvPr>
          <p:cNvSpPr/>
          <p:nvPr/>
        </p:nvSpPr>
        <p:spPr>
          <a:xfrm>
            <a:off x="6815834" y="2463982"/>
            <a:ext cx="1307203" cy="1314805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রং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DB806C5-81D0-401D-8712-AC6C12CA3425}"/>
              </a:ext>
            </a:extLst>
          </p:cNvPr>
          <p:cNvSpPr/>
          <p:nvPr/>
        </p:nvSpPr>
        <p:spPr>
          <a:xfrm>
            <a:off x="6815834" y="418641"/>
            <a:ext cx="1527573" cy="1186027"/>
          </a:xfrm>
          <a:prstGeom prst="ellipse">
            <a:avLst/>
          </a:prstGeom>
          <a:pattFill prst="pct75">
            <a:fgClr>
              <a:srgbClr val="00B050"/>
            </a:fgClr>
            <a:bgClr>
              <a:schemeClr val="bg1"/>
            </a:bgClr>
          </a:patt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বই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DCE7CDE-9AC8-41CB-A88E-996BF67D0123}"/>
              </a:ext>
            </a:extLst>
          </p:cNvPr>
          <p:cNvSpPr/>
          <p:nvPr/>
        </p:nvSpPr>
        <p:spPr>
          <a:xfrm>
            <a:off x="8431543" y="1151392"/>
            <a:ext cx="1120082" cy="1166078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খাতা</a:t>
            </a:r>
            <a:endParaRPr lang="en-US" sz="3200" b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896759B-25EE-4376-8064-46E334DE9C42}"/>
              </a:ext>
            </a:extLst>
          </p:cNvPr>
          <p:cNvSpPr/>
          <p:nvPr/>
        </p:nvSpPr>
        <p:spPr>
          <a:xfrm>
            <a:off x="8945695" y="2577947"/>
            <a:ext cx="1211858" cy="1166079"/>
          </a:xfrm>
          <a:prstGeom prst="ellipse">
            <a:avLst/>
          </a:prstGeom>
          <a:pattFill prst="pct10">
            <a:fgClr>
              <a:schemeClr val="accent2"/>
            </a:fgClr>
            <a:bgClr>
              <a:schemeClr val="bg1"/>
            </a:bgClr>
          </a:patt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কলম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98C1986-EF1A-48FC-8C0D-66F89CEBD07C}"/>
              </a:ext>
            </a:extLst>
          </p:cNvPr>
          <p:cNvSpPr/>
          <p:nvPr/>
        </p:nvSpPr>
        <p:spPr>
          <a:xfrm>
            <a:off x="8343407" y="4015896"/>
            <a:ext cx="1527572" cy="1233642"/>
          </a:xfrm>
          <a:prstGeom prst="ellipse">
            <a:avLst/>
          </a:prstGeom>
          <a:solidFill>
            <a:schemeClr val="accent3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রাবার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E279D00-708B-4FE2-8F52-EF59B91B778C}"/>
              </a:ext>
            </a:extLst>
          </p:cNvPr>
          <p:cNvSpPr/>
          <p:nvPr/>
        </p:nvSpPr>
        <p:spPr>
          <a:xfrm>
            <a:off x="4781319" y="2353812"/>
            <a:ext cx="1211856" cy="1363607"/>
          </a:xfrm>
          <a:prstGeom prst="ellipse">
            <a:avLst/>
          </a:prstGeom>
          <a:pattFill prst="pct10">
            <a:fgClr>
              <a:schemeClr val="bg2">
                <a:lumMod val="90000"/>
              </a:schemeClr>
            </a:fgClr>
            <a:bgClr>
              <a:schemeClr val="bg1"/>
            </a:bgClr>
          </a:patt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ড্রেস</a:t>
            </a:r>
            <a:endParaRPr lang="en-US" sz="3200" b="1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84ED3ED-5FE0-4413-8AE8-EE14D6C15D1C}"/>
              </a:ext>
            </a:extLst>
          </p:cNvPr>
          <p:cNvSpPr/>
          <p:nvPr/>
        </p:nvSpPr>
        <p:spPr>
          <a:xfrm>
            <a:off x="5371688" y="4015895"/>
            <a:ext cx="1248642" cy="1363607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স্কেল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5AF1024-6CB1-4BA5-9B39-6FE093EA3C12}"/>
              </a:ext>
            </a:extLst>
          </p:cNvPr>
          <p:cNvSpPr/>
          <p:nvPr/>
        </p:nvSpPr>
        <p:spPr>
          <a:xfrm>
            <a:off x="6815834" y="4643733"/>
            <a:ext cx="1527573" cy="119826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পেন্সিল</a:t>
            </a:r>
            <a:endParaRPr lang="en-US" sz="3200" b="1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9A833A8-D05D-4C91-8B2C-351DE6A037E3}"/>
              </a:ext>
            </a:extLst>
          </p:cNvPr>
          <p:cNvSpPr/>
          <p:nvPr/>
        </p:nvSpPr>
        <p:spPr>
          <a:xfrm>
            <a:off x="5321423" y="924621"/>
            <a:ext cx="1356010" cy="1200655"/>
          </a:xfrm>
          <a:prstGeom prst="ellipse">
            <a:avLst/>
          </a:prstGeom>
          <a:solidFill>
            <a:srgbClr val="00B0F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ব্যাগ</a:t>
            </a:r>
            <a:endParaRPr lang="en-US" sz="3200" dirty="0"/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7BE5C58D-A924-4FF5-9B90-EBB4A683031E}"/>
              </a:ext>
            </a:extLst>
          </p:cNvPr>
          <p:cNvCxnSpPr/>
          <p:nvPr/>
        </p:nvCxnSpPr>
        <p:spPr>
          <a:xfrm>
            <a:off x="1536190" y="3243777"/>
            <a:ext cx="3245129" cy="1245761"/>
          </a:xfrm>
          <a:prstGeom prst="bentConnector3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8024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08CCB64-3582-4C7F-B87C-56F057A9F691}"/>
                  </a:ext>
                </a:extLst>
              </p:cNvPr>
              <p:cNvSpPr txBox="1"/>
              <p:nvPr/>
            </p:nvSpPr>
            <p:spPr>
              <a:xfrm>
                <a:off x="437590" y="547433"/>
                <a:ext cx="58669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U</m:t>
                    </m:r>
                  </m:oMath>
                </a14:m>
                <a:r>
                  <a:rPr lang="en-US" sz="4000" dirty="0">
                    <a:solidFill>
                      <a:srgbClr val="00B0F0"/>
                    </a:solidFill>
                  </a:rPr>
                  <a:t>=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08CCB64-3582-4C7F-B87C-56F057A9F6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590" y="547433"/>
                <a:ext cx="586699" cy="615553"/>
              </a:xfrm>
              <a:prstGeom prst="rect">
                <a:avLst/>
              </a:prstGeom>
              <a:blipFill>
                <a:blip r:embed="rId2"/>
                <a:stretch>
                  <a:fillRect t="-25743" r="-51042" b="-48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96FACFA-1F0C-4935-9D47-9844BAFA4783}"/>
                  </a:ext>
                </a:extLst>
              </p:cNvPr>
              <p:cNvSpPr txBox="1"/>
              <p:nvPr/>
            </p:nvSpPr>
            <p:spPr>
              <a:xfrm>
                <a:off x="436835" y="1124970"/>
                <a:ext cx="60433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4000" dirty="0"/>
                  <a:t>=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96FACFA-1F0C-4935-9D47-9844BAFA4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835" y="1124970"/>
                <a:ext cx="604333" cy="615553"/>
              </a:xfrm>
              <a:prstGeom prst="rect">
                <a:avLst/>
              </a:prstGeom>
              <a:blipFill>
                <a:blip r:embed="rId3"/>
                <a:stretch>
                  <a:fillRect t="-25743" r="-49495" b="-48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1FAC6F7-A1D6-44FA-88BC-872B81AB89A1}"/>
                  </a:ext>
                </a:extLst>
              </p:cNvPr>
              <p:cNvSpPr txBox="1"/>
              <p:nvPr/>
            </p:nvSpPr>
            <p:spPr>
              <a:xfrm>
                <a:off x="409752" y="1719280"/>
                <a:ext cx="60433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sz="4000" dirty="0"/>
                  <a:t>=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1FAC6F7-A1D6-44FA-88BC-872B81AB89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52" y="1719280"/>
                <a:ext cx="604333" cy="615553"/>
              </a:xfrm>
              <a:prstGeom prst="rect">
                <a:avLst/>
              </a:prstGeom>
              <a:blipFill>
                <a:blip r:embed="rId4"/>
                <a:stretch>
                  <a:fillRect t="-24752" r="-50505" b="-49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B164ABA-BEFC-4A93-959C-6073A4C3A0C1}"/>
                  </a:ext>
                </a:extLst>
              </p:cNvPr>
              <p:cNvSpPr txBox="1"/>
              <p:nvPr/>
            </p:nvSpPr>
            <p:spPr>
              <a:xfrm>
                <a:off x="277496" y="2332902"/>
                <a:ext cx="1926208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US" sz="4000" b="0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en-US" sz="4000" b="0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0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বা</m:t>
                    </m:r>
                    <m:r>
                      <a:rPr lang="en-US" sz="4000" b="0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US" sz="4000" b="0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rgbClr val="FFC000"/>
                    </a:solidFill>
                  </a:rPr>
                  <a:t>=</a:t>
                </a:r>
                <a:endParaRPr lang="en-US" sz="4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B164ABA-BEFC-4A93-959C-6073A4C3A0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496" y="2332902"/>
                <a:ext cx="1926208" cy="615553"/>
              </a:xfrm>
              <a:prstGeom prst="rect">
                <a:avLst/>
              </a:prstGeom>
              <a:blipFill>
                <a:blip r:embed="rId5"/>
                <a:stretch>
                  <a:fillRect t="-25743" r="-14557" b="-48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C0C7A37-D6A0-4F26-A7D4-3F355DA932E5}"/>
                  </a:ext>
                </a:extLst>
              </p:cNvPr>
              <p:cNvSpPr txBox="1"/>
              <p:nvPr/>
            </p:nvSpPr>
            <p:spPr>
              <a:xfrm>
                <a:off x="352044" y="2886428"/>
                <a:ext cx="57708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</a:rPr>
                  <a:t>=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C0C7A37-D6A0-4F26-A7D4-3F355DA932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44" y="2886428"/>
                <a:ext cx="577081" cy="615553"/>
              </a:xfrm>
              <a:prstGeom prst="rect">
                <a:avLst/>
              </a:prstGeom>
              <a:blipFill>
                <a:blip r:embed="rId6"/>
                <a:stretch>
                  <a:fillRect t="-24752" r="-52128" b="-49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924B060-CA8A-42EB-8E81-839AB58ECE71}"/>
                  </a:ext>
                </a:extLst>
              </p:cNvPr>
              <p:cNvSpPr txBox="1"/>
              <p:nvPr/>
            </p:nvSpPr>
            <p:spPr>
              <a:xfrm>
                <a:off x="323622" y="3418149"/>
                <a:ext cx="57387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4000" dirty="0">
                    <a:solidFill>
                      <a:srgbClr val="00B0F0"/>
                    </a:solidFill>
                  </a:rPr>
                  <a:t>=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924B060-CA8A-42EB-8E81-839AB58ECE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622" y="3418149"/>
                <a:ext cx="573875" cy="615553"/>
              </a:xfrm>
              <a:prstGeom prst="rect">
                <a:avLst/>
              </a:prstGeom>
              <a:blipFill>
                <a:blip r:embed="rId7"/>
                <a:stretch>
                  <a:fillRect t="-25743" r="-53191" b="-48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B1431FD-1F43-4E95-9328-74371E9130B2}"/>
                  </a:ext>
                </a:extLst>
              </p:cNvPr>
              <p:cNvSpPr txBox="1"/>
              <p:nvPr/>
            </p:nvSpPr>
            <p:spPr>
              <a:xfrm>
                <a:off x="182660" y="3915184"/>
                <a:ext cx="1032573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4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4400" dirty="0">
                    <a:solidFill>
                      <a:srgbClr val="002060"/>
                    </a:solidFill>
                  </a:rPr>
                  <a:t> =</a:t>
                </a:r>
                <a:endParaRPr lang="en-US" sz="4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B1431FD-1F43-4E95-9328-74371E913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660" y="3915184"/>
                <a:ext cx="1032573" cy="677108"/>
              </a:xfrm>
              <a:prstGeom prst="rect">
                <a:avLst/>
              </a:prstGeom>
              <a:blipFill>
                <a:blip r:embed="rId8"/>
                <a:stretch>
                  <a:fillRect t="-25225" r="-17751" b="-49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53B0F5-DE2F-46E0-993D-9B43B3472A95}"/>
              </a:ext>
            </a:extLst>
          </p:cNvPr>
          <p:cNvCxnSpPr/>
          <p:nvPr/>
        </p:nvCxnSpPr>
        <p:spPr>
          <a:xfrm flipH="1">
            <a:off x="333109" y="4033696"/>
            <a:ext cx="261554" cy="53169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B881AFD-B25F-4145-963A-D27597D53064}"/>
              </a:ext>
            </a:extLst>
          </p:cNvPr>
          <p:cNvSpPr txBox="1"/>
          <p:nvPr/>
        </p:nvSpPr>
        <p:spPr>
          <a:xfrm>
            <a:off x="339511" y="-4552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solidFill>
                  <a:srgbClr val="C00000"/>
                </a:solidFill>
              </a:rPr>
              <a:t>{}</a:t>
            </a:r>
            <a:r>
              <a:rPr lang="en-US" sz="4000" dirty="0">
                <a:solidFill>
                  <a:srgbClr val="7030A0"/>
                </a:solidFill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3184C1F-A844-439F-BFA3-1B37B7F24CBC}"/>
                  </a:ext>
                </a:extLst>
              </p:cNvPr>
              <p:cNvSpPr txBox="1"/>
              <p:nvPr/>
            </p:nvSpPr>
            <p:spPr>
              <a:xfrm>
                <a:off x="207967" y="4426565"/>
                <a:ext cx="75501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just"/>
                <a:r>
                  <a:rPr lang="en-US" sz="4000" dirty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4000" dirty="0">
                    <a:solidFill>
                      <a:schemeClr val="accent1"/>
                    </a:solidFill>
                  </a:rPr>
                  <a:t>=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3184C1F-A844-439F-BFA3-1B37B7F24C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967" y="4426565"/>
                <a:ext cx="755015" cy="615553"/>
              </a:xfrm>
              <a:prstGeom prst="rect">
                <a:avLst/>
              </a:prstGeom>
              <a:blipFill>
                <a:blip r:embed="rId9"/>
                <a:stretch>
                  <a:fillRect t="-24752" r="-40323" b="-49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ECF6196-D0F5-48B7-B634-EF0BFAA40E41}"/>
                  </a:ext>
                </a:extLst>
              </p:cNvPr>
              <p:cNvSpPr txBox="1"/>
              <p:nvPr/>
            </p:nvSpPr>
            <p:spPr>
              <a:xfrm>
                <a:off x="201793" y="4975992"/>
                <a:ext cx="75180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0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4000" dirty="0">
                    <a:solidFill>
                      <a:srgbClr val="002060"/>
                    </a:solidFill>
                  </a:rPr>
                  <a:t>=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ECF6196-D0F5-48B7-B634-EF0BFAA40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93" y="4975992"/>
                <a:ext cx="751809" cy="615553"/>
              </a:xfrm>
              <a:prstGeom prst="rect">
                <a:avLst/>
              </a:prstGeom>
              <a:blipFill>
                <a:blip r:embed="rId10"/>
                <a:stretch>
                  <a:fillRect t="-24752" r="-40650" b="-49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850D8E9-3871-4402-9D38-945946AB8E25}"/>
                  </a:ext>
                </a:extLst>
              </p:cNvPr>
              <p:cNvSpPr txBox="1"/>
              <p:nvPr/>
            </p:nvSpPr>
            <p:spPr>
              <a:xfrm>
                <a:off x="108616" y="5527632"/>
                <a:ext cx="86241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40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sz="4000" dirty="0">
                    <a:solidFill>
                      <a:schemeClr val="accent6">
                        <a:lumMod val="50000"/>
                      </a:schemeClr>
                    </a:solidFill>
                  </a:rPr>
                  <a:t>=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850D8E9-3871-4402-9D38-945946AB8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16" y="5527632"/>
                <a:ext cx="862416" cy="615553"/>
              </a:xfrm>
              <a:prstGeom prst="rect">
                <a:avLst/>
              </a:prstGeom>
              <a:blipFill>
                <a:blip r:embed="rId11"/>
                <a:stretch>
                  <a:fillRect t="-25743" r="-34752" b="-48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E8460A8-DA09-4EF4-B88C-22E5303B56E5}"/>
                  </a:ext>
                </a:extLst>
              </p:cNvPr>
              <p:cNvSpPr txBox="1"/>
              <p:nvPr/>
            </p:nvSpPr>
            <p:spPr>
              <a:xfrm>
                <a:off x="451526" y="6002790"/>
                <a:ext cx="552148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∶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</a:rPr>
                  <a:t>=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E8460A8-DA09-4EF4-B88C-22E5303B56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26" y="6002790"/>
                <a:ext cx="552148" cy="615553"/>
              </a:xfrm>
              <a:prstGeom prst="rect">
                <a:avLst/>
              </a:prstGeom>
              <a:blipFill>
                <a:blip r:embed="rId12"/>
                <a:stretch>
                  <a:fillRect l="-26374" t="-25743" r="-29670" b="-48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9E7081CD-73D2-4B80-ACCC-B19744633B37}"/>
              </a:ext>
            </a:extLst>
          </p:cNvPr>
          <p:cNvSpPr txBox="1"/>
          <p:nvPr/>
        </p:nvSpPr>
        <p:spPr>
          <a:xfrm>
            <a:off x="1215234" y="65612"/>
            <a:ext cx="6950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Roster, Carlee Bracket (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্বিতীয়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বন্ধনী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FE3712-F5DD-4F21-9AFB-47DF0A90410C}"/>
              </a:ext>
            </a:extLst>
          </p:cNvPr>
          <p:cNvSpPr txBox="1"/>
          <p:nvPr/>
        </p:nvSpPr>
        <p:spPr>
          <a:xfrm>
            <a:off x="985063" y="648882"/>
            <a:ext cx="5071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Universal Set </a:t>
            </a:r>
            <a:r>
              <a:rPr lang="bn-BD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 সার্বিক সেট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344A0E-2927-4B44-8FCE-D431980AC79B}"/>
              </a:ext>
            </a:extLst>
          </p:cNvPr>
          <p:cNvSpPr txBox="1"/>
          <p:nvPr/>
        </p:nvSpPr>
        <p:spPr>
          <a:xfrm>
            <a:off x="985063" y="1217303"/>
            <a:ext cx="3073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Union </a:t>
            </a:r>
            <a:r>
              <a:rPr lang="bn-BD" sz="2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বা সংযোগ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/</a:t>
            </a:r>
            <a:r>
              <a:rPr lang="en-US" sz="2800" b="1" dirty="0">
                <a:solidFill>
                  <a:srgbClr val="002060"/>
                </a:solidFill>
                <a:cs typeface="NikoshBAN" panose="02000000000000000000" pitchFamily="2" charset="0"/>
              </a:rPr>
              <a:t>cup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6C5242-E31C-4229-BED4-58E36B38E2D1}"/>
              </a:ext>
            </a:extLst>
          </p:cNvPr>
          <p:cNvSpPr txBox="1"/>
          <p:nvPr/>
        </p:nvSpPr>
        <p:spPr>
          <a:xfrm>
            <a:off x="985063" y="1740523"/>
            <a:ext cx="4773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Intersection </a:t>
            </a:r>
            <a:r>
              <a:rPr lang="bn-BD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 ছেদ সেট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800" b="1" dirty="0">
                <a:solidFill>
                  <a:srgbClr val="00B050"/>
                </a:solidFill>
                <a:cs typeface="NikoshBAN" panose="02000000000000000000" pitchFamily="2" charset="0"/>
              </a:rPr>
              <a:t> cap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756F906-3AF3-4510-B76B-44B0A2276286}"/>
              </a:ext>
            </a:extLst>
          </p:cNvPr>
          <p:cNvSpPr txBox="1"/>
          <p:nvPr/>
        </p:nvSpPr>
        <p:spPr>
          <a:xfrm>
            <a:off x="2075688" y="2432054"/>
            <a:ext cx="590052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Prime, Complementary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বা পূরক সেট</a:t>
            </a:r>
          </a:p>
          <a:p>
            <a:pPr algn="just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DDE8068-9898-47EE-A148-2DCEFD3227E8}"/>
              </a:ext>
            </a:extLst>
          </p:cNvPr>
          <p:cNvSpPr txBox="1"/>
          <p:nvPr/>
        </p:nvSpPr>
        <p:spPr>
          <a:xfrm>
            <a:off x="1024289" y="2958531"/>
            <a:ext cx="3309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B0F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Empty set</a:t>
            </a:r>
            <a:r>
              <a:rPr lang="bn-BD" sz="2800" b="1" dirty="0">
                <a:solidFill>
                  <a:srgbClr val="00B0F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বা ফাঁকা সেট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C950975-A846-44F4-85DE-F913F0DCC12A}"/>
              </a:ext>
            </a:extLst>
          </p:cNvPr>
          <p:cNvSpPr txBox="1"/>
          <p:nvPr/>
        </p:nvSpPr>
        <p:spPr>
          <a:xfrm>
            <a:off x="1003673" y="3497140"/>
            <a:ext cx="2964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belongs to </a:t>
            </a:r>
            <a:r>
              <a:rPr lang="bn-BD" sz="2800" b="1" dirty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বা সদস্য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116837E-9029-4394-B046-B8890366DC37}"/>
              </a:ext>
            </a:extLst>
          </p:cNvPr>
          <p:cNvSpPr txBox="1"/>
          <p:nvPr/>
        </p:nvSpPr>
        <p:spPr>
          <a:xfrm>
            <a:off x="985063" y="3998402"/>
            <a:ext cx="4338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does not belong to </a:t>
            </a:r>
            <a:r>
              <a:rPr lang="bn-BD" sz="28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বা সদস্য</a:t>
            </a:r>
            <a:r>
              <a:rPr lang="en-US" sz="28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নয়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950CFC3-D6E2-403C-8075-535C19CEFE9E}"/>
              </a:ext>
            </a:extLst>
          </p:cNvPr>
          <p:cNvSpPr txBox="1"/>
          <p:nvPr/>
        </p:nvSpPr>
        <p:spPr>
          <a:xfrm>
            <a:off x="929125" y="4517395"/>
            <a:ext cx="261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ষুদ্রতর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DB92D9A-F25F-4290-B57D-BCE48CB35B07}"/>
              </a:ext>
            </a:extLst>
          </p:cNvPr>
          <p:cNvSpPr txBox="1"/>
          <p:nvPr/>
        </p:nvSpPr>
        <p:spPr>
          <a:xfrm>
            <a:off x="936902" y="5038273"/>
            <a:ext cx="2075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বৃহত্তর</a:t>
            </a:r>
            <a:r>
              <a:rPr lang="en-US" sz="28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endParaRPr lang="en-US" sz="2800" b="1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74F8809-1A2A-42B9-8AC2-60B67DFE7902}"/>
              </a:ext>
            </a:extLst>
          </p:cNvPr>
          <p:cNvSpPr txBox="1"/>
          <p:nvPr/>
        </p:nvSpPr>
        <p:spPr>
          <a:xfrm>
            <a:off x="905274" y="5573798"/>
            <a:ext cx="1794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উপসেট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1B4329E-0B45-41B1-A5B2-9B61DF7EE2A0}"/>
              </a:ext>
            </a:extLst>
          </p:cNvPr>
          <p:cNvSpPr txBox="1"/>
          <p:nvPr/>
        </p:nvSpPr>
        <p:spPr>
          <a:xfrm>
            <a:off x="858821" y="6143185"/>
            <a:ext cx="2831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Such that </a:t>
            </a:r>
            <a:r>
              <a:rPr lang="bn-BD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 যেন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F10AC9-185B-41C2-9DCB-84749F93F28E}"/>
              </a:ext>
            </a:extLst>
          </p:cNvPr>
          <p:cNvSpPr/>
          <p:nvPr/>
        </p:nvSpPr>
        <p:spPr>
          <a:xfrm>
            <a:off x="8734600" y="828169"/>
            <a:ext cx="3019810" cy="2529652"/>
          </a:xfrm>
          <a:prstGeom prst="rect">
            <a:avLst/>
          </a:prstGeom>
          <a:solidFill>
            <a:srgbClr val="92D050"/>
          </a:solidFill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TopRight"/>
            <a:lightRig rig="threePt" dir="t"/>
          </a:scene3d>
          <a:sp3d>
            <a:bevelT prst="slop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6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Arrow: Left-Up 10">
            <a:extLst>
              <a:ext uri="{FF2B5EF4-FFF2-40B4-BE49-F238E27FC236}">
                <a16:creationId xmlns:a16="http://schemas.microsoft.com/office/drawing/2014/main" id="{65A4740E-EFD4-4BD0-B684-A3C3386C4C8D}"/>
              </a:ext>
            </a:extLst>
          </p:cNvPr>
          <p:cNvSpPr/>
          <p:nvPr/>
        </p:nvSpPr>
        <p:spPr>
          <a:xfrm>
            <a:off x="9099933" y="3649876"/>
            <a:ext cx="1421175" cy="1553378"/>
          </a:xfrm>
          <a:prstGeom prst="leftUp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0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7" grpId="0"/>
      <p:bldP spid="28" grpId="0"/>
      <p:bldP spid="29" grpId="0"/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1527</TotalTime>
  <Words>2532</Words>
  <Application>Microsoft Office PowerPoint</Application>
  <PresentationFormat>Widescreen</PresentationFormat>
  <Paragraphs>224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NikoshBAN</vt:lpstr>
      <vt:lpstr>SutonnyMJ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193</cp:revision>
  <dcterms:created xsi:type="dcterms:W3CDTF">2020-04-19T06:10:07Z</dcterms:created>
  <dcterms:modified xsi:type="dcterms:W3CDTF">2020-04-26T11:50:59Z</dcterms:modified>
</cp:coreProperties>
</file>