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 id="277" r:id="rId3"/>
    <p:sldId id="258" r:id="rId4"/>
    <p:sldId id="280" r:id="rId5"/>
    <p:sldId id="279" r:id="rId6"/>
    <p:sldId id="257" r:id="rId7"/>
    <p:sldId id="261" r:id="rId8"/>
    <p:sldId id="293" r:id="rId9"/>
    <p:sldId id="278" r:id="rId10"/>
    <p:sldId id="265" r:id="rId11"/>
    <p:sldId id="281" r:id="rId12"/>
    <p:sldId id="260" r:id="rId13"/>
    <p:sldId id="282" r:id="rId14"/>
    <p:sldId id="295" r:id="rId15"/>
    <p:sldId id="294" r:id="rId16"/>
    <p:sldId id="283" r:id="rId17"/>
    <p:sldId id="296" r:id="rId18"/>
    <p:sldId id="262" r:id="rId19"/>
    <p:sldId id="267" r:id="rId20"/>
    <p:sldId id="284" r:id="rId21"/>
    <p:sldId id="274" r:id="rId22"/>
    <p:sldId id="285" r:id="rId23"/>
    <p:sldId id="276" r:id="rId24"/>
    <p:sldId id="275" r:id="rId25"/>
    <p:sldId id="270" r:id="rId26"/>
    <p:sldId id="266" r:id="rId27"/>
    <p:sldId id="290" r:id="rId28"/>
    <p:sldId id="269" r:id="rId29"/>
    <p:sldId id="271" r:id="rId30"/>
    <p:sldId id="27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1" d="100"/>
          <a:sy n="71" d="100"/>
        </p:scale>
        <p:origin x="13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647CA58-BD4E-4331-B145-CB4ACE7F593E}" type="datetimeFigureOut">
              <a:rPr lang="en-US" smtClean="0"/>
              <a:t>18-Apr-2020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55139-5579-44EA-A7A6-83F442ECFD58}" type="slidenum">
              <a:rPr lang="en-US" smtClean="0"/>
              <a:t>‹#›</a:t>
            </a:fld>
            <a:endParaRPr lang="en-US"/>
          </a:p>
        </p:txBody>
      </p:sp>
    </p:spTree>
    <p:extLst>
      <p:ext uri="{BB962C8B-B14F-4D97-AF65-F5344CB8AC3E}">
        <p14:creationId xmlns:p14="http://schemas.microsoft.com/office/powerpoint/2010/main" val="3235609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47CA58-BD4E-4331-B145-CB4ACE7F593E}" type="datetimeFigureOut">
              <a:rPr lang="en-US" smtClean="0"/>
              <a:t>18-Apr-2020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55139-5579-44EA-A7A6-83F442ECFD58}" type="slidenum">
              <a:rPr lang="en-US" smtClean="0"/>
              <a:t>‹#›</a:t>
            </a:fld>
            <a:endParaRPr lang="en-US"/>
          </a:p>
        </p:txBody>
      </p:sp>
    </p:spTree>
    <p:extLst>
      <p:ext uri="{BB962C8B-B14F-4D97-AF65-F5344CB8AC3E}">
        <p14:creationId xmlns:p14="http://schemas.microsoft.com/office/powerpoint/2010/main" val="2798986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47CA58-BD4E-4331-B145-CB4ACE7F593E}" type="datetimeFigureOut">
              <a:rPr lang="en-US" smtClean="0"/>
              <a:t>18-Apr-2020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55139-5579-44EA-A7A6-83F442ECFD58}" type="slidenum">
              <a:rPr lang="en-US" smtClean="0"/>
              <a:t>‹#›</a:t>
            </a:fld>
            <a:endParaRPr lang="en-US"/>
          </a:p>
        </p:txBody>
      </p:sp>
    </p:spTree>
    <p:extLst>
      <p:ext uri="{BB962C8B-B14F-4D97-AF65-F5344CB8AC3E}">
        <p14:creationId xmlns:p14="http://schemas.microsoft.com/office/powerpoint/2010/main" val="3818703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47CA58-BD4E-4331-B145-CB4ACE7F593E}" type="datetimeFigureOut">
              <a:rPr lang="en-US" smtClean="0"/>
              <a:t>18-Apr-2020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55139-5579-44EA-A7A6-83F442ECFD58}" type="slidenum">
              <a:rPr lang="en-US" smtClean="0"/>
              <a:t>‹#›</a:t>
            </a:fld>
            <a:endParaRPr lang="en-US"/>
          </a:p>
        </p:txBody>
      </p:sp>
    </p:spTree>
    <p:extLst>
      <p:ext uri="{BB962C8B-B14F-4D97-AF65-F5344CB8AC3E}">
        <p14:creationId xmlns:p14="http://schemas.microsoft.com/office/powerpoint/2010/main" val="1215417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47CA58-BD4E-4331-B145-CB4ACE7F593E}" type="datetimeFigureOut">
              <a:rPr lang="en-US" smtClean="0"/>
              <a:t>18-Apr-2020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55139-5579-44EA-A7A6-83F442ECFD58}" type="slidenum">
              <a:rPr lang="en-US" smtClean="0"/>
              <a:t>‹#›</a:t>
            </a:fld>
            <a:endParaRPr lang="en-US"/>
          </a:p>
        </p:txBody>
      </p:sp>
    </p:spTree>
    <p:extLst>
      <p:ext uri="{BB962C8B-B14F-4D97-AF65-F5344CB8AC3E}">
        <p14:creationId xmlns:p14="http://schemas.microsoft.com/office/powerpoint/2010/main" val="3788738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647CA58-BD4E-4331-B145-CB4ACE7F593E}" type="datetimeFigureOut">
              <a:rPr lang="en-US" smtClean="0"/>
              <a:t>18-Apr-2020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55139-5579-44EA-A7A6-83F442ECFD58}" type="slidenum">
              <a:rPr lang="en-US" smtClean="0"/>
              <a:t>‹#›</a:t>
            </a:fld>
            <a:endParaRPr lang="en-US"/>
          </a:p>
        </p:txBody>
      </p:sp>
    </p:spTree>
    <p:extLst>
      <p:ext uri="{BB962C8B-B14F-4D97-AF65-F5344CB8AC3E}">
        <p14:creationId xmlns:p14="http://schemas.microsoft.com/office/powerpoint/2010/main" val="1846162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47CA58-BD4E-4331-B145-CB4ACE7F593E}" type="datetimeFigureOut">
              <a:rPr lang="en-US" smtClean="0"/>
              <a:t>18-Apr-2020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B55139-5579-44EA-A7A6-83F442ECFD58}" type="slidenum">
              <a:rPr lang="en-US" smtClean="0"/>
              <a:t>‹#›</a:t>
            </a:fld>
            <a:endParaRPr lang="en-US"/>
          </a:p>
        </p:txBody>
      </p:sp>
    </p:spTree>
    <p:extLst>
      <p:ext uri="{BB962C8B-B14F-4D97-AF65-F5344CB8AC3E}">
        <p14:creationId xmlns:p14="http://schemas.microsoft.com/office/powerpoint/2010/main" val="3297488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647CA58-BD4E-4331-B145-CB4ACE7F593E}" type="datetimeFigureOut">
              <a:rPr lang="en-US" smtClean="0"/>
              <a:t>18-Apr-2020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B55139-5579-44EA-A7A6-83F442ECFD58}" type="slidenum">
              <a:rPr lang="en-US" smtClean="0"/>
              <a:t>‹#›</a:t>
            </a:fld>
            <a:endParaRPr lang="en-US"/>
          </a:p>
        </p:txBody>
      </p:sp>
    </p:spTree>
    <p:extLst>
      <p:ext uri="{BB962C8B-B14F-4D97-AF65-F5344CB8AC3E}">
        <p14:creationId xmlns:p14="http://schemas.microsoft.com/office/powerpoint/2010/main" val="1907890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7CA58-BD4E-4331-B145-CB4ACE7F593E}" type="datetimeFigureOut">
              <a:rPr lang="en-US" smtClean="0"/>
              <a:t>18-Apr-2020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B55139-5579-44EA-A7A6-83F442ECFD58}" type="slidenum">
              <a:rPr lang="en-US" smtClean="0"/>
              <a:t>‹#›</a:t>
            </a:fld>
            <a:endParaRPr lang="en-US"/>
          </a:p>
        </p:txBody>
      </p:sp>
    </p:spTree>
    <p:extLst>
      <p:ext uri="{BB962C8B-B14F-4D97-AF65-F5344CB8AC3E}">
        <p14:creationId xmlns:p14="http://schemas.microsoft.com/office/powerpoint/2010/main" val="2962562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7CA58-BD4E-4331-B145-CB4ACE7F593E}" type="datetimeFigureOut">
              <a:rPr lang="en-US" smtClean="0"/>
              <a:t>18-Apr-2020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55139-5579-44EA-A7A6-83F442ECFD58}" type="slidenum">
              <a:rPr lang="en-US" smtClean="0"/>
              <a:t>‹#›</a:t>
            </a:fld>
            <a:endParaRPr lang="en-US"/>
          </a:p>
        </p:txBody>
      </p:sp>
    </p:spTree>
    <p:extLst>
      <p:ext uri="{BB962C8B-B14F-4D97-AF65-F5344CB8AC3E}">
        <p14:creationId xmlns:p14="http://schemas.microsoft.com/office/powerpoint/2010/main" val="1821005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47CA58-BD4E-4331-B145-CB4ACE7F593E}" type="datetimeFigureOut">
              <a:rPr lang="en-US" smtClean="0"/>
              <a:t>18-Apr-2020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55139-5579-44EA-A7A6-83F442ECFD58}" type="slidenum">
              <a:rPr lang="en-US" smtClean="0"/>
              <a:t>‹#›</a:t>
            </a:fld>
            <a:endParaRPr lang="en-US"/>
          </a:p>
        </p:txBody>
      </p:sp>
    </p:spTree>
    <p:extLst>
      <p:ext uri="{BB962C8B-B14F-4D97-AF65-F5344CB8AC3E}">
        <p14:creationId xmlns:p14="http://schemas.microsoft.com/office/powerpoint/2010/main" val="249317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7CA58-BD4E-4331-B145-CB4ACE7F593E}" type="datetimeFigureOut">
              <a:rPr lang="en-US" smtClean="0"/>
              <a:t>18-Apr-2020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55139-5579-44EA-A7A6-83F442ECFD58}" type="slidenum">
              <a:rPr lang="en-US" smtClean="0"/>
              <a:t>‹#›</a:t>
            </a:fld>
            <a:endParaRPr lang="en-US"/>
          </a:p>
        </p:txBody>
      </p:sp>
    </p:spTree>
    <p:extLst>
      <p:ext uri="{BB962C8B-B14F-4D97-AF65-F5344CB8AC3E}">
        <p14:creationId xmlns:p14="http://schemas.microsoft.com/office/powerpoint/2010/main" val="200574685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aomfaruk1177@gmail.com"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7.xml"/><Relationship Id="rId4" Type="http://schemas.openxmlformats.org/officeDocument/2006/relationships/image" Target="../media/image17.gif"/></Relationships>
</file>

<file path=ppt/slides/_rels/slide24.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7.xml"/><Relationship Id="rId4" Type="http://schemas.openxmlformats.org/officeDocument/2006/relationships/image" Target="../media/image14.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 y="0"/>
            <a:ext cx="9130553" cy="6858000"/>
          </a:xfrm>
          <a:prstGeom prst="rect">
            <a:avLst/>
          </a:prstGeom>
        </p:spPr>
      </p:pic>
      <p:sp>
        <p:nvSpPr>
          <p:cNvPr id="5" name="Rectangle 4"/>
          <p:cNvSpPr/>
          <p:nvPr/>
        </p:nvSpPr>
        <p:spPr>
          <a:xfrm>
            <a:off x="197522" y="-26894"/>
            <a:ext cx="8345553" cy="2646878"/>
          </a:xfrm>
          <a:prstGeom prst="rect">
            <a:avLst/>
          </a:prstGeom>
        </p:spPr>
        <p:txBody>
          <a:bodyPr wrap="none">
            <a:spAutoFit/>
          </a:bodyPr>
          <a:lstStyle/>
          <a:p>
            <a:pPr algn="ctr"/>
            <a:r>
              <a:rPr lang="ar-SA" sz="16600" b="1" dirty="0">
                <a:solidFill>
                  <a:srgbClr val="FF0000"/>
                </a:solidFill>
                <a:effectLst>
                  <a:outerShdw blurRad="38100" dist="38100" dir="2700000" algn="tl">
                    <a:srgbClr val="000000">
                      <a:alpha val="43137"/>
                    </a:srgbClr>
                  </a:outerShdw>
                </a:effectLst>
              </a:rPr>
              <a:t>اهلا </a:t>
            </a:r>
            <a:r>
              <a:rPr lang="ar-SA" sz="16600" b="1" dirty="0" smtClean="0">
                <a:solidFill>
                  <a:srgbClr val="FF0000"/>
                </a:solidFill>
                <a:effectLst>
                  <a:outerShdw blurRad="38100" dist="38100" dir="2700000" algn="tl">
                    <a:srgbClr val="000000">
                      <a:alpha val="43137"/>
                    </a:srgbClr>
                  </a:outerShdw>
                </a:effectLst>
              </a:rPr>
              <a:t>و </a:t>
            </a:r>
            <a:r>
              <a:rPr lang="ar-SA" sz="16600" b="1" dirty="0">
                <a:solidFill>
                  <a:srgbClr val="FF0000"/>
                </a:solidFill>
                <a:effectLst>
                  <a:outerShdw blurRad="38100" dist="38100" dir="2700000" algn="tl">
                    <a:srgbClr val="000000">
                      <a:alpha val="43137"/>
                    </a:srgbClr>
                  </a:outerShdw>
                </a:effectLst>
              </a:rPr>
              <a:t>سهلا</a:t>
            </a:r>
          </a:p>
        </p:txBody>
      </p:sp>
    </p:spTree>
    <p:extLst>
      <p:ext uri="{BB962C8B-B14F-4D97-AF65-F5344CB8AC3E}">
        <p14:creationId xmlns:p14="http://schemas.microsoft.com/office/powerpoint/2010/main" val="20878122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70894" cy="6925236"/>
          </a:xfrm>
          <a:prstGeom prst="rect">
            <a:avLst/>
          </a:prstGeom>
          <a:ln w="57150">
            <a:solidFill>
              <a:srgbClr val="0070C0"/>
            </a:solidFill>
          </a:ln>
        </p:spPr>
      </p:pic>
      <p:sp>
        <p:nvSpPr>
          <p:cNvPr id="13" name="Rectangle 12"/>
          <p:cNvSpPr/>
          <p:nvPr/>
        </p:nvSpPr>
        <p:spPr>
          <a:xfrm>
            <a:off x="0" y="389881"/>
            <a:ext cx="9184341" cy="1323439"/>
          </a:xfrm>
          <a:prstGeom prst="rect">
            <a:avLst/>
          </a:prstGeom>
        </p:spPr>
        <p:txBody>
          <a:bodyPr wrap="square">
            <a:spAutoFit/>
          </a:bodyPr>
          <a:lstStyle/>
          <a:p>
            <a:pPr algn="ctr"/>
            <a:r>
              <a:rPr lang="ar-SA" sz="8000" b="1" dirty="0">
                <a:solidFill>
                  <a:srgbClr val="C00000"/>
                </a:solidFill>
                <a:latin typeface="NikoshBAN" panose="02000000000000000000" pitchFamily="2" charset="0"/>
              </a:rPr>
              <a:t>يذهب الطالب فى المدرسة</a:t>
            </a:r>
            <a:endParaRPr lang="en-US" sz="8000" b="1" dirty="0">
              <a:solidFill>
                <a:srgbClr val="C00000"/>
              </a:solidFill>
            </a:endParaRPr>
          </a:p>
        </p:txBody>
      </p:sp>
      <p:sp>
        <p:nvSpPr>
          <p:cNvPr id="14" name="Rectangle 13"/>
          <p:cNvSpPr/>
          <p:nvPr/>
        </p:nvSpPr>
        <p:spPr>
          <a:xfrm>
            <a:off x="6866237" y="443753"/>
            <a:ext cx="2008822" cy="1102659"/>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9837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45" presetClass="entr" presetSubtype="0"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2000"/>
                                        <p:tgtEl>
                                          <p:spTgt spid="14"/>
                                        </p:tgtEl>
                                      </p:cBhvr>
                                    </p:animEffect>
                                    <p:anim calcmode="lin" valueType="num">
                                      <p:cBhvr>
                                        <p:cTn id="19" dur="2000" fill="hold"/>
                                        <p:tgtEl>
                                          <p:spTgt spid="14"/>
                                        </p:tgtEl>
                                        <p:attrNameLst>
                                          <p:attrName>ppt_w</p:attrName>
                                        </p:attrNameLst>
                                      </p:cBhvr>
                                      <p:tavLst>
                                        <p:tav tm="0" fmla="#ppt_w*sin(2.5*pi*$)">
                                          <p:val>
                                            <p:fltVal val="0"/>
                                          </p:val>
                                        </p:tav>
                                        <p:tav tm="100000">
                                          <p:val>
                                            <p:fltVal val="1"/>
                                          </p:val>
                                        </p:tav>
                                      </p:tavLst>
                                    </p:anim>
                                    <p:anim calcmode="lin" valueType="num">
                                      <p:cBhvr>
                                        <p:cTn id="20" dur="20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31" y="26894"/>
            <a:ext cx="9258672" cy="6709315"/>
          </a:xfrm>
          <a:prstGeom prst="rect">
            <a:avLst/>
          </a:prstGeom>
          <a:ln w="57150">
            <a:solidFill>
              <a:srgbClr val="0070C0"/>
            </a:solidFill>
          </a:ln>
        </p:spPr>
      </p:pic>
      <p:sp>
        <p:nvSpPr>
          <p:cNvPr id="3" name="Rectangle 2"/>
          <p:cNvSpPr/>
          <p:nvPr/>
        </p:nvSpPr>
        <p:spPr>
          <a:xfrm>
            <a:off x="653887" y="5274840"/>
            <a:ext cx="3882794" cy="923330"/>
          </a:xfrm>
          <a:prstGeom prst="rect">
            <a:avLst/>
          </a:prstGeom>
        </p:spPr>
        <p:txBody>
          <a:bodyPr wrap="none">
            <a:spAutoFit/>
          </a:bodyPr>
          <a:lstStyle/>
          <a:p>
            <a:pPr algn="ctr"/>
            <a:r>
              <a:rPr lang="ar-SA" sz="5400" b="1" dirty="0" smtClean="0">
                <a:solidFill>
                  <a:srgbClr val="C00000"/>
                </a:solidFill>
                <a:latin typeface="NikoshBAN" panose="02000000000000000000" pitchFamily="2" charset="0"/>
              </a:rPr>
              <a:t>ضربَ </a:t>
            </a:r>
            <a:r>
              <a:rPr lang="ar-SA" sz="5400" b="1" dirty="0">
                <a:solidFill>
                  <a:srgbClr val="C00000"/>
                </a:solidFill>
                <a:latin typeface="NikoshBAN" panose="02000000000000000000" pitchFamily="2" charset="0"/>
              </a:rPr>
              <a:t>زيدٌ  عمراً</a:t>
            </a:r>
            <a:endParaRPr lang="en-US" sz="5400" b="1" dirty="0">
              <a:solidFill>
                <a:srgbClr val="C00000"/>
              </a:solidFill>
            </a:endParaRPr>
          </a:p>
        </p:txBody>
      </p:sp>
      <p:sp>
        <p:nvSpPr>
          <p:cNvPr id="4" name="Rectangle 3"/>
          <p:cNvSpPr/>
          <p:nvPr/>
        </p:nvSpPr>
        <p:spPr>
          <a:xfrm>
            <a:off x="3138713" y="5351929"/>
            <a:ext cx="1366052" cy="860612"/>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7859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anim calcmode="lin" valueType="num">
                                      <p:cBhvr>
                                        <p:cTn id="13" dur="2000" fill="hold"/>
                                        <p:tgtEl>
                                          <p:spTgt spid="4"/>
                                        </p:tgtEl>
                                        <p:attrNameLst>
                                          <p:attrName>ppt_w</p:attrName>
                                        </p:attrNameLst>
                                      </p:cBhvr>
                                      <p:tavLst>
                                        <p:tav tm="0" fmla="#ppt_w*sin(2.5*pi*$)">
                                          <p:val>
                                            <p:fltVal val="0"/>
                                          </p:val>
                                        </p:tav>
                                        <p:tav tm="100000">
                                          <p:val>
                                            <p:fltVal val="1"/>
                                          </p:val>
                                        </p:tav>
                                      </p:tavLst>
                                    </p:anim>
                                    <p:anim calcmode="lin" valueType="num">
                                      <p:cBhvr>
                                        <p:cTn id="14"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59326"/>
            <a:ext cx="9009529" cy="3323987"/>
          </a:xfrm>
          <a:prstGeom prst="rect">
            <a:avLst/>
          </a:prstGeom>
          <a:noFill/>
        </p:spPr>
        <p:txBody>
          <a:bodyPr wrap="square" rtlCol="0">
            <a:spAutoFit/>
          </a:bodyPr>
          <a:lstStyle/>
          <a:p>
            <a:pPr algn="ctr">
              <a:lnSpc>
                <a:spcPct val="150000"/>
              </a:lnSpc>
            </a:pPr>
            <a:r>
              <a:rPr lang="en-US" sz="6000" b="1" dirty="0" smtClean="0">
                <a:solidFill>
                  <a:srgbClr val="00B050"/>
                </a:solidFill>
                <a:latin typeface="NikoshBAN" panose="02000000000000000000" pitchFamily="2" charset="0"/>
                <a:cs typeface="NikoshBAN" panose="02000000000000000000" pitchFamily="2" charset="0"/>
              </a:rPr>
              <a:t>এ </a:t>
            </a:r>
            <a:r>
              <a:rPr lang="en-US" sz="6000" b="1" dirty="0" err="1">
                <a:solidFill>
                  <a:srgbClr val="00B050"/>
                </a:solidFill>
                <a:latin typeface="NikoshBAN" panose="02000000000000000000" pitchFamily="2" charset="0"/>
                <a:cs typeface="NikoshBAN" panose="02000000000000000000" pitchFamily="2" charset="0"/>
              </a:rPr>
              <a:t>পাঠ</a:t>
            </a:r>
            <a:r>
              <a:rPr lang="en-US" sz="6000" b="1" dirty="0">
                <a:solidFill>
                  <a:srgbClr val="00B050"/>
                </a:solidFill>
                <a:latin typeface="NikoshBAN" panose="02000000000000000000" pitchFamily="2" charset="0"/>
                <a:cs typeface="NikoshBAN" panose="02000000000000000000" pitchFamily="2" charset="0"/>
              </a:rPr>
              <a:t> </a:t>
            </a:r>
            <a:r>
              <a:rPr lang="en-US" sz="6000" b="1" dirty="0" err="1">
                <a:solidFill>
                  <a:srgbClr val="00B050"/>
                </a:solidFill>
                <a:latin typeface="NikoshBAN" panose="02000000000000000000" pitchFamily="2" charset="0"/>
                <a:cs typeface="NikoshBAN" panose="02000000000000000000" pitchFamily="2" charset="0"/>
              </a:rPr>
              <a:t>শেষে</a:t>
            </a:r>
            <a:r>
              <a:rPr lang="en-US" sz="6000" b="1" dirty="0">
                <a:solidFill>
                  <a:srgbClr val="00B050"/>
                </a:solidFill>
                <a:latin typeface="NikoshBAN" panose="02000000000000000000" pitchFamily="2" charset="0"/>
                <a:cs typeface="NikoshBAN" panose="02000000000000000000" pitchFamily="2" charset="0"/>
              </a:rPr>
              <a:t> </a:t>
            </a:r>
            <a:r>
              <a:rPr lang="en-US" sz="6000" b="1" dirty="0" err="1">
                <a:solidFill>
                  <a:srgbClr val="00B050"/>
                </a:solidFill>
                <a:latin typeface="NikoshBAN" panose="02000000000000000000" pitchFamily="2" charset="0"/>
                <a:cs typeface="NikoshBAN" panose="02000000000000000000" pitchFamily="2" charset="0"/>
              </a:rPr>
              <a:t>শিক্ষার্থীরা</a:t>
            </a:r>
            <a:r>
              <a:rPr lang="en-US" sz="6000" b="1" dirty="0">
                <a:solidFill>
                  <a:srgbClr val="00B050"/>
                </a:solidFill>
                <a:latin typeface="NikoshBAN" panose="02000000000000000000" pitchFamily="2" charset="0"/>
                <a:cs typeface="NikoshBAN" panose="02000000000000000000" pitchFamily="2" charset="0"/>
              </a:rPr>
              <a:t>-</a:t>
            </a:r>
            <a:r>
              <a:rPr lang="en-US" sz="6000" b="1" dirty="0" smtClean="0">
                <a:solidFill>
                  <a:srgbClr val="00B050"/>
                </a:solidFill>
                <a:latin typeface="NikoshBAN" panose="02000000000000000000" pitchFamily="2" charset="0"/>
                <a:cs typeface="NikoshBAN" panose="02000000000000000000" pitchFamily="2" charset="0"/>
              </a:rPr>
              <a:t>-</a:t>
            </a:r>
            <a:r>
              <a:rPr lang="en-US" sz="3600" b="1" dirty="0" smtClean="0">
                <a:solidFill>
                  <a:srgbClr val="00B050"/>
                </a:solidFill>
                <a:latin typeface="NikoshBAN" panose="02000000000000000000" pitchFamily="2" charset="0"/>
                <a:cs typeface="NikoshBAN" panose="02000000000000000000" pitchFamily="2" charset="0"/>
              </a:rPr>
              <a:t> </a:t>
            </a:r>
            <a:endParaRPr lang="en-US" sz="4800" b="1" dirty="0">
              <a:solidFill>
                <a:srgbClr val="00B050"/>
              </a:solidFill>
              <a:latin typeface="NikoshBAN" panose="02000000000000000000" pitchFamily="2" charset="0"/>
              <a:cs typeface="NikoshBAN" panose="02000000000000000000" pitchFamily="2" charset="0"/>
            </a:endParaRPr>
          </a:p>
          <a:p>
            <a:pPr marL="742950" indent="-742950">
              <a:buFont typeface="+mj-lt"/>
              <a:buAutoNum type="arabicPeriod"/>
            </a:pPr>
            <a:r>
              <a:rPr lang="ar-SA" sz="4000" b="1" dirty="0">
                <a:latin typeface="NikoshBAN" panose="02000000000000000000" pitchFamily="2" charset="0"/>
              </a:rPr>
              <a:t>فعل</a:t>
            </a:r>
            <a:r>
              <a:rPr lang="bn-BD" sz="4000" b="1" dirty="0">
                <a:latin typeface="NikoshBAN" panose="02000000000000000000" pitchFamily="2" charset="0"/>
              </a:rPr>
              <a:t> </a:t>
            </a:r>
            <a:r>
              <a:rPr lang="en-US" sz="4000" b="1" dirty="0" err="1">
                <a:latin typeface="NikoshBAN" panose="02000000000000000000" pitchFamily="2" charset="0"/>
                <a:cs typeface="NikoshBAN" panose="02000000000000000000" pitchFamily="2" charset="0"/>
              </a:rPr>
              <a:t>এর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সংজ্ঞা</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আলামতসহ</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বর্ণনা</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করতে</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পারবে</a:t>
            </a:r>
            <a:r>
              <a:rPr lang="en-US" sz="4000" b="1" dirty="0">
                <a:latin typeface="NikoshBAN" panose="02000000000000000000" pitchFamily="2" charset="0"/>
                <a:cs typeface="NikoshBAN" panose="02000000000000000000" pitchFamily="2" charset="0"/>
              </a:rPr>
              <a:t>।</a:t>
            </a:r>
            <a:endParaRPr lang="ar-SA" sz="4000" b="1" dirty="0">
              <a:latin typeface="NikoshBAN" panose="02000000000000000000" pitchFamily="2" charset="0"/>
              <a:cs typeface="NikoshBAN" panose="02000000000000000000" pitchFamily="2" charset="0"/>
            </a:endParaRPr>
          </a:p>
          <a:p>
            <a:pPr marL="742950" indent="-742950">
              <a:buFont typeface="+mj-lt"/>
              <a:buAutoNum type="arabicPeriod"/>
            </a:pPr>
            <a:r>
              <a:rPr lang="ar-SA" sz="4000" b="1" dirty="0">
                <a:latin typeface="NikoshBAN" panose="02000000000000000000" pitchFamily="2" charset="0"/>
              </a:rPr>
              <a:t>حرف</a:t>
            </a:r>
            <a:r>
              <a:rPr lang="bn-BD" sz="4000" b="1" dirty="0">
                <a:latin typeface="NikoshBAN" panose="02000000000000000000" pitchFamily="2" charset="0"/>
              </a:rPr>
              <a:t> </a:t>
            </a:r>
            <a:r>
              <a:rPr lang="en-US" sz="4000" b="1" dirty="0" err="1">
                <a:latin typeface="NikoshBAN" panose="02000000000000000000" pitchFamily="2" charset="0"/>
                <a:cs typeface="NikoshBAN" panose="02000000000000000000" pitchFamily="2" charset="0"/>
              </a:rPr>
              <a:t>এর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সংজ্ঞা</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আলামতসহ</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বর্ণনা</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করতে</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পারবে</a:t>
            </a:r>
            <a:r>
              <a:rPr lang="en-US" sz="4000" b="1" dirty="0">
                <a:latin typeface="NikoshBAN" panose="02000000000000000000" pitchFamily="2" charset="0"/>
                <a:cs typeface="NikoshBAN" panose="02000000000000000000" pitchFamily="2" charset="0"/>
              </a:rPr>
              <a:t>।</a:t>
            </a:r>
            <a:endParaRPr lang="ar-SA" sz="4000" b="1" dirty="0">
              <a:latin typeface="NikoshBAN" panose="02000000000000000000" pitchFamily="2" charset="0"/>
              <a:cs typeface="NikoshBAN" panose="02000000000000000000" pitchFamily="2" charset="0"/>
            </a:endParaRPr>
          </a:p>
          <a:p>
            <a:pPr marL="742950" indent="-742950">
              <a:buFont typeface="+mj-lt"/>
              <a:buAutoNum type="arabicPeriod"/>
            </a:pPr>
            <a:r>
              <a:rPr lang="ar-SA" sz="4000" b="1" dirty="0">
                <a:latin typeface="NikoshBAN" panose="02000000000000000000" pitchFamily="2" charset="0"/>
              </a:rPr>
              <a:t>فعل</a:t>
            </a:r>
            <a:r>
              <a:rPr lang="bn-BD" sz="4000" b="1" dirty="0">
                <a:latin typeface="NikoshBAN" panose="02000000000000000000" pitchFamily="2" charset="0"/>
              </a:rPr>
              <a:t> </a:t>
            </a:r>
            <a:r>
              <a:rPr lang="en-US" sz="4000" b="1" dirty="0">
                <a:latin typeface="NikoshBAN" panose="02000000000000000000" pitchFamily="2" charset="0"/>
                <a:cs typeface="NikoshBAN" panose="02000000000000000000" pitchFamily="2" charset="0"/>
              </a:rPr>
              <a:t>ও </a:t>
            </a:r>
            <a:r>
              <a:rPr lang="ar-SA" sz="4000" b="1" dirty="0">
                <a:latin typeface="NikoshBAN" panose="02000000000000000000" pitchFamily="2" charset="0"/>
              </a:rPr>
              <a:t> حرف</a:t>
            </a:r>
            <a:r>
              <a:rPr lang="ar-SA" sz="4000" b="1" dirty="0">
                <a:latin typeface="NikoshBAN" panose="02000000000000000000" pitchFamily="2" charset="0"/>
                <a:cs typeface="NikoshBAN" panose="02000000000000000000" pitchFamily="2" charset="0"/>
              </a:rPr>
              <a:t> </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গুলো</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চিহ্নিত</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করতে</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পারবে</a:t>
            </a:r>
            <a:r>
              <a:rPr lang="en-US" sz="4000" b="1" dirty="0">
                <a:latin typeface="NikoshBAN" panose="02000000000000000000" pitchFamily="2" charset="0"/>
                <a:cs typeface="NikoshBAN" panose="02000000000000000000" pitchFamily="2" charset="0"/>
              </a:rPr>
              <a:t>।</a:t>
            </a:r>
            <a:endParaRPr lang="ar-SA" sz="4000" b="1" dirty="0"/>
          </a:p>
        </p:txBody>
      </p:sp>
      <p:sp>
        <p:nvSpPr>
          <p:cNvPr id="7" name="TextBox 6"/>
          <p:cNvSpPr txBox="1"/>
          <p:nvPr/>
        </p:nvSpPr>
        <p:spPr>
          <a:xfrm>
            <a:off x="995082" y="147918"/>
            <a:ext cx="6545382" cy="2646878"/>
          </a:xfrm>
          <a:prstGeom prst="rect">
            <a:avLst/>
          </a:prstGeom>
          <a:noFill/>
        </p:spPr>
        <p:txBody>
          <a:bodyPr wrap="none" rtlCol="0">
            <a:spAutoFit/>
          </a:bodyPr>
          <a:lstStyle/>
          <a:p>
            <a:r>
              <a:rPr lang="bn-BD" sz="16600" b="1" spc="600" dirty="0">
                <a:solidFill>
                  <a:srgbClr val="C00000"/>
                </a:solidFill>
                <a:effectLst>
                  <a:outerShdw blurRad="38100" dist="38100" dir="2700000" algn="tl">
                    <a:srgbClr val="000000">
                      <a:alpha val="43137"/>
                    </a:srgbClr>
                  </a:outerShdw>
                </a:effectLst>
                <a:latin typeface="NikoshBAN" pitchFamily="2" charset="0"/>
                <a:cs typeface="NikoshBAN" pitchFamily="2" charset="0"/>
              </a:rPr>
              <a:t>শিখনফল</a:t>
            </a:r>
            <a:endParaRPr lang="en-US" dirty="0"/>
          </a:p>
        </p:txBody>
      </p:sp>
    </p:spTree>
    <p:extLst>
      <p:ext uri="{BB962C8B-B14F-4D97-AF65-F5344CB8AC3E}">
        <p14:creationId xmlns:p14="http://schemas.microsoft.com/office/powerpoint/2010/main" val="364465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47686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4781" t="9463" r="4713" b="18236"/>
          <a:stretch/>
        </p:blipFill>
        <p:spPr>
          <a:xfrm>
            <a:off x="0" y="0"/>
            <a:ext cx="9108586" cy="6804213"/>
          </a:xfrm>
          <a:prstGeom prst="rect">
            <a:avLst/>
          </a:prstGeom>
          <a:ln w="38100">
            <a:solidFill>
              <a:srgbClr val="7030A0"/>
            </a:solidFill>
          </a:ln>
        </p:spPr>
      </p:pic>
      <p:sp>
        <p:nvSpPr>
          <p:cNvPr id="3" name="Rectangle 2"/>
          <p:cNvSpPr/>
          <p:nvPr/>
        </p:nvSpPr>
        <p:spPr>
          <a:xfrm>
            <a:off x="40341" y="601048"/>
            <a:ext cx="9130553" cy="2646878"/>
          </a:xfrm>
          <a:prstGeom prst="rect">
            <a:avLst/>
          </a:prstGeom>
        </p:spPr>
        <p:txBody>
          <a:bodyPr wrap="square">
            <a:spAutoFit/>
          </a:bodyPr>
          <a:lstStyle/>
          <a:p>
            <a:pPr algn="ctr"/>
            <a:r>
              <a:rPr lang="bn-BD" sz="16600" b="1" dirty="0" smtClean="0">
                <a:solidFill>
                  <a:srgbClr val="C00000"/>
                </a:solidFill>
                <a:latin typeface="NikoshBAN" panose="02000000000000000000" pitchFamily="2" charset="0"/>
                <a:cs typeface="NikoshBAN" panose="02000000000000000000" pitchFamily="2" charset="0"/>
              </a:rPr>
              <a:t>অতীত</a:t>
            </a:r>
            <a:r>
              <a:rPr lang="ar-SA" sz="16600" b="1" dirty="0" smtClean="0">
                <a:solidFill>
                  <a:srgbClr val="C00000"/>
                </a:solidFill>
                <a:latin typeface="NikoshBAN" panose="02000000000000000000" pitchFamily="2" charset="0"/>
                <a:cs typeface="NikoshBAN" panose="02000000000000000000" pitchFamily="2" charset="0"/>
              </a:rPr>
              <a:t> </a:t>
            </a:r>
            <a:r>
              <a:rPr lang="bn-BD" sz="16600" b="1" dirty="0" smtClean="0">
                <a:solidFill>
                  <a:srgbClr val="C00000"/>
                </a:solidFill>
                <a:latin typeface="NikoshBAN" panose="02000000000000000000" pitchFamily="2" charset="0"/>
                <a:cs typeface="NikoshBAN" panose="02000000000000000000" pitchFamily="2" charset="0"/>
              </a:rPr>
              <a:t>কালে</a:t>
            </a:r>
            <a:endParaRPr lang="en-US" sz="11500" b="1" dirty="0">
              <a:solidFill>
                <a:srgbClr val="C00000"/>
              </a:solidFill>
            </a:endParaRPr>
          </a:p>
        </p:txBody>
      </p:sp>
    </p:spTree>
    <p:extLst>
      <p:ext uri="{BB962C8B-B14F-4D97-AF65-F5344CB8AC3E}">
        <p14:creationId xmlns:p14="http://schemas.microsoft.com/office/powerpoint/2010/main" val="4078663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t="8201" r="8363"/>
          <a:stretch/>
        </p:blipFill>
        <p:spPr>
          <a:xfrm>
            <a:off x="-41320" y="0"/>
            <a:ext cx="9185320" cy="6817659"/>
          </a:xfrm>
          <a:prstGeom prst="rect">
            <a:avLst/>
          </a:prstGeom>
          <a:ln w="38100">
            <a:solidFill>
              <a:srgbClr val="7030A0"/>
            </a:solidFill>
          </a:ln>
        </p:spPr>
      </p:pic>
      <p:sp>
        <p:nvSpPr>
          <p:cNvPr id="3" name="Rectangle 2"/>
          <p:cNvSpPr/>
          <p:nvPr/>
        </p:nvSpPr>
        <p:spPr>
          <a:xfrm>
            <a:off x="2112724" y="316662"/>
            <a:ext cx="5269711" cy="1323439"/>
          </a:xfrm>
          <a:prstGeom prst="rect">
            <a:avLst/>
          </a:prstGeom>
        </p:spPr>
        <p:txBody>
          <a:bodyPr wrap="square">
            <a:spAutoFit/>
          </a:bodyPr>
          <a:lstStyle/>
          <a:p>
            <a:r>
              <a:rPr lang="bn-BD" sz="8000" b="1" dirty="0">
                <a:solidFill>
                  <a:srgbClr val="C00000"/>
                </a:solidFill>
                <a:latin typeface="NikoshBAN" panose="02000000000000000000" pitchFamily="2" charset="0"/>
                <a:cs typeface="NikoshBAN" panose="02000000000000000000" pitchFamily="2" charset="0"/>
              </a:rPr>
              <a:t>বর্তমানে</a:t>
            </a:r>
            <a:r>
              <a:rPr lang="en-GB" sz="8000" b="1" dirty="0">
                <a:solidFill>
                  <a:srgbClr val="C00000"/>
                </a:solidFill>
                <a:latin typeface="NikoshBAN" panose="02000000000000000000" pitchFamily="2" charset="0"/>
                <a:cs typeface="NikoshBAN" panose="02000000000000000000" pitchFamily="2" charset="0"/>
              </a:rPr>
              <a:t> </a:t>
            </a:r>
            <a:r>
              <a:rPr lang="en-GB" sz="8000" b="1" dirty="0" err="1">
                <a:solidFill>
                  <a:srgbClr val="C00000"/>
                </a:solidFill>
                <a:latin typeface="NikoshBAN" panose="02000000000000000000" pitchFamily="2" charset="0"/>
                <a:cs typeface="NikoshBAN" panose="02000000000000000000" pitchFamily="2" charset="0"/>
              </a:rPr>
              <a:t>ঢাকা</a:t>
            </a:r>
            <a:r>
              <a:rPr lang="en-GB" sz="8000" b="1" dirty="0">
                <a:solidFill>
                  <a:srgbClr val="C00000"/>
                </a:solidFill>
                <a:latin typeface="NikoshBAN" panose="02000000000000000000" pitchFamily="2" charset="0"/>
                <a:cs typeface="NikoshBAN" panose="02000000000000000000" pitchFamily="2" charset="0"/>
              </a:rPr>
              <a:t> </a:t>
            </a:r>
            <a:r>
              <a:rPr lang="bn-BD" sz="8000" b="1" dirty="0">
                <a:solidFill>
                  <a:srgbClr val="C00000"/>
                </a:solidFill>
                <a:latin typeface="NikoshBAN" panose="02000000000000000000" pitchFamily="2" charset="0"/>
                <a:cs typeface="NikoshBAN" panose="02000000000000000000" pitchFamily="2" charset="0"/>
              </a:rPr>
              <a:t> </a:t>
            </a:r>
            <a:endParaRPr lang="en-US" sz="8000" b="1" dirty="0">
              <a:solidFill>
                <a:srgbClr val="C00000"/>
              </a:solidFill>
            </a:endParaRPr>
          </a:p>
        </p:txBody>
      </p:sp>
    </p:spTree>
    <p:extLst>
      <p:ext uri="{BB962C8B-B14F-4D97-AF65-F5344CB8AC3E}">
        <p14:creationId xmlns:p14="http://schemas.microsoft.com/office/powerpoint/2010/main" val="1095012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447"/>
            <a:ext cx="9076765" cy="6844553"/>
          </a:xfrm>
          <a:prstGeom prst="rect">
            <a:avLst/>
          </a:prstGeom>
          <a:ln w="38100">
            <a:solidFill>
              <a:srgbClr val="7030A0"/>
            </a:solidFill>
          </a:ln>
        </p:spPr>
      </p:pic>
      <p:sp>
        <p:nvSpPr>
          <p:cNvPr id="3" name="Rectangle 2"/>
          <p:cNvSpPr/>
          <p:nvPr/>
        </p:nvSpPr>
        <p:spPr>
          <a:xfrm>
            <a:off x="255494" y="178405"/>
            <a:ext cx="7802136" cy="1323439"/>
          </a:xfrm>
          <a:prstGeom prst="rect">
            <a:avLst/>
          </a:prstGeom>
        </p:spPr>
        <p:txBody>
          <a:bodyPr wrap="none">
            <a:spAutoFit/>
          </a:bodyPr>
          <a:lstStyle/>
          <a:p>
            <a:pPr algn="ctr"/>
            <a:r>
              <a:rPr lang="bn-BD" sz="8000" b="1" dirty="0">
                <a:solidFill>
                  <a:srgbClr val="C00000"/>
                </a:solidFill>
                <a:latin typeface="NikoshBAN" panose="02000000000000000000" pitchFamily="2" charset="0"/>
                <a:cs typeface="NikoshBAN" panose="02000000000000000000" pitchFamily="2" charset="0"/>
              </a:rPr>
              <a:t>সাহায্য ছাড়া কাজ করছে</a:t>
            </a:r>
            <a:endParaRPr lang="en-US" sz="8000" b="1" dirty="0">
              <a:solidFill>
                <a:srgbClr val="C00000"/>
              </a:solidFill>
            </a:endParaRPr>
          </a:p>
        </p:txBody>
      </p:sp>
    </p:spTree>
    <p:extLst>
      <p:ext uri="{BB962C8B-B14F-4D97-AF65-F5344CB8AC3E}">
        <p14:creationId xmlns:p14="http://schemas.microsoft.com/office/powerpoint/2010/main" val="36001344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8407" t="8110" r="15225" b="19248"/>
          <a:stretch/>
        </p:blipFill>
        <p:spPr>
          <a:xfrm>
            <a:off x="69537" y="40778"/>
            <a:ext cx="9032621" cy="6763433"/>
          </a:xfrm>
          <a:prstGeom prst="rect">
            <a:avLst/>
          </a:prstGeom>
          <a:ln w="38100">
            <a:solidFill>
              <a:srgbClr val="FF0000"/>
            </a:solidFill>
          </a:ln>
        </p:spPr>
      </p:pic>
      <p:sp>
        <p:nvSpPr>
          <p:cNvPr id="3" name="Rectangle 2"/>
          <p:cNvSpPr/>
          <p:nvPr/>
        </p:nvSpPr>
        <p:spPr>
          <a:xfrm>
            <a:off x="1116105" y="5625351"/>
            <a:ext cx="5701553" cy="1323439"/>
          </a:xfrm>
          <a:prstGeom prst="rect">
            <a:avLst/>
          </a:prstGeom>
        </p:spPr>
        <p:txBody>
          <a:bodyPr wrap="square">
            <a:spAutoFit/>
          </a:bodyPr>
          <a:lstStyle/>
          <a:p>
            <a:pPr algn="ctr"/>
            <a:r>
              <a:rPr lang="ar-SA" sz="8000" b="1" dirty="0">
                <a:solidFill>
                  <a:srgbClr val="FF0000"/>
                </a:solidFill>
                <a:latin typeface="NikoshBAN" panose="02000000000000000000" pitchFamily="2" charset="0"/>
              </a:rPr>
              <a:t>عامل </a:t>
            </a:r>
            <a:r>
              <a:rPr lang="en-GB" sz="7200" b="1" dirty="0">
                <a:solidFill>
                  <a:srgbClr val="FF0000"/>
                </a:solidFill>
                <a:latin typeface="NikoshBAN" panose="02000000000000000000" pitchFamily="2" charset="0"/>
              </a:rPr>
              <a:t>= </a:t>
            </a:r>
            <a:r>
              <a:rPr lang="en-GB" sz="7200" b="1" dirty="0" err="1">
                <a:solidFill>
                  <a:srgbClr val="FF0000"/>
                </a:solidFill>
                <a:latin typeface="NikoshBAN" panose="02000000000000000000" pitchFamily="2" charset="0"/>
              </a:rPr>
              <a:t>শ্রমিক</a:t>
            </a:r>
            <a:r>
              <a:rPr lang="en-GB" sz="7200" b="1" dirty="0">
                <a:solidFill>
                  <a:srgbClr val="FF0000"/>
                </a:solidFill>
                <a:latin typeface="NikoshBAN" panose="02000000000000000000" pitchFamily="2" charset="0"/>
              </a:rPr>
              <a:t>   </a:t>
            </a:r>
            <a:endParaRPr lang="en-US" sz="7200" b="1" dirty="0">
              <a:solidFill>
                <a:srgbClr val="FF0000"/>
              </a:solidFill>
            </a:endParaRPr>
          </a:p>
        </p:txBody>
      </p:sp>
    </p:spTree>
    <p:extLst>
      <p:ext uri="{BB962C8B-B14F-4D97-AF65-F5344CB8AC3E}">
        <p14:creationId xmlns:p14="http://schemas.microsoft.com/office/powerpoint/2010/main" val="263776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heckerboard(across)">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1048871" y="16659"/>
            <a:ext cx="7315200" cy="1569660"/>
          </a:xfrm>
          <a:prstGeom prst="rect">
            <a:avLst/>
          </a:prstGeom>
        </p:spPr>
        <p:txBody>
          <a:bodyPr wrap="square">
            <a:spAutoFit/>
          </a:bodyPr>
          <a:lstStyle/>
          <a:p>
            <a:pPr algn="ctr"/>
            <a:r>
              <a:rPr lang="ar-SA" sz="9600" b="1" dirty="0">
                <a:solidFill>
                  <a:srgbClr val="C00000"/>
                </a:solidFill>
                <a:effectLst>
                  <a:outerShdw blurRad="38100" dist="38100" dir="2700000" algn="tl">
                    <a:srgbClr val="000000">
                      <a:alpha val="43137"/>
                    </a:srgbClr>
                  </a:outerShdw>
                </a:effectLst>
              </a:rPr>
              <a:t>الفعل</a:t>
            </a:r>
            <a:r>
              <a:rPr lang="en-GB" sz="9600" b="1" dirty="0">
                <a:solidFill>
                  <a:srgbClr val="C00000"/>
                </a:solidFill>
                <a:effectLst>
                  <a:outerShdw blurRad="38100" dist="38100" dir="2700000" algn="tl">
                    <a:srgbClr val="000000">
                      <a:alpha val="43137"/>
                    </a:srgbClr>
                  </a:outerShdw>
                </a:effectLst>
              </a:rPr>
              <a:t> </a:t>
            </a:r>
            <a:r>
              <a:rPr lang="bn-BD" sz="9600" b="1" dirty="0">
                <a:solidFill>
                  <a:srgbClr val="C00000"/>
                </a:solidFill>
              </a:rPr>
              <a:t> </a:t>
            </a:r>
            <a:r>
              <a:rPr lang="bn-BD" sz="9600" b="1" dirty="0">
                <a:solidFill>
                  <a:srgbClr val="C00000"/>
                </a:solidFill>
                <a:latin typeface="NikoshBAN" pitchFamily="2" charset="0"/>
                <a:cs typeface="NikoshBAN" pitchFamily="2" charset="0"/>
              </a:rPr>
              <a:t>এর সংজ্ঞা </a:t>
            </a:r>
            <a:endParaRPr lang="en-US" sz="9600" dirty="0">
              <a:solidFill>
                <a:srgbClr val="C00000"/>
              </a:solidFill>
            </a:endParaRPr>
          </a:p>
        </p:txBody>
      </p:sp>
      <p:sp>
        <p:nvSpPr>
          <p:cNvPr id="22" name="Rectangle 21"/>
          <p:cNvSpPr/>
          <p:nvPr/>
        </p:nvSpPr>
        <p:spPr>
          <a:xfrm>
            <a:off x="282388" y="1343633"/>
            <a:ext cx="8565776" cy="1846659"/>
          </a:xfrm>
          <a:prstGeom prst="rect">
            <a:avLst/>
          </a:prstGeom>
        </p:spPr>
        <p:txBody>
          <a:bodyPr wrap="square">
            <a:spAutoFit/>
          </a:bodyPr>
          <a:lstStyle/>
          <a:p>
            <a:pPr algn="ctr"/>
            <a:r>
              <a:rPr lang="ar-SA" sz="6000" b="1" dirty="0">
                <a:solidFill>
                  <a:srgbClr val="00B050"/>
                </a:solidFill>
                <a:effectLst>
                  <a:outerShdw blurRad="38100" dist="38100" dir="2700000" algn="tl">
                    <a:srgbClr val="000000">
                      <a:alpha val="43137"/>
                    </a:srgbClr>
                  </a:outerShdw>
                </a:effectLst>
              </a:rPr>
              <a:t>الفعل</a:t>
            </a:r>
            <a:r>
              <a:rPr lang="ar-SA" sz="5400" b="1" dirty="0">
                <a:solidFill>
                  <a:srgbClr val="00B050"/>
                </a:solidFill>
              </a:rPr>
              <a:t> كلمةٌ تدل على معنىً فى نفسها دلالة مقترنة باحد ازمنة الثلاثة ـ</a:t>
            </a:r>
            <a:endParaRPr lang="ar-SA" sz="5400" dirty="0">
              <a:solidFill>
                <a:srgbClr val="00B050"/>
              </a:solidFill>
            </a:endParaRPr>
          </a:p>
        </p:txBody>
      </p:sp>
      <p:sp>
        <p:nvSpPr>
          <p:cNvPr id="24" name="Rectangle 23"/>
          <p:cNvSpPr/>
          <p:nvPr/>
        </p:nvSpPr>
        <p:spPr>
          <a:xfrm>
            <a:off x="215153" y="3274188"/>
            <a:ext cx="8673353" cy="3785652"/>
          </a:xfrm>
          <a:prstGeom prst="rect">
            <a:avLst/>
          </a:prstGeom>
        </p:spPr>
        <p:txBody>
          <a:bodyPr wrap="square">
            <a:spAutoFit/>
          </a:bodyPr>
          <a:lstStyle/>
          <a:p>
            <a:r>
              <a:rPr lang="en-US" sz="6000" dirty="0" err="1">
                <a:solidFill>
                  <a:srgbClr val="FFC000"/>
                </a:solidFill>
                <a:latin typeface="NikoshBAN" panose="02000000000000000000" pitchFamily="2" charset="0"/>
                <a:cs typeface="NikoshBAN" panose="02000000000000000000" pitchFamily="2" charset="0"/>
              </a:rPr>
              <a:t>অর্থা</a:t>
            </a:r>
            <a:r>
              <a:rPr lang="en-US" sz="6000" dirty="0">
                <a:solidFill>
                  <a:srgbClr val="FFC000"/>
                </a:solidFill>
                <a:latin typeface="NikoshBAN" panose="02000000000000000000" pitchFamily="2" charset="0"/>
                <a:cs typeface="NikoshBAN" panose="02000000000000000000" pitchFamily="2" charset="0"/>
              </a:rPr>
              <a:t>ৎ- </a:t>
            </a:r>
            <a:r>
              <a:rPr lang="ar-SA" sz="6000" b="1" dirty="0">
                <a:solidFill>
                  <a:srgbClr val="FFC000"/>
                </a:solidFill>
              </a:rPr>
              <a:t>فعل </a:t>
            </a:r>
            <a:r>
              <a:rPr lang="en-US" sz="6000" dirty="0">
                <a:solidFill>
                  <a:srgbClr val="FFC000"/>
                </a:solidFill>
                <a:latin typeface="NikoshBAN" panose="02000000000000000000" pitchFamily="2" charset="0"/>
                <a:cs typeface="NikoshBAN" panose="02000000000000000000" pitchFamily="2" charset="0"/>
              </a:rPr>
              <a:t> </a:t>
            </a:r>
            <a:r>
              <a:rPr lang="ar-SA" sz="6000" dirty="0">
                <a:solidFill>
                  <a:srgbClr val="FFC000"/>
                </a:solidFill>
                <a:latin typeface="NikoshBAN" panose="02000000000000000000" pitchFamily="2" charset="0"/>
                <a:cs typeface="NikoshBAN" panose="02000000000000000000" pitchFamily="2" charset="0"/>
              </a:rPr>
              <a:t> </a:t>
            </a:r>
            <a:r>
              <a:rPr lang="en-US" sz="6000" dirty="0" err="1">
                <a:solidFill>
                  <a:srgbClr val="FFC000"/>
                </a:solidFill>
                <a:latin typeface="NikoshBAN" panose="02000000000000000000" pitchFamily="2" charset="0"/>
                <a:cs typeface="NikoshBAN" panose="02000000000000000000" pitchFamily="2" charset="0"/>
              </a:rPr>
              <a:t>এমন</a:t>
            </a:r>
            <a:r>
              <a:rPr lang="en-US" sz="6000" dirty="0">
                <a:solidFill>
                  <a:srgbClr val="FFC000"/>
                </a:solidFill>
                <a:latin typeface="NikoshBAN" panose="02000000000000000000" pitchFamily="2" charset="0"/>
                <a:cs typeface="NikoshBAN" panose="02000000000000000000" pitchFamily="2" charset="0"/>
              </a:rPr>
              <a:t> </a:t>
            </a:r>
            <a:r>
              <a:rPr lang="en-US" sz="6000" dirty="0" err="1">
                <a:solidFill>
                  <a:srgbClr val="FFC000"/>
                </a:solidFill>
                <a:latin typeface="NikoshBAN" panose="02000000000000000000" pitchFamily="2" charset="0"/>
                <a:cs typeface="NikoshBAN" panose="02000000000000000000" pitchFamily="2" charset="0"/>
              </a:rPr>
              <a:t>একটি</a:t>
            </a:r>
            <a:r>
              <a:rPr lang="ar-SA" sz="6000" b="1" dirty="0">
                <a:solidFill>
                  <a:srgbClr val="FFC000"/>
                </a:solidFill>
              </a:rPr>
              <a:t>كلمةٌ  </a:t>
            </a:r>
            <a:r>
              <a:rPr lang="en-US" sz="6000" dirty="0">
                <a:solidFill>
                  <a:srgbClr val="FFC000"/>
                </a:solidFill>
                <a:latin typeface="NikoshBAN" panose="02000000000000000000" pitchFamily="2" charset="0"/>
                <a:cs typeface="NikoshBAN" panose="02000000000000000000" pitchFamily="2" charset="0"/>
              </a:rPr>
              <a:t> </a:t>
            </a:r>
            <a:r>
              <a:rPr lang="ar-SA" sz="6000" dirty="0">
                <a:solidFill>
                  <a:srgbClr val="FFC000"/>
                </a:solidFill>
                <a:latin typeface="NikoshBAN" panose="02000000000000000000" pitchFamily="2" charset="0"/>
                <a:cs typeface="NikoshBAN" panose="02000000000000000000" pitchFamily="2" charset="0"/>
              </a:rPr>
              <a:t>  </a:t>
            </a:r>
            <a:r>
              <a:rPr lang="en-US" sz="6000" dirty="0" err="1">
                <a:solidFill>
                  <a:srgbClr val="FFC000"/>
                </a:solidFill>
                <a:latin typeface="NikoshBAN" panose="02000000000000000000" pitchFamily="2" charset="0"/>
                <a:cs typeface="NikoshBAN" panose="02000000000000000000" pitchFamily="2" charset="0"/>
              </a:rPr>
              <a:t>কে</a:t>
            </a:r>
            <a:r>
              <a:rPr lang="en-US" sz="6000" dirty="0">
                <a:solidFill>
                  <a:srgbClr val="FFC000"/>
                </a:solidFill>
                <a:latin typeface="NikoshBAN" panose="02000000000000000000" pitchFamily="2" charset="0"/>
                <a:cs typeface="NikoshBAN" panose="02000000000000000000" pitchFamily="2" charset="0"/>
              </a:rPr>
              <a:t> </a:t>
            </a:r>
            <a:r>
              <a:rPr lang="en-US" sz="6000" dirty="0" err="1">
                <a:solidFill>
                  <a:srgbClr val="FFC000"/>
                </a:solidFill>
                <a:latin typeface="NikoshBAN" panose="02000000000000000000" pitchFamily="2" charset="0"/>
                <a:cs typeface="NikoshBAN" panose="02000000000000000000" pitchFamily="2" charset="0"/>
              </a:rPr>
              <a:t>বলা</a:t>
            </a:r>
            <a:r>
              <a:rPr lang="en-US" sz="6000" dirty="0">
                <a:solidFill>
                  <a:srgbClr val="FFC000"/>
                </a:solidFill>
                <a:latin typeface="NikoshBAN" panose="02000000000000000000" pitchFamily="2" charset="0"/>
                <a:cs typeface="NikoshBAN" panose="02000000000000000000" pitchFamily="2" charset="0"/>
              </a:rPr>
              <a:t> </a:t>
            </a:r>
            <a:r>
              <a:rPr lang="en-US" sz="6000" dirty="0" err="1">
                <a:solidFill>
                  <a:srgbClr val="FFC000"/>
                </a:solidFill>
                <a:latin typeface="NikoshBAN" panose="02000000000000000000" pitchFamily="2" charset="0"/>
                <a:cs typeface="NikoshBAN" panose="02000000000000000000" pitchFamily="2" charset="0"/>
              </a:rPr>
              <a:t>হয়</a:t>
            </a:r>
            <a:r>
              <a:rPr lang="en-US" sz="6000" dirty="0">
                <a:solidFill>
                  <a:srgbClr val="FFC000"/>
                </a:solidFill>
                <a:latin typeface="NikoshBAN" panose="02000000000000000000" pitchFamily="2" charset="0"/>
                <a:cs typeface="NikoshBAN" panose="02000000000000000000" pitchFamily="2" charset="0"/>
              </a:rPr>
              <a:t> </a:t>
            </a:r>
            <a:r>
              <a:rPr lang="en-US" sz="6000" dirty="0" err="1">
                <a:solidFill>
                  <a:srgbClr val="FFC000"/>
                </a:solidFill>
                <a:latin typeface="NikoshBAN" panose="02000000000000000000" pitchFamily="2" charset="0"/>
                <a:cs typeface="NikoshBAN" panose="02000000000000000000" pitchFamily="2" charset="0"/>
              </a:rPr>
              <a:t>যা</a:t>
            </a:r>
            <a:r>
              <a:rPr lang="en-US" sz="6000" dirty="0">
                <a:solidFill>
                  <a:srgbClr val="FFC000"/>
                </a:solidFill>
                <a:latin typeface="NikoshBAN" panose="02000000000000000000" pitchFamily="2" charset="0"/>
                <a:cs typeface="NikoshBAN" panose="02000000000000000000" pitchFamily="2" charset="0"/>
              </a:rPr>
              <a:t> </a:t>
            </a:r>
            <a:r>
              <a:rPr lang="en-US" sz="6000" dirty="0" err="1">
                <a:solidFill>
                  <a:srgbClr val="FFC000"/>
                </a:solidFill>
                <a:latin typeface="NikoshBAN" panose="02000000000000000000" pitchFamily="2" charset="0"/>
                <a:cs typeface="NikoshBAN" panose="02000000000000000000" pitchFamily="2" charset="0"/>
              </a:rPr>
              <a:t>তিন</a:t>
            </a:r>
            <a:r>
              <a:rPr lang="en-US" sz="6000" dirty="0">
                <a:solidFill>
                  <a:srgbClr val="FFC000"/>
                </a:solidFill>
                <a:latin typeface="NikoshBAN" panose="02000000000000000000" pitchFamily="2" charset="0"/>
                <a:cs typeface="NikoshBAN" panose="02000000000000000000" pitchFamily="2" charset="0"/>
              </a:rPr>
              <a:t> </a:t>
            </a:r>
            <a:r>
              <a:rPr lang="en-US" sz="6000" dirty="0" err="1">
                <a:solidFill>
                  <a:srgbClr val="FFC000"/>
                </a:solidFill>
                <a:latin typeface="NikoshBAN" panose="02000000000000000000" pitchFamily="2" charset="0"/>
                <a:cs typeface="NikoshBAN" panose="02000000000000000000" pitchFamily="2" charset="0"/>
              </a:rPr>
              <a:t>কালের</a:t>
            </a:r>
            <a:r>
              <a:rPr lang="en-US" sz="6000" dirty="0">
                <a:solidFill>
                  <a:srgbClr val="FFC000"/>
                </a:solidFill>
                <a:latin typeface="NikoshBAN" panose="02000000000000000000" pitchFamily="2" charset="0"/>
                <a:cs typeface="NikoshBAN" panose="02000000000000000000" pitchFamily="2" charset="0"/>
              </a:rPr>
              <a:t> </a:t>
            </a:r>
            <a:r>
              <a:rPr lang="en-US" sz="6000" dirty="0" err="1">
                <a:solidFill>
                  <a:srgbClr val="FFC000"/>
                </a:solidFill>
                <a:latin typeface="NikoshBAN" panose="02000000000000000000" pitchFamily="2" charset="0"/>
                <a:cs typeface="NikoshBAN" panose="02000000000000000000" pitchFamily="2" charset="0"/>
              </a:rPr>
              <a:t>সাহায্য</a:t>
            </a:r>
            <a:r>
              <a:rPr lang="en-US" sz="6000" dirty="0">
                <a:solidFill>
                  <a:srgbClr val="FFC000"/>
                </a:solidFill>
                <a:latin typeface="NikoshBAN" panose="02000000000000000000" pitchFamily="2" charset="0"/>
                <a:cs typeface="NikoshBAN" panose="02000000000000000000" pitchFamily="2" charset="0"/>
              </a:rPr>
              <a:t> </a:t>
            </a:r>
            <a:r>
              <a:rPr lang="en-US" sz="6000" dirty="0" err="1">
                <a:solidFill>
                  <a:srgbClr val="FFC000"/>
                </a:solidFill>
                <a:latin typeface="NikoshBAN" panose="02000000000000000000" pitchFamily="2" charset="0"/>
                <a:cs typeface="NikoshBAN" panose="02000000000000000000" pitchFamily="2" charset="0"/>
              </a:rPr>
              <a:t>নিয়ে</a:t>
            </a:r>
            <a:r>
              <a:rPr lang="en-US" sz="6000" dirty="0">
                <a:solidFill>
                  <a:srgbClr val="FFC000"/>
                </a:solidFill>
                <a:latin typeface="NikoshBAN" panose="02000000000000000000" pitchFamily="2" charset="0"/>
                <a:cs typeface="NikoshBAN" panose="02000000000000000000" pitchFamily="2" charset="0"/>
              </a:rPr>
              <a:t> </a:t>
            </a:r>
            <a:r>
              <a:rPr lang="en-US" sz="6000" dirty="0" err="1">
                <a:solidFill>
                  <a:srgbClr val="FFC000"/>
                </a:solidFill>
                <a:latin typeface="NikoshBAN" panose="02000000000000000000" pitchFamily="2" charset="0"/>
                <a:cs typeface="NikoshBAN" panose="02000000000000000000" pitchFamily="2" charset="0"/>
              </a:rPr>
              <a:t>নিজের</a:t>
            </a:r>
            <a:r>
              <a:rPr lang="en-US" sz="6000" dirty="0">
                <a:solidFill>
                  <a:srgbClr val="FFC000"/>
                </a:solidFill>
                <a:latin typeface="NikoshBAN" panose="02000000000000000000" pitchFamily="2" charset="0"/>
                <a:cs typeface="NikoshBAN" panose="02000000000000000000" pitchFamily="2" charset="0"/>
              </a:rPr>
              <a:t> </a:t>
            </a:r>
            <a:r>
              <a:rPr lang="en-US" sz="6000" dirty="0" err="1">
                <a:solidFill>
                  <a:srgbClr val="FFC000"/>
                </a:solidFill>
                <a:latin typeface="NikoshBAN" panose="02000000000000000000" pitchFamily="2" charset="0"/>
                <a:cs typeface="NikoshBAN" panose="02000000000000000000" pitchFamily="2" charset="0"/>
              </a:rPr>
              <a:t>অর্থ</a:t>
            </a:r>
            <a:r>
              <a:rPr lang="en-US" sz="6000" dirty="0">
                <a:solidFill>
                  <a:srgbClr val="FFC000"/>
                </a:solidFill>
                <a:latin typeface="NikoshBAN" panose="02000000000000000000" pitchFamily="2" charset="0"/>
                <a:cs typeface="NikoshBAN" panose="02000000000000000000" pitchFamily="2" charset="0"/>
              </a:rPr>
              <a:t> </a:t>
            </a:r>
            <a:r>
              <a:rPr lang="en-US" sz="6000" dirty="0" err="1">
                <a:solidFill>
                  <a:srgbClr val="FFC000"/>
                </a:solidFill>
                <a:latin typeface="NikoshBAN" panose="02000000000000000000" pitchFamily="2" charset="0"/>
                <a:cs typeface="NikoshBAN" panose="02000000000000000000" pitchFamily="2" charset="0"/>
              </a:rPr>
              <a:t>নিজে</a:t>
            </a:r>
            <a:r>
              <a:rPr lang="en-US" sz="6000" dirty="0">
                <a:solidFill>
                  <a:srgbClr val="FFC000"/>
                </a:solidFill>
                <a:latin typeface="NikoshBAN" panose="02000000000000000000" pitchFamily="2" charset="0"/>
                <a:cs typeface="NikoshBAN" panose="02000000000000000000" pitchFamily="2" charset="0"/>
              </a:rPr>
              <a:t> </a:t>
            </a:r>
            <a:r>
              <a:rPr lang="en-US" sz="6000" dirty="0" err="1">
                <a:solidFill>
                  <a:srgbClr val="FFC000"/>
                </a:solidFill>
                <a:latin typeface="NikoshBAN" panose="02000000000000000000" pitchFamily="2" charset="0"/>
                <a:cs typeface="NikoshBAN" panose="02000000000000000000" pitchFamily="2" charset="0"/>
              </a:rPr>
              <a:t>প্রকাশ</a:t>
            </a:r>
            <a:r>
              <a:rPr lang="en-US" sz="6000" dirty="0">
                <a:solidFill>
                  <a:srgbClr val="FFC000"/>
                </a:solidFill>
                <a:latin typeface="NikoshBAN" panose="02000000000000000000" pitchFamily="2" charset="0"/>
                <a:cs typeface="NikoshBAN" panose="02000000000000000000" pitchFamily="2" charset="0"/>
              </a:rPr>
              <a:t> </a:t>
            </a:r>
            <a:r>
              <a:rPr lang="en-US" sz="6000" dirty="0" err="1">
                <a:solidFill>
                  <a:srgbClr val="FFC000"/>
                </a:solidFill>
                <a:latin typeface="NikoshBAN" panose="02000000000000000000" pitchFamily="2" charset="0"/>
                <a:cs typeface="NikoshBAN" panose="02000000000000000000" pitchFamily="2" charset="0"/>
              </a:rPr>
              <a:t>করতে</a:t>
            </a:r>
            <a:r>
              <a:rPr lang="en-US" sz="6000" dirty="0">
                <a:solidFill>
                  <a:srgbClr val="FFC000"/>
                </a:solidFill>
                <a:latin typeface="NikoshBAN" panose="02000000000000000000" pitchFamily="2" charset="0"/>
                <a:cs typeface="NikoshBAN" panose="02000000000000000000" pitchFamily="2" charset="0"/>
              </a:rPr>
              <a:t> </a:t>
            </a:r>
            <a:r>
              <a:rPr lang="en-US" sz="6000" dirty="0" err="1">
                <a:solidFill>
                  <a:srgbClr val="FFC000"/>
                </a:solidFill>
                <a:latin typeface="NikoshBAN" panose="02000000000000000000" pitchFamily="2" charset="0"/>
                <a:cs typeface="NikoshBAN" panose="02000000000000000000" pitchFamily="2" charset="0"/>
              </a:rPr>
              <a:t>পারে</a:t>
            </a:r>
            <a:r>
              <a:rPr lang="en-US" sz="6000" dirty="0">
                <a:solidFill>
                  <a:srgbClr val="FFC000"/>
                </a:solidFill>
                <a:latin typeface="NikoshBAN" panose="02000000000000000000" pitchFamily="2" charset="0"/>
                <a:cs typeface="NikoshBAN" panose="02000000000000000000" pitchFamily="2" charset="0"/>
              </a:rPr>
              <a:t>। </a:t>
            </a:r>
            <a:endParaRPr lang="en-US" sz="6000" dirty="0">
              <a:solidFill>
                <a:srgbClr val="FFC000"/>
              </a:solidFill>
            </a:endParaRPr>
          </a:p>
        </p:txBody>
      </p:sp>
    </p:spTree>
    <p:extLst>
      <p:ext uri="{BB962C8B-B14F-4D97-AF65-F5344CB8AC3E}">
        <p14:creationId xmlns:p14="http://schemas.microsoft.com/office/powerpoint/2010/main" val="2335067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checkerboard(across)">
                                      <p:cBhvr>
                                        <p:cTn id="14" dur="5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2" grpId="0"/>
      <p:bldP spid="2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0613" y="178941"/>
            <a:ext cx="5163670" cy="1323439"/>
          </a:xfrm>
          <a:prstGeom prst="rect">
            <a:avLst/>
          </a:prstGeom>
        </p:spPr>
        <p:txBody>
          <a:bodyPr wrap="square">
            <a:spAutoFit/>
          </a:bodyPr>
          <a:lstStyle/>
          <a:p>
            <a:r>
              <a:rPr lang="ar-SA" sz="6600" b="1" dirty="0">
                <a:solidFill>
                  <a:srgbClr val="C00000"/>
                </a:solidFill>
                <a:latin typeface="NikoshBAN" panose="02000000000000000000" pitchFamily="2" charset="0"/>
                <a:cs typeface="NikoshBAN" panose="02000000000000000000" pitchFamily="2" charset="0"/>
              </a:rPr>
              <a:t> </a:t>
            </a:r>
            <a:r>
              <a:rPr lang="ar-SA" sz="7200" b="1" dirty="0">
                <a:solidFill>
                  <a:srgbClr val="C00000"/>
                </a:solidFill>
                <a:effectLst>
                  <a:outerShdw blurRad="38100" dist="38100" dir="2700000" algn="tl">
                    <a:srgbClr val="000000">
                      <a:alpha val="43137"/>
                    </a:srgbClr>
                  </a:outerShdw>
                </a:effectLst>
              </a:rPr>
              <a:t>فعل</a:t>
            </a:r>
            <a:r>
              <a:rPr lang="ar-SA" sz="6600" b="1" dirty="0">
                <a:solidFill>
                  <a:srgbClr val="C00000"/>
                </a:solidFill>
                <a:effectLst>
                  <a:outerShdw blurRad="38100" dist="38100" dir="2700000" algn="tl">
                    <a:srgbClr val="000000">
                      <a:alpha val="43137"/>
                    </a:srgbClr>
                  </a:outerShdw>
                </a:effectLst>
              </a:rPr>
              <a:t> </a:t>
            </a:r>
            <a:r>
              <a:rPr lang="en-US" sz="8000" b="1" dirty="0" err="1">
                <a:solidFill>
                  <a:srgbClr val="C00000"/>
                </a:solidFill>
                <a:latin typeface="NikoshBAN" panose="02000000000000000000" pitchFamily="2" charset="0"/>
                <a:cs typeface="NikoshBAN" panose="02000000000000000000" pitchFamily="2" charset="0"/>
              </a:rPr>
              <a:t>এর</a:t>
            </a:r>
            <a:r>
              <a:rPr lang="ar-SA" sz="8000" b="1" dirty="0">
                <a:solidFill>
                  <a:srgbClr val="C00000"/>
                </a:solidFill>
                <a:latin typeface="NikoshBAN" panose="02000000000000000000" pitchFamily="2" charset="0"/>
                <a:cs typeface="NikoshBAN" panose="02000000000000000000" pitchFamily="2" charset="0"/>
              </a:rPr>
              <a:t> </a:t>
            </a:r>
            <a:r>
              <a:rPr lang="ar-SA" sz="6600" b="1" dirty="0">
                <a:solidFill>
                  <a:srgbClr val="C00000"/>
                </a:solidFill>
                <a:latin typeface="NikoshBAN" panose="02000000000000000000" pitchFamily="2" charset="0"/>
                <a:cs typeface="NikoshBAN" panose="02000000000000000000" pitchFamily="2" charset="0"/>
              </a:rPr>
              <a:t>علامة </a:t>
            </a:r>
            <a:endParaRPr lang="en-US" sz="6600" b="1" dirty="0">
              <a:solidFill>
                <a:srgbClr val="C00000"/>
              </a:solidFill>
            </a:endParaRPr>
          </a:p>
        </p:txBody>
      </p:sp>
      <p:sp>
        <p:nvSpPr>
          <p:cNvPr id="8" name="Rectangle 7"/>
          <p:cNvSpPr/>
          <p:nvPr/>
        </p:nvSpPr>
        <p:spPr>
          <a:xfrm>
            <a:off x="585007" y="1476301"/>
            <a:ext cx="7967322" cy="769441"/>
          </a:xfrm>
          <a:prstGeom prst="rect">
            <a:avLst/>
          </a:prstGeom>
        </p:spPr>
        <p:txBody>
          <a:bodyPr wrap="square">
            <a:spAutoFit/>
          </a:bodyPr>
          <a:lstStyle/>
          <a:p>
            <a:r>
              <a:rPr lang="en-US" sz="4400" b="1" dirty="0">
                <a:latin typeface="NikoshBAN" panose="02000000000000000000" pitchFamily="2" charset="0"/>
                <a:cs typeface="NikoshBAN" panose="02000000000000000000" pitchFamily="2" charset="0"/>
              </a:rPr>
              <a:t>১) </a:t>
            </a:r>
            <a:r>
              <a:rPr lang="en-US" sz="4400" b="1" dirty="0" err="1">
                <a:latin typeface="NikoshBAN" panose="02000000000000000000" pitchFamily="2" charset="0"/>
                <a:cs typeface="NikoshBAN" panose="02000000000000000000" pitchFamily="2" charset="0"/>
              </a:rPr>
              <a:t>শব্দের</a:t>
            </a:r>
            <a:r>
              <a:rPr lang="en-US" sz="4400" b="1" dirty="0">
                <a:latin typeface="NikoshBAN" panose="02000000000000000000" pitchFamily="2" charset="0"/>
                <a:cs typeface="NikoshBAN" panose="02000000000000000000" pitchFamily="2" charset="0"/>
              </a:rPr>
              <a:t> </a:t>
            </a:r>
            <a:r>
              <a:rPr lang="en-US" sz="4400" b="1" dirty="0" err="1">
                <a:latin typeface="NikoshBAN" panose="02000000000000000000" pitchFamily="2" charset="0"/>
                <a:cs typeface="NikoshBAN" panose="02000000000000000000" pitchFamily="2" charset="0"/>
              </a:rPr>
              <a:t>শুরুতে</a:t>
            </a:r>
            <a:r>
              <a:rPr lang="ar-SA" sz="4400" b="1" dirty="0">
                <a:solidFill>
                  <a:schemeClr val="tx1">
                    <a:lumMod val="95000"/>
                    <a:lumOff val="5000"/>
                  </a:schemeClr>
                </a:solidFill>
                <a:latin typeface="NikoshBAN" panose="02000000000000000000" pitchFamily="2" charset="0"/>
              </a:rPr>
              <a:t> س</a:t>
            </a:r>
            <a:r>
              <a:rPr lang="ar-SA" sz="4400" b="1" dirty="0">
                <a:latin typeface="NikoshBAN" panose="02000000000000000000" pitchFamily="2" charset="0"/>
                <a:cs typeface="NikoshBAN" panose="02000000000000000000" pitchFamily="2" charset="0"/>
              </a:rPr>
              <a:t> </a:t>
            </a:r>
            <a:r>
              <a:rPr lang="en-GB" sz="4400" b="1" dirty="0" err="1">
                <a:solidFill>
                  <a:schemeClr val="tx1">
                    <a:lumMod val="95000"/>
                    <a:lumOff val="5000"/>
                  </a:schemeClr>
                </a:solidFill>
                <a:latin typeface="NikoshBAN" panose="02000000000000000000" pitchFamily="2" charset="0"/>
              </a:rPr>
              <a:t>বা</a:t>
            </a:r>
            <a:r>
              <a:rPr lang="ar-SA" sz="4400" b="1" dirty="0">
                <a:solidFill>
                  <a:schemeClr val="tx1">
                    <a:lumMod val="95000"/>
                    <a:lumOff val="5000"/>
                  </a:schemeClr>
                </a:solidFill>
                <a:latin typeface="NikoshBAN" panose="02000000000000000000" pitchFamily="2" charset="0"/>
              </a:rPr>
              <a:t> سوف</a:t>
            </a:r>
            <a:r>
              <a:rPr lang="ar-SA" sz="4400" b="1" dirty="0">
                <a:latin typeface="NikoshBAN" panose="02000000000000000000" pitchFamily="2" charset="0"/>
                <a:cs typeface="NikoshBAN" panose="02000000000000000000" pitchFamily="2" charset="0"/>
              </a:rPr>
              <a:t> </a:t>
            </a:r>
            <a:r>
              <a:rPr lang="en-GB" sz="4400" b="1" dirty="0">
                <a:latin typeface="NikoshBAN" panose="02000000000000000000" pitchFamily="2" charset="0"/>
                <a:cs typeface="NikoshBAN" panose="02000000000000000000" pitchFamily="2" charset="0"/>
              </a:rPr>
              <a:t> </a:t>
            </a:r>
            <a:r>
              <a:rPr lang="en-US" sz="4400" b="1" dirty="0" err="1">
                <a:latin typeface="NikoshBAN" panose="02000000000000000000" pitchFamily="2" charset="0"/>
                <a:cs typeface="NikoshBAN" panose="02000000000000000000" pitchFamily="2" charset="0"/>
              </a:rPr>
              <a:t>যুক্ত</a:t>
            </a:r>
            <a:r>
              <a:rPr lang="en-US" sz="4400" b="1" dirty="0">
                <a:latin typeface="NikoshBAN" panose="02000000000000000000" pitchFamily="2" charset="0"/>
                <a:cs typeface="NikoshBAN" panose="02000000000000000000" pitchFamily="2" charset="0"/>
              </a:rPr>
              <a:t>  </a:t>
            </a:r>
            <a:r>
              <a:rPr lang="en-US" sz="4400" b="1" dirty="0" err="1">
                <a:latin typeface="NikoshBAN" panose="02000000000000000000" pitchFamily="2" charset="0"/>
                <a:cs typeface="NikoshBAN" panose="02000000000000000000" pitchFamily="2" charset="0"/>
              </a:rPr>
              <a:t>হওয়া</a:t>
            </a:r>
            <a:r>
              <a:rPr lang="en-US" sz="4400" b="1" dirty="0">
                <a:latin typeface="NikoshBAN" panose="02000000000000000000" pitchFamily="2" charset="0"/>
                <a:cs typeface="NikoshBAN" panose="02000000000000000000" pitchFamily="2" charset="0"/>
              </a:rPr>
              <a:t> </a:t>
            </a:r>
          </a:p>
        </p:txBody>
      </p:sp>
      <p:sp>
        <p:nvSpPr>
          <p:cNvPr id="11" name="Rectangle 10"/>
          <p:cNvSpPr/>
          <p:nvPr/>
        </p:nvSpPr>
        <p:spPr>
          <a:xfrm>
            <a:off x="898689" y="2220836"/>
            <a:ext cx="2156057" cy="923330"/>
          </a:xfrm>
          <a:prstGeom prst="rect">
            <a:avLst/>
          </a:prstGeom>
        </p:spPr>
        <p:txBody>
          <a:bodyPr wrap="square">
            <a:spAutoFit/>
          </a:bodyPr>
          <a:lstStyle/>
          <a:p>
            <a:pPr algn="ctr"/>
            <a:r>
              <a:rPr lang="ar-SA" sz="5400" dirty="0">
                <a:solidFill>
                  <a:schemeClr val="tx1">
                    <a:lumMod val="95000"/>
                    <a:lumOff val="5000"/>
                  </a:schemeClr>
                </a:solidFill>
                <a:latin typeface="NikoshBAN" panose="02000000000000000000" pitchFamily="2" charset="0"/>
              </a:rPr>
              <a:t>سيعلم</a:t>
            </a:r>
            <a:r>
              <a:rPr lang="ar-SA" sz="5400" b="1" dirty="0">
                <a:solidFill>
                  <a:schemeClr val="tx1">
                    <a:lumMod val="95000"/>
                    <a:lumOff val="5000"/>
                  </a:schemeClr>
                </a:solidFill>
                <a:latin typeface="NikoshBAN" panose="02000000000000000000" pitchFamily="2" charset="0"/>
              </a:rPr>
              <a:t>و</a:t>
            </a:r>
            <a:r>
              <a:rPr lang="ar-SA" sz="5400" dirty="0">
                <a:solidFill>
                  <a:schemeClr val="tx1">
                    <a:lumMod val="95000"/>
                    <a:lumOff val="5000"/>
                  </a:schemeClr>
                </a:solidFill>
                <a:latin typeface="NikoshBAN" panose="02000000000000000000" pitchFamily="2" charset="0"/>
              </a:rPr>
              <a:t>ن</a:t>
            </a:r>
            <a:endParaRPr lang="en-US" sz="5400" dirty="0"/>
          </a:p>
        </p:txBody>
      </p:sp>
      <p:sp>
        <p:nvSpPr>
          <p:cNvPr id="12" name="Rectangle 11"/>
          <p:cNvSpPr/>
          <p:nvPr/>
        </p:nvSpPr>
        <p:spPr>
          <a:xfrm>
            <a:off x="2257381" y="5333605"/>
            <a:ext cx="5456149" cy="769441"/>
          </a:xfrm>
          <a:prstGeom prst="rect">
            <a:avLst/>
          </a:prstGeom>
        </p:spPr>
        <p:txBody>
          <a:bodyPr wrap="square">
            <a:spAutoFit/>
          </a:bodyPr>
          <a:lstStyle/>
          <a:p>
            <a:pPr algn="ctr"/>
            <a:r>
              <a:rPr lang="ar-SA" sz="4400" dirty="0">
                <a:solidFill>
                  <a:schemeClr val="tx1">
                    <a:lumMod val="95000"/>
                    <a:lumOff val="5000"/>
                  </a:schemeClr>
                </a:solidFill>
                <a:latin typeface="NikoshBAN" panose="02000000000000000000" pitchFamily="2" charset="0"/>
              </a:rPr>
              <a:t>قد جأكم من الله نور  </a:t>
            </a:r>
            <a:endParaRPr lang="en-US" sz="4400" dirty="0"/>
          </a:p>
        </p:txBody>
      </p:sp>
      <p:sp>
        <p:nvSpPr>
          <p:cNvPr id="13" name="Rectangle 12"/>
          <p:cNvSpPr/>
          <p:nvPr/>
        </p:nvSpPr>
        <p:spPr>
          <a:xfrm>
            <a:off x="552543" y="4544055"/>
            <a:ext cx="7636716" cy="769441"/>
          </a:xfrm>
          <a:prstGeom prst="rect">
            <a:avLst/>
          </a:prstGeom>
        </p:spPr>
        <p:txBody>
          <a:bodyPr wrap="square">
            <a:spAutoFit/>
          </a:bodyPr>
          <a:lstStyle/>
          <a:p>
            <a:r>
              <a:rPr lang="en-US" sz="4400" b="1" dirty="0">
                <a:latin typeface="NikoshBAN" panose="02000000000000000000" pitchFamily="2" charset="0"/>
                <a:cs typeface="NikoshBAN" panose="02000000000000000000" pitchFamily="2" charset="0"/>
              </a:rPr>
              <a:t>২) </a:t>
            </a:r>
            <a:r>
              <a:rPr lang="en-US" sz="4400" b="1" dirty="0" err="1">
                <a:latin typeface="NikoshBAN" panose="02000000000000000000" pitchFamily="2" charset="0"/>
                <a:cs typeface="NikoshBAN" panose="02000000000000000000" pitchFamily="2" charset="0"/>
              </a:rPr>
              <a:t>শব্দের</a:t>
            </a:r>
            <a:r>
              <a:rPr lang="en-US" sz="4400" b="1" dirty="0">
                <a:latin typeface="NikoshBAN" panose="02000000000000000000" pitchFamily="2" charset="0"/>
                <a:cs typeface="NikoshBAN" panose="02000000000000000000" pitchFamily="2" charset="0"/>
              </a:rPr>
              <a:t> </a:t>
            </a:r>
            <a:r>
              <a:rPr lang="en-US" sz="4400" b="1" dirty="0" err="1">
                <a:latin typeface="NikoshBAN" panose="02000000000000000000" pitchFamily="2" charset="0"/>
                <a:cs typeface="NikoshBAN" panose="02000000000000000000" pitchFamily="2" charset="0"/>
              </a:rPr>
              <a:t>শুরুতে</a:t>
            </a:r>
            <a:r>
              <a:rPr lang="en-US" sz="4400" b="1" dirty="0">
                <a:latin typeface="NikoshBAN" panose="02000000000000000000" pitchFamily="2" charset="0"/>
                <a:cs typeface="NikoshBAN" panose="02000000000000000000" pitchFamily="2" charset="0"/>
              </a:rPr>
              <a:t> </a:t>
            </a:r>
            <a:r>
              <a:rPr lang="ar-SA" sz="4400" b="1" dirty="0">
                <a:solidFill>
                  <a:schemeClr val="tx1">
                    <a:lumMod val="95000"/>
                    <a:lumOff val="5000"/>
                  </a:schemeClr>
                </a:solidFill>
                <a:latin typeface="NikoshBAN" panose="02000000000000000000" pitchFamily="2" charset="0"/>
              </a:rPr>
              <a:t>قد</a:t>
            </a:r>
            <a:r>
              <a:rPr lang="ar-SA" sz="4400" b="1" dirty="0"/>
              <a:t> </a:t>
            </a:r>
            <a:r>
              <a:rPr lang="en-US" sz="4400" b="1" dirty="0">
                <a:latin typeface="NikoshBAN" panose="02000000000000000000" pitchFamily="2" charset="0"/>
                <a:cs typeface="NikoshBAN" panose="02000000000000000000" pitchFamily="2" charset="0"/>
              </a:rPr>
              <a:t> </a:t>
            </a:r>
            <a:r>
              <a:rPr lang="ar-SA" sz="4400" b="1" dirty="0">
                <a:latin typeface="NikoshBAN" panose="02000000000000000000" pitchFamily="2" charset="0"/>
                <a:cs typeface="NikoshBAN" panose="02000000000000000000" pitchFamily="2" charset="0"/>
              </a:rPr>
              <a:t> </a:t>
            </a:r>
            <a:r>
              <a:rPr lang="en-US" sz="4400" b="1" dirty="0" err="1">
                <a:latin typeface="NikoshBAN" panose="02000000000000000000" pitchFamily="2" charset="0"/>
                <a:cs typeface="NikoshBAN" panose="02000000000000000000" pitchFamily="2" charset="0"/>
              </a:rPr>
              <a:t>যুক্ত</a:t>
            </a:r>
            <a:r>
              <a:rPr lang="en-US" sz="4400" b="1" dirty="0">
                <a:latin typeface="NikoshBAN" panose="02000000000000000000" pitchFamily="2" charset="0"/>
                <a:cs typeface="NikoshBAN" panose="02000000000000000000" pitchFamily="2" charset="0"/>
              </a:rPr>
              <a:t>  </a:t>
            </a:r>
            <a:r>
              <a:rPr lang="en-US" sz="4400" b="1" dirty="0" err="1">
                <a:latin typeface="NikoshBAN" panose="02000000000000000000" pitchFamily="2" charset="0"/>
                <a:cs typeface="NikoshBAN" panose="02000000000000000000" pitchFamily="2" charset="0"/>
              </a:rPr>
              <a:t>হওয়া</a:t>
            </a:r>
            <a:r>
              <a:rPr lang="en-US" sz="4400" b="1" dirty="0">
                <a:latin typeface="NikoshBAN" panose="02000000000000000000" pitchFamily="2" charset="0"/>
                <a:cs typeface="NikoshBAN" panose="02000000000000000000" pitchFamily="2" charset="0"/>
              </a:rPr>
              <a:t> ।</a:t>
            </a:r>
          </a:p>
        </p:txBody>
      </p:sp>
      <p:sp>
        <p:nvSpPr>
          <p:cNvPr id="20" name="Rounded Rectangle 19"/>
          <p:cNvSpPr/>
          <p:nvPr/>
        </p:nvSpPr>
        <p:spPr>
          <a:xfrm>
            <a:off x="6464166" y="5338481"/>
            <a:ext cx="569656" cy="674410"/>
          </a:xfrm>
          <a:prstGeom prst="roundRect">
            <a:avLst>
              <a:gd name="adj" fmla="val 0"/>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4868926" y="2368755"/>
            <a:ext cx="3002507" cy="830997"/>
          </a:xfrm>
          <a:prstGeom prst="rect">
            <a:avLst/>
          </a:prstGeom>
        </p:spPr>
        <p:txBody>
          <a:bodyPr wrap="square">
            <a:spAutoFit/>
          </a:bodyPr>
          <a:lstStyle/>
          <a:p>
            <a:pPr algn="ctr"/>
            <a:r>
              <a:rPr lang="ar-SA" sz="4800" dirty="0">
                <a:solidFill>
                  <a:schemeClr val="tx1">
                    <a:lumMod val="95000"/>
                    <a:lumOff val="5000"/>
                  </a:schemeClr>
                </a:solidFill>
                <a:latin typeface="NikoshBAN" panose="02000000000000000000" pitchFamily="2" charset="0"/>
              </a:rPr>
              <a:t>سوف يعلمون </a:t>
            </a:r>
            <a:endParaRPr lang="en-US" sz="4800" dirty="0"/>
          </a:p>
        </p:txBody>
      </p:sp>
      <p:sp>
        <p:nvSpPr>
          <p:cNvPr id="23" name="Rounded Rectangle 22"/>
          <p:cNvSpPr/>
          <p:nvPr/>
        </p:nvSpPr>
        <p:spPr>
          <a:xfrm>
            <a:off x="2589461" y="2472927"/>
            <a:ext cx="460887" cy="68648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ounded Rectangle 23"/>
          <p:cNvSpPr/>
          <p:nvPr/>
        </p:nvSpPr>
        <p:spPr>
          <a:xfrm>
            <a:off x="6587504" y="2472927"/>
            <a:ext cx="1292473" cy="62237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96468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randombar(horizontal)">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2000"/>
                                        <p:tgtEl>
                                          <p:spTgt spid="23"/>
                                        </p:tgtEl>
                                      </p:cBhvr>
                                    </p:animEffect>
                                    <p:anim calcmode="lin" valueType="num">
                                      <p:cBhvr>
                                        <p:cTn id="18" dur="2000" fill="hold"/>
                                        <p:tgtEl>
                                          <p:spTgt spid="23"/>
                                        </p:tgtEl>
                                        <p:attrNameLst>
                                          <p:attrName>ppt_w</p:attrName>
                                        </p:attrNameLst>
                                      </p:cBhvr>
                                      <p:tavLst>
                                        <p:tav tm="0" fmla="#ppt_w*sin(2.5*pi*$)">
                                          <p:val>
                                            <p:fltVal val="0"/>
                                          </p:val>
                                        </p:tav>
                                        <p:tav tm="100000">
                                          <p:val>
                                            <p:fltVal val="1"/>
                                          </p:val>
                                        </p:tav>
                                      </p:tavLst>
                                    </p:anim>
                                    <p:anim calcmode="lin" valueType="num">
                                      <p:cBhvr>
                                        <p:cTn id="19" dur="20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45" presetClass="entr" presetSubtype="0" fill="hold" grpId="0" nodeType="click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fade">
                                      <p:cBhvr>
                                        <p:cTn id="24" dur="2000"/>
                                        <p:tgtEl>
                                          <p:spTgt spid="24"/>
                                        </p:tgtEl>
                                      </p:cBhvr>
                                    </p:animEffect>
                                    <p:anim calcmode="lin" valueType="num">
                                      <p:cBhvr>
                                        <p:cTn id="25" dur="2000" fill="hold"/>
                                        <p:tgtEl>
                                          <p:spTgt spid="24"/>
                                        </p:tgtEl>
                                        <p:attrNameLst>
                                          <p:attrName>ppt_w</p:attrName>
                                        </p:attrNameLst>
                                      </p:cBhvr>
                                      <p:tavLst>
                                        <p:tav tm="0" fmla="#ppt_w*sin(2.5*pi*$)">
                                          <p:val>
                                            <p:fltVal val="0"/>
                                          </p:val>
                                        </p:tav>
                                        <p:tav tm="100000">
                                          <p:val>
                                            <p:fltVal val="1"/>
                                          </p:val>
                                        </p:tav>
                                      </p:tavLst>
                                    </p:anim>
                                    <p:anim calcmode="lin" valueType="num">
                                      <p:cBhvr>
                                        <p:cTn id="26" dur="2000" fill="hold"/>
                                        <p:tgtEl>
                                          <p:spTgt spid="24"/>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45" presetClass="entr"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2000"/>
                                        <p:tgtEl>
                                          <p:spTgt spid="20"/>
                                        </p:tgtEl>
                                      </p:cBhvr>
                                    </p:animEffect>
                                    <p:anim calcmode="lin" valueType="num">
                                      <p:cBhvr>
                                        <p:cTn id="42" dur="2000" fill="hold"/>
                                        <p:tgtEl>
                                          <p:spTgt spid="20"/>
                                        </p:tgtEl>
                                        <p:attrNameLst>
                                          <p:attrName>ppt_w</p:attrName>
                                        </p:attrNameLst>
                                      </p:cBhvr>
                                      <p:tavLst>
                                        <p:tav tm="0" fmla="#ppt_w*sin(2.5*pi*$)">
                                          <p:val>
                                            <p:fltVal val="0"/>
                                          </p:val>
                                        </p:tav>
                                        <p:tav tm="100000">
                                          <p:val>
                                            <p:fltVal val="1"/>
                                          </p:val>
                                        </p:tav>
                                      </p:tavLst>
                                    </p:anim>
                                    <p:anim calcmode="lin" valueType="num">
                                      <p:cBhvr>
                                        <p:cTn id="43" dur="2000" fill="hold"/>
                                        <p:tgtEl>
                                          <p:spTgt spid="20"/>
                                        </p:tgtEl>
                                        <p:attrNameLst>
                                          <p:attrName>ppt_h</p:attrName>
                                        </p:attrNameLst>
                                      </p:cBhvr>
                                      <p:tavLst>
                                        <p:tav tm="0">
                                          <p:val>
                                            <p:strVal val="#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3">
                                            <p:txEl>
                                              <p:pRg st="0" end="0"/>
                                            </p:txEl>
                                          </p:spTgt>
                                        </p:tgtEl>
                                        <p:attrNameLst>
                                          <p:attrName>style.visibility</p:attrName>
                                        </p:attrNameLst>
                                      </p:cBhvr>
                                      <p:to>
                                        <p:strVal val="visible"/>
                                      </p:to>
                                    </p:set>
                                    <p:animEffect transition="in" filter="fade">
                                      <p:cBhvr>
                                        <p:cTn id="48"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P spid="13" grpId="0" build="p"/>
      <p:bldP spid="20" grpId="0" animBg="1"/>
      <p:bldP spid="22" grpId="0"/>
      <p:bldP spid="23" grpId="0" animBg="1"/>
      <p:bldP spid="2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2733"/>
            <a:ext cx="9144000" cy="8309967"/>
          </a:xfrm>
          <a:prstGeom prst="rect">
            <a:avLst/>
          </a:prstGeom>
          <a:noFill/>
        </p:spPr>
        <p:txBody>
          <a:bodyPr wrap="square" rtlCol="0">
            <a:spAutoFit/>
          </a:bodyPr>
          <a:lstStyle/>
          <a:p>
            <a:pPr algn="ctr"/>
            <a:r>
              <a:rPr lang="ar-SA" sz="13800" b="1" dirty="0" smtClean="0">
                <a:solidFill>
                  <a:srgbClr val="FF0000"/>
                </a:solidFill>
              </a:rPr>
              <a:t>تعريف المعلم</a:t>
            </a:r>
          </a:p>
          <a:p>
            <a:pPr algn="r"/>
            <a:r>
              <a:rPr lang="ar-SA" sz="4400" b="1" dirty="0" smtClean="0">
                <a:solidFill>
                  <a:srgbClr val="FF0000"/>
                </a:solidFill>
              </a:rPr>
              <a:t>ابو عمر محمد فاروف حسين</a:t>
            </a:r>
          </a:p>
          <a:p>
            <a:pPr algn="r"/>
            <a:r>
              <a:rPr lang="ar-SA" sz="4400" b="1" dirty="0" smtClean="0">
                <a:solidFill>
                  <a:srgbClr val="FF0000"/>
                </a:solidFill>
              </a:rPr>
              <a:t>مدير المدرسة</a:t>
            </a:r>
            <a:endParaRPr lang="ar-SA" sz="4400" b="1" dirty="0">
              <a:solidFill>
                <a:srgbClr val="FF0000"/>
              </a:solidFill>
            </a:endParaRPr>
          </a:p>
          <a:p>
            <a:pPr algn="r"/>
            <a:r>
              <a:rPr lang="ar-SA" sz="4400" b="1" dirty="0" smtClean="0">
                <a:solidFill>
                  <a:srgbClr val="FF0000"/>
                </a:solidFill>
              </a:rPr>
              <a:t>السلامية سراج العلوم بروداروغاهات</a:t>
            </a:r>
          </a:p>
          <a:p>
            <a:pPr algn="r"/>
            <a:r>
              <a:rPr lang="ar-SA" sz="4400" b="1" dirty="0" smtClean="0">
                <a:solidFill>
                  <a:srgbClr val="FF0000"/>
                </a:solidFill>
              </a:rPr>
              <a:t>سيتاكند – ستغرام</a:t>
            </a:r>
          </a:p>
          <a:p>
            <a:pPr algn="r"/>
            <a:r>
              <a:rPr lang="ar-SA" sz="4400" b="1" dirty="0" smtClean="0">
                <a:solidFill>
                  <a:srgbClr val="FF0000"/>
                </a:solidFill>
              </a:rPr>
              <a:t>فون – 01818433486</a:t>
            </a:r>
          </a:p>
          <a:p>
            <a:pPr algn="r"/>
            <a:r>
              <a:rPr lang="en-US" sz="4400" b="1" dirty="0" smtClean="0">
                <a:solidFill>
                  <a:srgbClr val="FF0000"/>
                </a:solidFill>
              </a:rPr>
              <a:t>Email – </a:t>
            </a:r>
            <a:r>
              <a:rPr lang="en-US" sz="4400" b="1" dirty="0" smtClean="0">
                <a:solidFill>
                  <a:srgbClr val="FF0000"/>
                </a:solidFill>
                <a:hlinkClick r:id="rId2"/>
              </a:rPr>
              <a:t>aomfaruk1177@gmail.com</a:t>
            </a:r>
            <a:r>
              <a:rPr lang="en-US" sz="4400" b="1" dirty="0" smtClean="0">
                <a:solidFill>
                  <a:srgbClr val="FF0000"/>
                </a:solidFill>
              </a:rPr>
              <a:t> </a:t>
            </a:r>
            <a:endParaRPr lang="ar-SA" sz="4400" b="1" dirty="0" smtClean="0">
              <a:solidFill>
                <a:srgbClr val="FF0000"/>
              </a:solidFill>
            </a:endParaRPr>
          </a:p>
          <a:p>
            <a:pPr algn="r"/>
            <a:endParaRPr lang="ar-SA" sz="4400" b="1" dirty="0">
              <a:solidFill>
                <a:srgbClr val="FF0000"/>
              </a:solidFill>
            </a:endParaRPr>
          </a:p>
          <a:p>
            <a:pPr algn="r"/>
            <a:endParaRPr lang="ar-SA" sz="4400" b="1" dirty="0" smtClean="0">
              <a:solidFill>
                <a:srgbClr val="FF0000"/>
              </a:solidFill>
            </a:endParaRPr>
          </a:p>
          <a:p>
            <a:pPr algn="r"/>
            <a:r>
              <a:rPr lang="ar-SA" sz="4400" b="1" dirty="0" smtClean="0">
                <a:solidFill>
                  <a:srgbClr val="FF0000"/>
                </a:solidFill>
              </a:rPr>
              <a:t>  </a:t>
            </a:r>
            <a:endParaRPr lang="en-US" sz="4400" b="1" dirty="0">
              <a:solidFill>
                <a:srgbClr val="FF0000"/>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40412" y="1846385"/>
            <a:ext cx="1867485" cy="1867485"/>
          </a:xfrm>
          <a:prstGeom prst="rect">
            <a:avLst/>
          </a:prstGeom>
        </p:spPr>
      </p:pic>
    </p:spTree>
    <p:extLst>
      <p:ext uri="{BB962C8B-B14F-4D97-AF65-F5344CB8AC3E}">
        <p14:creationId xmlns:p14="http://schemas.microsoft.com/office/powerpoint/2010/main" val="1415062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8259" y="608616"/>
            <a:ext cx="8444752" cy="1754326"/>
          </a:xfrm>
          <a:prstGeom prst="rect">
            <a:avLst/>
          </a:prstGeom>
        </p:spPr>
        <p:txBody>
          <a:bodyPr wrap="square">
            <a:spAutoFit/>
          </a:bodyPr>
          <a:lstStyle/>
          <a:p>
            <a:r>
              <a:rPr lang="en-US" sz="5400" b="1" dirty="0">
                <a:solidFill>
                  <a:srgbClr val="FFC000"/>
                </a:solidFill>
                <a:latin typeface="NikoshBAN" panose="02000000000000000000" pitchFamily="2" charset="0"/>
                <a:cs typeface="NikoshBAN" panose="02000000000000000000" pitchFamily="2" charset="0"/>
              </a:rPr>
              <a:t>৩) </a:t>
            </a:r>
            <a:r>
              <a:rPr lang="en-US" sz="5400" b="1" dirty="0" err="1">
                <a:solidFill>
                  <a:srgbClr val="FFC000"/>
                </a:solidFill>
                <a:latin typeface="NikoshBAN" panose="02000000000000000000" pitchFamily="2" charset="0"/>
                <a:cs typeface="NikoshBAN" panose="02000000000000000000" pitchFamily="2" charset="0"/>
              </a:rPr>
              <a:t>শব্দটি</a:t>
            </a:r>
            <a:r>
              <a:rPr lang="en-US" sz="5400" b="1" dirty="0">
                <a:solidFill>
                  <a:srgbClr val="FFC000"/>
                </a:solidFill>
                <a:latin typeface="NikoshBAN" panose="02000000000000000000" pitchFamily="2" charset="0"/>
                <a:cs typeface="NikoshBAN" panose="02000000000000000000" pitchFamily="2" charset="0"/>
              </a:rPr>
              <a:t> </a:t>
            </a:r>
            <a:r>
              <a:rPr lang="ar-SA" sz="5400" b="1" dirty="0">
                <a:solidFill>
                  <a:srgbClr val="FFC000"/>
                </a:solidFill>
                <a:latin typeface="NikoshBAN" panose="02000000000000000000" pitchFamily="2" charset="0"/>
              </a:rPr>
              <a:t> ماضى </a:t>
            </a:r>
            <a:r>
              <a:rPr lang="en-GB" sz="5400" b="1" dirty="0">
                <a:solidFill>
                  <a:srgbClr val="FFC000"/>
                </a:solidFill>
                <a:latin typeface="NikoshBAN" panose="02000000000000000000" pitchFamily="2" charset="0"/>
              </a:rPr>
              <a:t>,</a:t>
            </a:r>
            <a:r>
              <a:rPr lang="ar-SA" sz="5400" b="1" dirty="0">
                <a:solidFill>
                  <a:srgbClr val="FFC000"/>
                </a:solidFill>
                <a:latin typeface="NikoshBAN" panose="02000000000000000000" pitchFamily="2" charset="0"/>
              </a:rPr>
              <a:t> مضارع </a:t>
            </a:r>
            <a:r>
              <a:rPr lang="en-GB" sz="5400" b="1" dirty="0" err="1">
                <a:solidFill>
                  <a:srgbClr val="FFC000"/>
                </a:solidFill>
                <a:latin typeface="NikoshBAN" panose="02000000000000000000" pitchFamily="2" charset="0"/>
              </a:rPr>
              <a:t>এবং</a:t>
            </a:r>
            <a:r>
              <a:rPr lang="ar-SA" sz="5400" b="1" dirty="0">
                <a:solidFill>
                  <a:srgbClr val="FFC000"/>
                </a:solidFill>
                <a:latin typeface="NikoshBAN" panose="02000000000000000000" pitchFamily="2" charset="0"/>
              </a:rPr>
              <a:t> أمر </a:t>
            </a:r>
            <a:r>
              <a:rPr lang="en-GB" sz="5400" b="1" dirty="0">
                <a:solidFill>
                  <a:srgbClr val="FFC000"/>
                </a:solidFill>
                <a:latin typeface="NikoshBAN" panose="02000000000000000000" pitchFamily="2" charset="0"/>
              </a:rPr>
              <a:t> এ </a:t>
            </a:r>
            <a:r>
              <a:rPr lang="en-GB" sz="5400" b="1" dirty="0" err="1">
                <a:solidFill>
                  <a:srgbClr val="FFC000"/>
                </a:solidFill>
                <a:latin typeface="NikoshBAN" panose="02000000000000000000" pitchFamily="2" charset="0"/>
              </a:rPr>
              <a:t>রূপান্তর</a:t>
            </a:r>
            <a:r>
              <a:rPr lang="en-GB" sz="5400" b="1" dirty="0">
                <a:solidFill>
                  <a:srgbClr val="FFC000"/>
                </a:solidFill>
                <a:latin typeface="NikoshBAN" panose="02000000000000000000" pitchFamily="2" charset="0"/>
              </a:rPr>
              <a:t> </a:t>
            </a:r>
            <a:r>
              <a:rPr lang="en-US" sz="5400" b="1" dirty="0" err="1">
                <a:solidFill>
                  <a:srgbClr val="FFC000"/>
                </a:solidFill>
                <a:latin typeface="NikoshBAN" panose="02000000000000000000" pitchFamily="2" charset="0"/>
                <a:cs typeface="NikoshBAN" panose="02000000000000000000" pitchFamily="2" charset="0"/>
              </a:rPr>
              <a:t>হওয়া</a:t>
            </a:r>
            <a:r>
              <a:rPr lang="en-US" sz="5400" b="1" dirty="0">
                <a:solidFill>
                  <a:srgbClr val="FFC000"/>
                </a:solidFill>
                <a:latin typeface="NikoshBAN" panose="02000000000000000000" pitchFamily="2" charset="0"/>
                <a:cs typeface="NikoshBAN" panose="02000000000000000000" pitchFamily="2" charset="0"/>
              </a:rPr>
              <a:t> । </a:t>
            </a:r>
          </a:p>
        </p:txBody>
      </p:sp>
      <p:sp>
        <p:nvSpPr>
          <p:cNvPr id="5" name="Rectangle 4"/>
          <p:cNvSpPr/>
          <p:nvPr/>
        </p:nvSpPr>
        <p:spPr>
          <a:xfrm>
            <a:off x="121023" y="4543784"/>
            <a:ext cx="9022977" cy="923330"/>
          </a:xfrm>
          <a:prstGeom prst="rect">
            <a:avLst/>
          </a:prstGeom>
        </p:spPr>
        <p:txBody>
          <a:bodyPr wrap="square">
            <a:spAutoFit/>
          </a:bodyPr>
          <a:lstStyle/>
          <a:p>
            <a:r>
              <a:rPr lang="en-US" sz="5400" dirty="0">
                <a:solidFill>
                  <a:srgbClr val="FFC000"/>
                </a:solidFill>
                <a:latin typeface="NikoshBAN" panose="02000000000000000000" pitchFamily="2" charset="0"/>
                <a:cs typeface="NikoshBAN" panose="02000000000000000000" pitchFamily="2" charset="0"/>
              </a:rPr>
              <a:t>৪) </a:t>
            </a:r>
            <a:r>
              <a:rPr lang="en-US" sz="5400" dirty="0" err="1">
                <a:solidFill>
                  <a:srgbClr val="FFC000"/>
                </a:solidFill>
                <a:latin typeface="NikoshBAN" panose="02000000000000000000" pitchFamily="2" charset="0"/>
                <a:cs typeface="NikoshBAN" panose="02000000000000000000" pitchFamily="2" charset="0"/>
              </a:rPr>
              <a:t>শব্দের</a:t>
            </a:r>
            <a:r>
              <a:rPr lang="en-US" sz="5400" dirty="0">
                <a:solidFill>
                  <a:srgbClr val="FFC000"/>
                </a:solidFill>
                <a:latin typeface="NikoshBAN" panose="02000000000000000000" pitchFamily="2" charset="0"/>
                <a:cs typeface="NikoshBAN" panose="02000000000000000000" pitchFamily="2" charset="0"/>
              </a:rPr>
              <a:t> </a:t>
            </a:r>
            <a:r>
              <a:rPr lang="en-US" sz="5400" dirty="0" err="1">
                <a:solidFill>
                  <a:srgbClr val="FFC000"/>
                </a:solidFill>
                <a:latin typeface="NikoshBAN" panose="02000000000000000000" pitchFamily="2" charset="0"/>
                <a:cs typeface="NikoshBAN" panose="02000000000000000000" pitchFamily="2" charset="0"/>
              </a:rPr>
              <a:t>শেষে</a:t>
            </a:r>
            <a:r>
              <a:rPr lang="ar-SA" sz="5400" dirty="0">
                <a:solidFill>
                  <a:srgbClr val="FFC000"/>
                </a:solidFill>
              </a:rPr>
              <a:t> ضمير بارز </a:t>
            </a:r>
            <a:r>
              <a:rPr lang="en-US" sz="5400" dirty="0" err="1">
                <a:solidFill>
                  <a:srgbClr val="FFC000"/>
                </a:solidFill>
                <a:latin typeface="NikoshBAN" panose="02000000000000000000" pitchFamily="2" charset="0"/>
                <a:cs typeface="NikoshBAN" panose="02000000000000000000" pitchFamily="2" charset="0"/>
              </a:rPr>
              <a:t>যুক্ত</a:t>
            </a:r>
            <a:r>
              <a:rPr lang="en-US" sz="5400" dirty="0">
                <a:solidFill>
                  <a:srgbClr val="FFC000"/>
                </a:solidFill>
                <a:latin typeface="NikoshBAN" panose="02000000000000000000" pitchFamily="2" charset="0"/>
                <a:cs typeface="NikoshBAN" panose="02000000000000000000" pitchFamily="2" charset="0"/>
              </a:rPr>
              <a:t>  </a:t>
            </a:r>
            <a:r>
              <a:rPr lang="en-US" sz="5400" dirty="0" err="1">
                <a:solidFill>
                  <a:srgbClr val="FFC000"/>
                </a:solidFill>
                <a:latin typeface="NikoshBAN" panose="02000000000000000000" pitchFamily="2" charset="0"/>
                <a:cs typeface="NikoshBAN" panose="02000000000000000000" pitchFamily="2" charset="0"/>
              </a:rPr>
              <a:t>হওয়া</a:t>
            </a:r>
            <a:r>
              <a:rPr lang="en-US" sz="5400" dirty="0">
                <a:solidFill>
                  <a:srgbClr val="FFC000"/>
                </a:solidFill>
                <a:latin typeface="NikoshBAN" panose="02000000000000000000" pitchFamily="2" charset="0"/>
                <a:cs typeface="NikoshBAN" panose="02000000000000000000" pitchFamily="2" charset="0"/>
              </a:rPr>
              <a:t> । </a:t>
            </a:r>
          </a:p>
        </p:txBody>
      </p:sp>
      <p:sp>
        <p:nvSpPr>
          <p:cNvPr id="6" name="Rectangle 5"/>
          <p:cNvSpPr/>
          <p:nvPr/>
        </p:nvSpPr>
        <p:spPr>
          <a:xfrm>
            <a:off x="6748698" y="5558467"/>
            <a:ext cx="1734987" cy="769441"/>
          </a:xfrm>
          <a:prstGeom prst="rect">
            <a:avLst/>
          </a:prstGeom>
        </p:spPr>
        <p:txBody>
          <a:bodyPr wrap="square">
            <a:spAutoFit/>
          </a:bodyPr>
          <a:lstStyle/>
          <a:p>
            <a:pPr algn="ctr"/>
            <a:r>
              <a:rPr lang="ar-SA" sz="4400" b="1" spc="300" dirty="0">
                <a:solidFill>
                  <a:schemeClr val="tx1">
                    <a:lumMod val="95000"/>
                    <a:lumOff val="5000"/>
                  </a:schemeClr>
                </a:solidFill>
                <a:latin typeface="NikoshBAN" panose="02000000000000000000" pitchFamily="2" charset="0"/>
              </a:rPr>
              <a:t>سَمِعُوْا</a:t>
            </a:r>
            <a:endParaRPr lang="en-US" sz="4400" b="1" spc="300" dirty="0"/>
          </a:p>
        </p:txBody>
      </p:sp>
      <p:sp>
        <p:nvSpPr>
          <p:cNvPr id="7" name="Rectangle 6"/>
          <p:cNvSpPr/>
          <p:nvPr/>
        </p:nvSpPr>
        <p:spPr>
          <a:xfrm>
            <a:off x="4198602" y="5585359"/>
            <a:ext cx="1457526" cy="769441"/>
          </a:xfrm>
          <a:prstGeom prst="rect">
            <a:avLst/>
          </a:prstGeom>
        </p:spPr>
        <p:txBody>
          <a:bodyPr wrap="square">
            <a:spAutoFit/>
          </a:bodyPr>
          <a:lstStyle/>
          <a:p>
            <a:pPr algn="ctr"/>
            <a:r>
              <a:rPr lang="ar-SA" sz="4400" b="1" spc="300" dirty="0">
                <a:solidFill>
                  <a:schemeClr val="tx1">
                    <a:lumMod val="95000"/>
                    <a:lumOff val="5000"/>
                  </a:schemeClr>
                </a:solidFill>
                <a:latin typeface="NikoshBAN" panose="02000000000000000000" pitchFamily="2" charset="0"/>
              </a:rPr>
              <a:t>سَمِعْنَا</a:t>
            </a:r>
            <a:endParaRPr lang="en-US" sz="4400" b="1" spc="300" dirty="0"/>
          </a:p>
        </p:txBody>
      </p:sp>
      <p:sp>
        <p:nvSpPr>
          <p:cNvPr id="8" name="Rectangle 7"/>
          <p:cNvSpPr/>
          <p:nvPr/>
        </p:nvSpPr>
        <p:spPr>
          <a:xfrm>
            <a:off x="1419576" y="5550676"/>
            <a:ext cx="1573197" cy="769441"/>
          </a:xfrm>
          <a:prstGeom prst="rect">
            <a:avLst/>
          </a:prstGeom>
        </p:spPr>
        <p:txBody>
          <a:bodyPr wrap="square">
            <a:spAutoFit/>
          </a:bodyPr>
          <a:lstStyle/>
          <a:p>
            <a:pPr algn="ctr"/>
            <a:r>
              <a:rPr lang="ar-SA" sz="4400" b="1" spc="300" dirty="0">
                <a:solidFill>
                  <a:srgbClr val="0070C0"/>
                </a:solidFill>
                <a:latin typeface="NikoshBAN" panose="02000000000000000000" pitchFamily="2" charset="0"/>
              </a:rPr>
              <a:t>سَمِعْتَ</a:t>
            </a:r>
            <a:endParaRPr lang="en-US" sz="4400" b="1" spc="300" dirty="0">
              <a:solidFill>
                <a:srgbClr val="0070C0"/>
              </a:solidFill>
            </a:endParaRPr>
          </a:p>
        </p:txBody>
      </p:sp>
      <p:sp>
        <p:nvSpPr>
          <p:cNvPr id="9" name="Rounded Rectangle 8"/>
          <p:cNvSpPr/>
          <p:nvPr/>
        </p:nvSpPr>
        <p:spPr>
          <a:xfrm>
            <a:off x="1436499" y="5561355"/>
            <a:ext cx="569656" cy="7077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p:cNvSpPr/>
          <p:nvPr/>
        </p:nvSpPr>
        <p:spPr>
          <a:xfrm>
            <a:off x="4184182" y="5565838"/>
            <a:ext cx="569656" cy="7077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10"/>
          <p:cNvSpPr/>
          <p:nvPr/>
        </p:nvSpPr>
        <p:spPr>
          <a:xfrm>
            <a:off x="6851182" y="5639224"/>
            <a:ext cx="569656" cy="7077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1250897" y="2514262"/>
            <a:ext cx="2332135" cy="2123658"/>
          </a:xfrm>
          <a:prstGeom prst="rect">
            <a:avLst/>
          </a:prstGeom>
        </p:spPr>
        <p:txBody>
          <a:bodyPr wrap="square">
            <a:spAutoFit/>
          </a:bodyPr>
          <a:lstStyle/>
          <a:p>
            <a:pPr algn="ctr"/>
            <a:r>
              <a:rPr lang="ar-SA" sz="4000" b="1" dirty="0">
                <a:solidFill>
                  <a:srgbClr val="FF0000"/>
                </a:solidFill>
                <a:effectLst>
                  <a:outerShdw blurRad="38100" dist="38100" dir="2700000" algn="tl">
                    <a:srgbClr val="000000">
                      <a:alpha val="43137"/>
                    </a:srgbClr>
                  </a:outerShdw>
                </a:effectLst>
                <a:latin typeface="NikoshBAN" panose="02000000000000000000" pitchFamily="2" charset="0"/>
              </a:rPr>
              <a:t> </a:t>
            </a:r>
            <a:r>
              <a:rPr lang="ar-SA" sz="4400" b="1" dirty="0">
                <a:solidFill>
                  <a:srgbClr val="FF0000"/>
                </a:solidFill>
                <a:effectLst>
                  <a:outerShdw blurRad="38100" dist="38100" dir="2700000" algn="tl">
                    <a:srgbClr val="000000">
                      <a:alpha val="43137"/>
                    </a:srgbClr>
                  </a:outerShdw>
                </a:effectLst>
                <a:latin typeface="NikoshBAN" panose="02000000000000000000" pitchFamily="2" charset="0"/>
              </a:rPr>
              <a:t>ضَرَبَ</a:t>
            </a:r>
          </a:p>
          <a:p>
            <a:pPr algn="ctr"/>
            <a:r>
              <a:rPr lang="ar-SA" sz="4400" b="1" dirty="0">
                <a:solidFill>
                  <a:srgbClr val="FF0000"/>
                </a:solidFill>
                <a:effectLst>
                  <a:outerShdw blurRad="38100" dist="38100" dir="2700000" algn="tl">
                    <a:srgbClr val="000000">
                      <a:alpha val="43137"/>
                    </a:srgbClr>
                  </a:outerShdw>
                </a:effectLst>
                <a:latin typeface="NikoshBAN" panose="02000000000000000000" pitchFamily="2" charset="0"/>
              </a:rPr>
              <a:t>يَضْرِبُ</a:t>
            </a:r>
          </a:p>
          <a:p>
            <a:pPr algn="ctr"/>
            <a:r>
              <a:rPr lang="ar-SA" sz="4400" b="1" dirty="0">
                <a:solidFill>
                  <a:srgbClr val="FF0000"/>
                </a:solidFill>
                <a:effectLst>
                  <a:outerShdw blurRad="38100" dist="38100" dir="2700000" algn="tl">
                    <a:srgbClr val="000000">
                      <a:alpha val="43137"/>
                    </a:srgbClr>
                  </a:outerShdw>
                </a:effectLst>
                <a:latin typeface="NikoshBAN" panose="02000000000000000000" pitchFamily="2" charset="0"/>
              </a:rPr>
              <a:t>اِضْرِبْ</a:t>
            </a:r>
            <a:endParaRPr lang="en-US" sz="4000" b="1" dirty="0">
              <a:solidFill>
                <a:srgbClr val="FF0000"/>
              </a:solidFill>
              <a:effectLst>
                <a:outerShdw blurRad="38100" dist="38100" dir="2700000" algn="tl">
                  <a:srgbClr val="000000">
                    <a:alpha val="43137"/>
                  </a:srgbClr>
                </a:outerShdw>
              </a:effectLst>
            </a:endParaRPr>
          </a:p>
        </p:txBody>
      </p:sp>
      <p:sp>
        <p:nvSpPr>
          <p:cNvPr id="13" name="Rectangle 12"/>
          <p:cNvSpPr/>
          <p:nvPr/>
        </p:nvSpPr>
        <p:spPr>
          <a:xfrm>
            <a:off x="4731643" y="2554603"/>
            <a:ext cx="2332135" cy="2123658"/>
          </a:xfrm>
          <a:prstGeom prst="rect">
            <a:avLst/>
          </a:prstGeom>
        </p:spPr>
        <p:txBody>
          <a:bodyPr wrap="square">
            <a:spAutoFit/>
          </a:bodyPr>
          <a:lstStyle/>
          <a:p>
            <a:pPr algn="ctr"/>
            <a:r>
              <a:rPr lang="ar-SA" sz="4400" b="1" dirty="0">
                <a:solidFill>
                  <a:srgbClr val="00B050"/>
                </a:solidFill>
                <a:latin typeface="NikoshBAN" panose="02000000000000000000" pitchFamily="2" charset="0"/>
              </a:rPr>
              <a:t>نَصَرَ</a:t>
            </a:r>
          </a:p>
          <a:p>
            <a:pPr algn="ctr"/>
            <a:r>
              <a:rPr lang="ar-SA" sz="4400" b="1" dirty="0">
                <a:solidFill>
                  <a:srgbClr val="00B050"/>
                </a:solidFill>
                <a:latin typeface="NikoshBAN" panose="02000000000000000000" pitchFamily="2" charset="0"/>
              </a:rPr>
              <a:t>يَنْصُرُ</a:t>
            </a:r>
          </a:p>
          <a:p>
            <a:pPr algn="ctr"/>
            <a:r>
              <a:rPr lang="ar-SA" sz="4400" b="1" dirty="0">
                <a:solidFill>
                  <a:srgbClr val="00B050"/>
                </a:solidFill>
                <a:latin typeface="NikoshBAN" panose="02000000000000000000" pitchFamily="2" charset="0"/>
              </a:rPr>
              <a:t>اُنْصُرْ</a:t>
            </a:r>
          </a:p>
        </p:txBody>
      </p:sp>
    </p:spTree>
    <p:extLst>
      <p:ext uri="{BB962C8B-B14F-4D97-AF65-F5344CB8AC3E}">
        <p14:creationId xmlns:p14="http://schemas.microsoft.com/office/powerpoint/2010/main" val="3080770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2000"/>
                                        <p:tgtEl>
                                          <p:spTgt spid="9"/>
                                        </p:tgtEl>
                                      </p:cBhvr>
                                    </p:animEffect>
                                    <p:anim calcmode="lin" valueType="num">
                                      <p:cBhvr>
                                        <p:cTn id="33" dur="2000" fill="hold"/>
                                        <p:tgtEl>
                                          <p:spTgt spid="9"/>
                                        </p:tgtEl>
                                        <p:attrNameLst>
                                          <p:attrName>ppt_w</p:attrName>
                                        </p:attrNameLst>
                                      </p:cBhvr>
                                      <p:tavLst>
                                        <p:tav tm="0" fmla="#ppt_w*sin(2.5*pi*$)">
                                          <p:val>
                                            <p:fltVal val="0"/>
                                          </p:val>
                                        </p:tav>
                                        <p:tav tm="100000">
                                          <p:val>
                                            <p:fltVal val="1"/>
                                          </p:val>
                                        </p:tav>
                                      </p:tavLst>
                                    </p:anim>
                                    <p:anim calcmode="lin" valueType="num">
                                      <p:cBhvr>
                                        <p:cTn id="34"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45"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2000"/>
                                        <p:tgtEl>
                                          <p:spTgt spid="10"/>
                                        </p:tgtEl>
                                      </p:cBhvr>
                                    </p:animEffect>
                                    <p:anim calcmode="lin" valueType="num">
                                      <p:cBhvr>
                                        <p:cTn id="40" dur="2000" fill="hold"/>
                                        <p:tgtEl>
                                          <p:spTgt spid="10"/>
                                        </p:tgtEl>
                                        <p:attrNameLst>
                                          <p:attrName>ppt_w</p:attrName>
                                        </p:attrNameLst>
                                      </p:cBhvr>
                                      <p:tavLst>
                                        <p:tav tm="0" fmla="#ppt_w*sin(2.5*pi*$)">
                                          <p:val>
                                            <p:fltVal val="0"/>
                                          </p:val>
                                        </p:tav>
                                        <p:tav tm="100000">
                                          <p:val>
                                            <p:fltVal val="1"/>
                                          </p:val>
                                        </p:tav>
                                      </p:tavLst>
                                    </p:anim>
                                    <p:anim calcmode="lin" valueType="num">
                                      <p:cBhvr>
                                        <p:cTn id="41" dur="2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45" presetClass="entr" presetSubtype="0"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2000"/>
                                        <p:tgtEl>
                                          <p:spTgt spid="11"/>
                                        </p:tgtEl>
                                      </p:cBhvr>
                                    </p:animEffect>
                                    <p:anim calcmode="lin" valueType="num">
                                      <p:cBhvr>
                                        <p:cTn id="47" dur="2000" fill="hold"/>
                                        <p:tgtEl>
                                          <p:spTgt spid="11"/>
                                        </p:tgtEl>
                                        <p:attrNameLst>
                                          <p:attrName>ppt_w</p:attrName>
                                        </p:attrNameLst>
                                      </p:cBhvr>
                                      <p:tavLst>
                                        <p:tav tm="0" fmla="#ppt_w*sin(2.5*pi*$)">
                                          <p:val>
                                            <p:fltVal val="0"/>
                                          </p:val>
                                        </p:tav>
                                        <p:tav tm="100000">
                                          <p:val>
                                            <p:fltVal val="1"/>
                                          </p:val>
                                        </p:tav>
                                      </p:tavLst>
                                    </p:anim>
                                    <p:anim calcmode="lin" valueType="num">
                                      <p:cBhvr>
                                        <p:cTn id="48" dur="2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12">
                                            <p:txEl>
                                              <p:pRg st="0" end="0"/>
                                            </p:txEl>
                                          </p:spTgt>
                                        </p:tgtEl>
                                        <p:attrNameLst>
                                          <p:attrName>style.visibility</p:attrName>
                                        </p:attrNameLst>
                                      </p:cBhvr>
                                      <p:to>
                                        <p:strVal val="visible"/>
                                      </p:to>
                                    </p:set>
                                    <p:animEffect transition="in" filter="checkerboard(across)">
                                      <p:cBhvr>
                                        <p:cTn id="53" dur="500"/>
                                        <p:tgtEl>
                                          <p:spTgt spid="12">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 presetClass="entr" presetSubtype="10" fill="hold" grpId="0" nodeType="clickEffect">
                                  <p:stCondLst>
                                    <p:cond delay="0"/>
                                  </p:stCondLst>
                                  <p:childTnLst>
                                    <p:set>
                                      <p:cBhvr>
                                        <p:cTn id="57" dur="1" fill="hold">
                                          <p:stCondLst>
                                            <p:cond delay="0"/>
                                          </p:stCondLst>
                                        </p:cTn>
                                        <p:tgtEl>
                                          <p:spTgt spid="12">
                                            <p:txEl>
                                              <p:pRg st="1" end="1"/>
                                            </p:txEl>
                                          </p:spTgt>
                                        </p:tgtEl>
                                        <p:attrNameLst>
                                          <p:attrName>style.visibility</p:attrName>
                                        </p:attrNameLst>
                                      </p:cBhvr>
                                      <p:to>
                                        <p:strVal val="visible"/>
                                      </p:to>
                                    </p:set>
                                    <p:animEffect transition="in" filter="checkerboard(across)">
                                      <p:cBhvr>
                                        <p:cTn id="58" dur="500"/>
                                        <p:tgtEl>
                                          <p:spTgt spid="12">
                                            <p:txEl>
                                              <p:pRg st="1" end="1"/>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 presetClass="entr" presetSubtype="10" fill="hold" grpId="0" nodeType="clickEffect">
                                  <p:stCondLst>
                                    <p:cond delay="0"/>
                                  </p:stCondLst>
                                  <p:childTnLst>
                                    <p:set>
                                      <p:cBhvr>
                                        <p:cTn id="62" dur="1" fill="hold">
                                          <p:stCondLst>
                                            <p:cond delay="0"/>
                                          </p:stCondLst>
                                        </p:cTn>
                                        <p:tgtEl>
                                          <p:spTgt spid="12">
                                            <p:txEl>
                                              <p:pRg st="2" end="2"/>
                                            </p:txEl>
                                          </p:spTgt>
                                        </p:tgtEl>
                                        <p:attrNameLst>
                                          <p:attrName>style.visibility</p:attrName>
                                        </p:attrNameLst>
                                      </p:cBhvr>
                                      <p:to>
                                        <p:strVal val="visible"/>
                                      </p:to>
                                    </p:set>
                                    <p:animEffect transition="in" filter="checkerboard(across)">
                                      <p:cBhvr>
                                        <p:cTn id="63" dur="500"/>
                                        <p:tgtEl>
                                          <p:spTgt spid="12">
                                            <p:txEl>
                                              <p:pRg st="2" end="2"/>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 presetClass="entr" presetSubtype="10" fill="hold" grpId="0" nodeType="clickEffect">
                                  <p:stCondLst>
                                    <p:cond delay="0"/>
                                  </p:stCondLst>
                                  <p:childTnLst>
                                    <p:set>
                                      <p:cBhvr>
                                        <p:cTn id="67" dur="1" fill="hold">
                                          <p:stCondLst>
                                            <p:cond delay="0"/>
                                          </p:stCondLst>
                                        </p:cTn>
                                        <p:tgtEl>
                                          <p:spTgt spid="13">
                                            <p:txEl>
                                              <p:pRg st="0" end="0"/>
                                            </p:txEl>
                                          </p:spTgt>
                                        </p:tgtEl>
                                        <p:attrNameLst>
                                          <p:attrName>style.visibility</p:attrName>
                                        </p:attrNameLst>
                                      </p:cBhvr>
                                      <p:to>
                                        <p:strVal val="visible"/>
                                      </p:to>
                                    </p:set>
                                    <p:animEffect transition="in" filter="checkerboard(across)">
                                      <p:cBhvr>
                                        <p:cTn id="68" dur="500"/>
                                        <p:tgtEl>
                                          <p:spTgt spid="13">
                                            <p:txEl>
                                              <p:pRg st="0" end="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5" presetClass="entr" presetSubtype="10" fill="hold" grpId="0" nodeType="clickEffect">
                                  <p:stCondLst>
                                    <p:cond delay="0"/>
                                  </p:stCondLst>
                                  <p:childTnLst>
                                    <p:set>
                                      <p:cBhvr>
                                        <p:cTn id="72" dur="1" fill="hold">
                                          <p:stCondLst>
                                            <p:cond delay="0"/>
                                          </p:stCondLst>
                                        </p:cTn>
                                        <p:tgtEl>
                                          <p:spTgt spid="13">
                                            <p:txEl>
                                              <p:pRg st="1" end="1"/>
                                            </p:txEl>
                                          </p:spTgt>
                                        </p:tgtEl>
                                        <p:attrNameLst>
                                          <p:attrName>style.visibility</p:attrName>
                                        </p:attrNameLst>
                                      </p:cBhvr>
                                      <p:to>
                                        <p:strVal val="visible"/>
                                      </p:to>
                                    </p:set>
                                    <p:animEffect transition="in" filter="checkerboard(across)">
                                      <p:cBhvr>
                                        <p:cTn id="73" dur="500"/>
                                        <p:tgtEl>
                                          <p:spTgt spid="13">
                                            <p:txEl>
                                              <p:pRg st="1" end="1"/>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5" presetClass="entr" presetSubtype="10" fill="hold" grpId="0" nodeType="clickEffect">
                                  <p:stCondLst>
                                    <p:cond delay="0"/>
                                  </p:stCondLst>
                                  <p:childTnLst>
                                    <p:set>
                                      <p:cBhvr>
                                        <p:cTn id="77" dur="1" fill="hold">
                                          <p:stCondLst>
                                            <p:cond delay="0"/>
                                          </p:stCondLst>
                                        </p:cTn>
                                        <p:tgtEl>
                                          <p:spTgt spid="13">
                                            <p:txEl>
                                              <p:pRg st="2" end="2"/>
                                            </p:txEl>
                                          </p:spTgt>
                                        </p:tgtEl>
                                        <p:attrNameLst>
                                          <p:attrName>style.visibility</p:attrName>
                                        </p:attrNameLst>
                                      </p:cBhvr>
                                      <p:to>
                                        <p:strVal val="visible"/>
                                      </p:to>
                                    </p:set>
                                    <p:animEffect transition="in" filter="checkerboard(across)">
                                      <p:cBhvr>
                                        <p:cTn id="78"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animBg="1"/>
      <p:bldP spid="10" grpId="0" animBg="1"/>
      <p:bldP spid="11" grpId="0" animBg="1"/>
      <p:bldP spid="12" grpId="0" build="p"/>
      <p:bldP spid="1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0682" y="217120"/>
            <a:ext cx="8834717" cy="1692771"/>
          </a:xfrm>
          <a:prstGeom prst="rect">
            <a:avLst/>
          </a:prstGeom>
        </p:spPr>
        <p:txBody>
          <a:bodyPr wrap="square">
            <a:spAutoFit/>
          </a:bodyPr>
          <a:lstStyle/>
          <a:p>
            <a:r>
              <a:rPr lang="en-US" sz="4400" dirty="0">
                <a:solidFill>
                  <a:srgbClr val="FF0000"/>
                </a:solidFill>
                <a:latin typeface="NikoshBAN" panose="02000000000000000000" pitchFamily="2" charset="0"/>
                <a:cs typeface="NikoshBAN" panose="02000000000000000000" pitchFamily="2" charset="0"/>
              </a:rPr>
              <a:t>৫) </a:t>
            </a:r>
            <a:r>
              <a:rPr lang="en-US" sz="4400" dirty="0" err="1">
                <a:solidFill>
                  <a:srgbClr val="FF0000"/>
                </a:solidFill>
                <a:latin typeface="NikoshBAN" panose="02000000000000000000" pitchFamily="2" charset="0"/>
                <a:cs typeface="NikoshBAN" panose="02000000000000000000" pitchFamily="2" charset="0"/>
              </a:rPr>
              <a:t>শব্দের</a:t>
            </a:r>
            <a:r>
              <a:rPr lang="en-US" sz="4400" dirty="0">
                <a:solidFill>
                  <a:srgbClr val="FF0000"/>
                </a:solidFill>
                <a:latin typeface="NikoshBAN" panose="02000000000000000000" pitchFamily="2" charset="0"/>
                <a:cs typeface="NikoshBAN" panose="02000000000000000000" pitchFamily="2" charset="0"/>
              </a:rPr>
              <a:t> </a:t>
            </a:r>
            <a:r>
              <a:rPr lang="en-US" sz="4400" dirty="0" err="1">
                <a:solidFill>
                  <a:srgbClr val="FF0000"/>
                </a:solidFill>
                <a:latin typeface="NikoshBAN" panose="02000000000000000000" pitchFamily="2" charset="0"/>
                <a:cs typeface="NikoshBAN" panose="02000000000000000000" pitchFamily="2" charset="0"/>
              </a:rPr>
              <a:t>শেষে</a:t>
            </a:r>
            <a:r>
              <a:rPr lang="ar-SA" sz="4400" dirty="0">
                <a:solidFill>
                  <a:srgbClr val="FF0000"/>
                </a:solidFill>
              </a:rPr>
              <a:t>تاء تانيث ساكنة  </a:t>
            </a:r>
            <a:r>
              <a:rPr lang="en-GB" sz="4400" dirty="0">
                <a:solidFill>
                  <a:srgbClr val="FF0000"/>
                </a:solidFill>
              </a:rPr>
              <a:t> </a:t>
            </a:r>
            <a:r>
              <a:rPr lang="en-US" sz="4400" dirty="0" err="1">
                <a:solidFill>
                  <a:srgbClr val="FF0000"/>
                </a:solidFill>
                <a:latin typeface="NikoshBAN" panose="02000000000000000000" pitchFamily="2" charset="0"/>
                <a:cs typeface="NikoshBAN" panose="02000000000000000000" pitchFamily="2" charset="0"/>
              </a:rPr>
              <a:t>যুক্ত</a:t>
            </a:r>
            <a:r>
              <a:rPr lang="en-US" sz="4400" dirty="0">
                <a:solidFill>
                  <a:srgbClr val="FF0000"/>
                </a:solidFill>
                <a:latin typeface="NikoshBAN" panose="02000000000000000000" pitchFamily="2" charset="0"/>
                <a:cs typeface="NikoshBAN" panose="02000000000000000000" pitchFamily="2" charset="0"/>
              </a:rPr>
              <a:t> </a:t>
            </a:r>
            <a:r>
              <a:rPr lang="en-US" sz="4400" dirty="0" err="1">
                <a:solidFill>
                  <a:srgbClr val="FF0000"/>
                </a:solidFill>
                <a:latin typeface="NikoshBAN" panose="02000000000000000000" pitchFamily="2" charset="0"/>
                <a:cs typeface="NikoshBAN" panose="02000000000000000000" pitchFamily="2" charset="0"/>
              </a:rPr>
              <a:t>হওয়া</a:t>
            </a:r>
            <a:r>
              <a:rPr lang="en-US" sz="4400" dirty="0">
                <a:solidFill>
                  <a:srgbClr val="FF0000"/>
                </a:solidFill>
                <a:latin typeface="NikoshBAN" panose="02000000000000000000" pitchFamily="2" charset="0"/>
                <a:cs typeface="NikoshBAN" panose="02000000000000000000" pitchFamily="2" charset="0"/>
              </a:rPr>
              <a:t>।</a:t>
            </a:r>
          </a:p>
          <a:p>
            <a:r>
              <a:rPr lang="en-US" sz="5400" b="1" dirty="0" err="1">
                <a:solidFill>
                  <a:srgbClr val="00B050"/>
                </a:solidFill>
                <a:latin typeface="NikoshBAN" panose="02000000000000000000" pitchFamily="2" charset="0"/>
                <a:cs typeface="NikoshBAN" panose="02000000000000000000" pitchFamily="2" charset="0"/>
              </a:rPr>
              <a:t>যেমন</a:t>
            </a:r>
            <a:r>
              <a:rPr lang="en-US" sz="5400" b="1" dirty="0">
                <a:solidFill>
                  <a:srgbClr val="00B050"/>
                </a:solidFill>
                <a:latin typeface="NikoshBAN" panose="02000000000000000000" pitchFamily="2" charset="0"/>
                <a:cs typeface="NikoshBAN" panose="02000000000000000000" pitchFamily="2" charset="0"/>
              </a:rPr>
              <a:t>-  </a:t>
            </a:r>
            <a:r>
              <a:rPr lang="ar-SA" sz="5400" b="1" dirty="0">
                <a:solidFill>
                  <a:srgbClr val="00B050"/>
                </a:solidFill>
                <a:latin typeface="NikoshBAN" panose="02000000000000000000" pitchFamily="2" charset="0"/>
              </a:rPr>
              <a:t> </a:t>
            </a:r>
            <a:r>
              <a:rPr lang="ar-SA" sz="6000" b="1" dirty="0">
                <a:solidFill>
                  <a:srgbClr val="00B050"/>
                </a:solidFill>
                <a:latin typeface="NikoshBAN" panose="02000000000000000000" pitchFamily="2" charset="0"/>
              </a:rPr>
              <a:t>نَصَرَتْ ـ فَضِلَتْ</a:t>
            </a:r>
            <a:endParaRPr lang="en-US" sz="5400" b="1" dirty="0">
              <a:solidFill>
                <a:srgbClr val="00B050"/>
              </a:solidFill>
              <a:latin typeface="NikoshBAN" panose="02000000000000000000" pitchFamily="2" charset="0"/>
              <a:cs typeface="NikoshBAN" panose="02000000000000000000" pitchFamily="2" charset="0"/>
            </a:endParaRPr>
          </a:p>
        </p:txBody>
      </p:sp>
      <p:sp>
        <p:nvSpPr>
          <p:cNvPr id="6" name="Rectangle 5"/>
          <p:cNvSpPr/>
          <p:nvPr/>
        </p:nvSpPr>
        <p:spPr>
          <a:xfrm>
            <a:off x="6784163" y="1066900"/>
            <a:ext cx="2054086" cy="923330"/>
          </a:xfrm>
          <a:prstGeom prst="rect">
            <a:avLst/>
          </a:prstGeom>
        </p:spPr>
        <p:txBody>
          <a:bodyPr wrap="square">
            <a:spAutoFit/>
          </a:bodyPr>
          <a:lstStyle/>
          <a:p>
            <a:pPr algn="ctr"/>
            <a:r>
              <a:rPr lang="ar-SA" sz="4400" dirty="0">
                <a:solidFill>
                  <a:schemeClr val="tx1">
                    <a:lumMod val="95000"/>
                    <a:lumOff val="5000"/>
                  </a:schemeClr>
                </a:solidFill>
                <a:latin typeface="NikoshBAN" panose="02000000000000000000" pitchFamily="2" charset="0"/>
              </a:rPr>
              <a:t> </a:t>
            </a:r>
            <a:r>
              <a:rPr lang="ar-SA" sz="5400" b="1" dirty="0">
                <a:solidFill>
                  <a:schemeClr val="tx1">
                    <a:lumMod val="95000"/>
                    <a:lumOff val="5000"/>
                  </a:schemeClr>
                </a:solidFill>
                <a:latin typeface="NikoshBAN" panose="02000000000000000000" pitchFamily="2" charset="0"/>
              </a:rPr>
              <a:t>اُدْخُلِىْ </a:t>
            </a:r>
            <a:endParaRPr lang="en-US" sz="4400" b="1" dirty="0"/>
          </a:p>
        </p:txBody>
      </p:sp>
      <p:sp>
        <p:nvSpPr>
          <p:cNvPr id="7" name="Rectangle 6"/>
          <p:cNvSpPr/>
          <p:nvPr/>
        </p:nvSpPr>
        <p:spPr>
          <a:xfrm>
            <a:off x="236590" y="4661570"/>
            <a:ext cx="8046797" cy="1446550"/>
          </a:xfrm>
          <a:prstGeom prst="rect">
            <a:avLst/>
          </a:prstGeom>
        </p:spPr>
        <p:txBody>
          <a:bodyPr wrap="square">
            <a:spAutoFit/>
          </a:bodyPr>
          <a:lstStyle/>
          <a:p>
            <a:r>
              <a:rPr lang="en-US" sz="4400" b="1" dirty="0">
                <a:solidFill>
                  <a:srgbClr val="FFC000"/>
                </a:solidFill>
                <a:latin typeface="NikoshBAN" panose="02000000000000000000" pitchFamily="2" charset="0"/>
                <a:cs typeface="NikoshBAN" panose="02000000000000000000" pitchFamily="2" charset="0"/>
              </a:rPr>
              <a:t>৬) </a:t>
            </a:r>
            <a:r>
              <a:rPr lang="en-US" sz="4400" b="1" dirty="0" err="1">
                <a:solidFill>
                  <a:srgbClr val="FFC000"/>
                </a:solidFill>
                <a:latin typeface="NikoshBAN" panose="02000000000000000000" pitchFamily="2" charset="0"/>
                <a:cs typeface="NikoshBAN" panose="02000000000000000000" pitchFamily="2" charset="0"/>
              </a:rPr>
              <a:t>শব্দের</a:t>
            </a:r>
            <a:r>
              <a:rPr lang="en-US" sz="4400" b="1" dirty="0">
                <a:solidFill>
                  <a:srgbClr val="FFC000"/>
                </a:solidFill>
                <a:latin typeface="NikoshBAN" panose="02000000000000000000" pitchFamily="2" charset="0"/>
                <a:cs typeface="NikoshBAN" panose="02000000000000000000" pitchFamily="2" charset="0"/>
              </a:rPr>
              <a:t> </a:t>
            </a:r>
            <a:r>
              <a:rPr lang="en-US" sz="4400" b="1" dirty="0" err="1">
                <a:solidFill>
                  <a:srgbClr val="FFC000"/>
                </a:solidFill>
                <a:latin typeface="NikoshBAN" panose="02000000000000000000" pitchFamily="2" charset="0"/>
                <a:cs typeface="NikoshBAN" panose="02000000000000000000" pitchFamily="2" charset="0"/>
              </a:rPr>
              <a:t>শেষে</a:t>
            </a:r>
            <a:r>
              <a:rPr lang="ar-SA" sz="4400" b="1" dirty="0">
                <a:solidFill>
                  <a:srgbClr val="FFC000"/>
                </a:solidFill>
              </a:rPr>
              <a:t> ياء مخاطبة  </a:t>
            </a:r>
            <a:r>
              <a:rPr lang="en-GB" sz="4400" b="1" dirty="0">
                <a:solidFill>
                  <a:srgbClr val="FFC000"/>
                </a:solidFill>
              </a:rPr>
              <a:t> </a:t>
            </a:r>
            <a:r>
              <a:rPr lang="en-US" sz="4400" b="1" dirty="0" err="1">
                <a:solidFill>
                  <a:srgbClr val="FFC000"/>
                </a:solidFill>
                <a:latin typeface="NikoshBAN" panose="02000000000000000000" pitchFamily="2" charset="0"/>
                <a:cs typeface="NikoshBAN" panose="02000000000000000000" pitchFamily="2" charset="0"/>
              </a:rPr>
              <a:t>যুক্ত</a:t>
            </a:r>
            <a:r>
              <a:rPr lang="ar-SA" sz="4400" b="1" dirty="0">
                <a:solidFill>
                  <a:srgbClr val="FFC000"/>
                </a:solidFill>
                <a:latin typeface="NikoshBAN" panose="02000000000000000000" pitchFamily="2" charset="0"/>
                <a:cs typeface="NikoshBAN" panose="02000000000000000000" pitchFamily="2" charset="0"/>
              </a:rPr>
              <a:t> </a:t>
            </a:r>
            <a:r>
              <a:rPr lang="en-US" sz="4400" b="1" dirty="0" err="1">
                <a:solidFill>
                  <a:srgbClr val="FFC000"/>
                </a:solidFill>
                <a:latin typeface="NikoshBAN" panose="02000000000000000000" pitchFamily="2" charset="0"/>
                <a:cs typeface="NikoshBAN" panose="02000000000000000000" pitchFamily="2" charset="0"/>
              </a:rPr>
              <a:t>হওয়া</a:t>
            </a:r>
            <a:r>
              <a:rPr lang="en-US" sz="4400" b="1" dirty="0" smtClean="0">
                <a:solidFill>
                  <a:srgbClr val="FFC000"/>
                </a:solidFill>
                <a:latin typeface="NikoshBAN" panose="02000000000000000000" pitchFamily="2" charset="0"/>
                <a:cs typeface="NikoshBAN" panose="02000000000000000000" pitchFamily="2" charset="0"/>
              </a:rPr>
              <a:t>।</a:t>
            </a:r>
            <a:r>
              <a:rPr lang="en-US" sz="4400" b="1" dirty="0">
                <a:solidFill>
                  <a:srgbClr val="00B050"/>
                </a:solidFill>
                <a:latin typeface="NikoshBAN" panose="02000000000000000000" pitchFamily="2" charset="0"/>
                <a:cs typeface="NikoshBAN" panose="02000000000000000000" pitchFamily="2" charset="0"/>
              </a:rPr>
              <a:t> </a:t>
            </a:r>
            <a:r>
              <a:rPr lang="en-US" sz="4400" b="1" dirty="0" err="1">
                <a:solidFill>
                  <a:srgbClr val="00B050"/>
                </a:solidFill>
                <a:latin typeface="NikoshBAN" panose="02000000000000000000" pitchFamily="2" charset="0"/>
                <a:cs typeface="NikoshBAN" panose="02000000000000000000" pitchFamily="2" charset="0"/>
              </a:rPr>
              <a:t>যেমন</a:t>
            </a:r>
            <a:r>
              <a:rPr lang="en-US" sz="4400" b="1" dirty="0">
                <a:solidFill>
                  <a:srgbClr val="00B050"/>
                </a:solidFill>
                <a:latin typeface="NikoshBAN" panose="02000000000000000000" pitchFamily="2" charset="0"/>
                <a:cs typeface="NikoshBAN" panose="02000000000000000000" pitchFamily="2" charset="0"/>
              </a:rPr>
              <a:t>- </a:t>
            </a:r>
            <a:r>
              <a:rPr lang="en-US" sz="4400" b="1" dirty="0" err="1">
                <a:solidFill>
                  <a:srgbClr val="00B050"/>
                </a:solidFill>
                <a:latin typeface="NikoshBAN" panose="02000000000000000000" pitchFamily="2" charset="0"/>
                <a:cs typeface="NikoshBAN" panose="02000000000000000000" pitchFamily="2" charset="0"/>
              </a:rPr>
              <a:t>যেমন</a:t>
            </a:r>
            <a:r>
              <a:rPr lang="en-US" sz="4400" b="1" dirty="0">
                <a:solidFill>
                  <a:srgbClr val="00B050"/>
                </a:solidFill>
                <a:latin typeface="NikoshBAN" panose="02000000000000000000" pitchFamily="2" charset="0"/>
                <a:cs typeface="NikoshBAN" panose="02000000000000000000" pitchFamily="2" charset="0"/>
              </a:rPr>
              <a:t>- </a:t>
            </a:r>
            <a:r>
              <a:rPr lang="ar-SA" sz="4400" b="1" dirty="0" smtClean="0">
                <a:solidFill>
                  <a:srgbClr val="00B050"/>
                </a:solidFill>
                <a:latin typeface="NikoshBAN" panose="02000000000000000000" pitchFamily="2" charset="0"/>
                <a:cs typeface="NikoshBAN" panose="02000000000000000000" pitchFamily="2" charset="0"/>
              </a:rPr>
              <a:t> يا  زيد</a:t>
            </a:r>
            <a:endParaRPr lang="en-US" sz="4400" b="1" dirty="0">
              <a:solidFill>
                <a:srgbClr val="FFC000"/>
              </a:solidFill>
              <a:latin typeface="NikoshBAN" panose="02000000000000000000" pitchFamily="2" charset="0"/>
              <a:cs typeface="NikoshBAN" panose="02000000000000000000" pitchFamily="2" charset="0"/>
            </a:endParaRPr>
          </a:p>
        </p:txBody>
      </p:sp>
      <p:sp>
        <p:nvSpPr>
          <p:cNvPr id="22" name="Rectangle 21"/>
          <p:cNvSpPr/>
          <p:nvPr/>
        </p:nvSpPr>
        <p:spPr>
          <a:xfrm>
            <a:off x="-228599" y="2578804"/>
            <a:ext cx="4824854" cy="1015663"/>
          </a:xfrm>
          <a:prstGeom prst="rect">
            <a:avLst/>
          </a:prstGeom>
        </p:spPr>
        <p:txBody>
          <a:bodyPr wrap="square">
            <a:spAutoFit/>
          </a:bodyPr>
          <a:lstStyle/>
          <a:p>
            <a:pPr algn="ctr"/>
            <a:r>
              <a:rPr lang="ar-SA" sz="6000" dirty="0">
                <a:solidFill>
                  <a:srgbClr val="FF0000"/>
                </a:solidFill>
                <a:latin typeface="NikoshBAN" panose="02000000000000000000" pitchFamily="2" charset="0"/>
              </a:rPr>
              <a:t> المرأة </a:t>
            </a:r>
            <a:r>
              <a:rPr lang="en-GB" sz="6000" dirty="0">
                <a:solidFill>
                  <a:srgbClr val="FF0000"/>
                </a:solidFill>
                <a:latin typeface="NikoshBAN" panose="02000000000000000000" pitchFamily="2" charset="0"/>
              </a:rPr>
              <a:t>= </a:t>
            </a:r>
            <a:r>
              <a:rPr lang="en-GB" sz="6000" dirty="0" err="1">
                <a:solidFill>
                  <a:srgbClr val="FF0000"/>
                </a:solidFill>
                <a:latin typeface="NikoshBAN" panose="02000000000000000000" pitchFamily="2" charset="0"/>
              </a:rPr>
              <a:t>মহিলা</a:t>
            </a:r>
            <a:r>
              <a:rPr lang="en-GB" sz="6000" dirty="0">
                <a:solidFill>
                  <a:srgbClr val="FF0000"/>
                </a:solidFill>
                <a:latin typeface="NikoshBAN" panose="02000000000000000000" pitchFamily="2" charset="0"/>
              </a:rPr>
              <a:t>  </a:t>
            </a:r>
            <a:endParaRPr lang="en-US" sz="6000" dirty="0">
              <a:solidFill>
                <a:srgbClr val="FF0000"/>
              </a:solidFill>
            </a:endParaRPr>
          </a:p>
        </p:txBody>
      </p:sp>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b="26781"/>
          <a:stretch/>
        </p:blipFill>
        <p:spPr>
          <a:xfrm>
            <a:off x="4778603" y="1844365"/>
            <a:ext cx="1978252" cy="2217374"/>
          </a:xfrm>
          <a:prstGeom prst="rect">
            <a:avLst/>
          </a:prstGeom>
          <a:ln w="38100">
            <a:solidFill>
              <a:srgbClr val="FF0000"/>
            </a:solidFill>
          </a:ln>
        </p:spPr>
      </p:pic>
      <p:sp>
        <p:nvSpPr>
          <p:cNvPr id="24" name="Rounded Rectangle 23"/>
          <p:cNvSpPr/>
          <p:nvPr/>
        </p:nvSpPr>
        <p:spPr>
          <a:xfrm>
            <a:off x="3738283" y="5338482"/>
            <a:ext cx="780166" cy="69924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ounded Rectangle 27"/>
          <p:cNvSpPr/>
          <p:nvPr/>
        </p:nvSpPr>
        <p:spPr>
          <a:xfrm>
            <a:off x="3926542" y="978699"/>
            <a:ext cx="615048" cy="729077"/>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ounded Rectangle 28"/>
          <p:cNvSpPr/>
          <p:nvPr/>
        </p:nvSpPr>
        <p:spPr>
          <a:xfrm>
            <a:off x="1600200" y="897633"/>
            <a:ext cx="860611" cy="81014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ounded Rectangle 18"/>
          <p:cNvSpPr/>
          <p:nvPr/>
        </p:nvSpPr>
        <p:spPr>
          <a:xfrm>
            <a:off x="7010401" y="1288811"/>
            <a:ext cx="780166" cy="88064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353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2000"/>
                                        <p:tgtEl>
                                          <p:spTgt spid="28"/>
                                        </p:tgtEl>
                                      </p:cBhvr>
                                    </p:animEffect>
                                    <p:anim calcmode="lin" valueType="num">
                                      <p:cBhvr>
                                        <p:cTn id="18" dur="2000" fill="hold"/>
                                        <p:tgtEl>
                                          <p:spTgt spid="28"/>
                                        </p:tgtEl>
                                        <p:attrNameLst>
                                          <p:attrName>ppt_w</p:attrName>
                                        </p:attrNameLst>
                                      </p:cBhvr>
                                      <p:tavLst>
                                        <p:tav tm="0" fmla="#ppt_w*sin(2.5*pi*$)">
                                          <p:val>
                                            <p:fltVal val="0"/>
                                          </p:val>
                                        </p:tav>
                                        <p:tav tm="100000">
                                          <p:val>
                                            <p:fltVal val="1"/>
                                          </p:val>
                                        </p:tav>
                                      </p:tavLst>
                                    </p:anim>
                                    <p:anim calcmode="lin" valueType="num">
                                      <p:cBhvr>
                                        <p:cTn id="19" dur="2000" fill="hold"/>
                                        <p:tgtEl>
                                          <p:spTgt spid="28"/>
                                        </p:tgtEl>
                                        <p:attrNameLst>
                                          <p:attrName>ppt_h</p:attrName>
                                        </p:attrNameLst>
                                      </p:cBhvr>
                                      <p:tavLst>
                                        <p:tav tm="0">
                                          <p:val>
                                            <p:strVal val="#ppt_h"/>
                                          </p:val>
                                        </p:tav>
                                        <p:tav tm="100000">
                                          <p:val>
                                            <p:strVal val="#ppt_h"/>
                                          </p:val>
                                        </p:tav>
                                      </p:tavLst>
                                    </p:anim>
                                  </p:childTnLst>
                                </p:cTn>
                              </p:par>
                              <p:par>
                                <p:cTn id="20" presetID="45" presetClass="entr" presetSubtype="0" fill="hold" grpId="0" nodeType="with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2000"/>
                                        <p:tgtEl>
                                          <p:spTgt spid="29"/>
                                        </p:tgtEl>
                                      </p:cBhvr>
                                    </p:animEffect>
                                    <p:anim calcmode="lin" valueType="num">
                                      <p:cBhvr>
                                        <p:cTn id="23" dur="2000" fill="hold"/>
                                        <p:tgtEl>
                                          <p:spTgt spid="29"/>
                                        </p:tgtEl>
                                        <p:attrNameLst>
                                          <p:attrName>ppt_w</p:attrName>
                                        </p:attrNameLst>
                                      </p:cBhvr>
                                      <p:tavLst>
                                        <p:tav tm="0" fmla="#ppt_w*sin(2.5*pi*$)">
                                          <p:val>
                                            <p:fltVal val="0"/>
                                          </p:val>
                                        </p:tav>
                                        <p:tav tm="100000">
                                          <p:val>
                                            <p:fltVal val="1"/>
                                          </p:val>
                                        </p:tav>
                                      </p:tavLst>
                                    </p:anim>
                                    <p:anim calcmode="lin" valueType="num">
                                      <p:cBhvr>
                                        <p:cTn id="24" dur="2000" fill="hold"/>
                                        <p:tgtEl>
                                          <p:spTgt spid="29"/>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45" presetClass="entr" presetSubtype="0" fill="hold" grpId="0" nodeType="click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2000"/>
                                        <p:tgtEl>
                                          <p:spTgt spid="24"/>
                                        </p:tgtEl>
                                      </p:cBhvr>
                                    </p:animEffect>
                                    <p:anim calcmode="lin" valueType="num">
                                      <p:cBhvr>
                                        <p:cTn id="35" dur="2000" fill="hold"/>
                                        <p:tgtEl>
                                          <p:spTgt spid="24"/>
                                        </p:tgtEl>
                                        <p:attrNameLst>
                                          <p:attrName>ppt_w</p:attrName>
                                        </p:attrNameLst>
                                      </p:cBhvr>
                                      <p:tavLst>
                                        <p:tav tm="0" fmla="#ppt_w*sin(2.5*pi*$)">
                                          <p:val>
                                            <p:fltVal val="0"/>
                                          </p:val>
                                        </p:tav>
                                        <p:tav tm="100000">
                                          <p:val>
                                            <p:fltVal val="1"/>
                                          </p:val>
                                        </p:tav>
                                      </p:tavLst>
                                    </p:anim>
                                    <p:anim calcmode="lin" valueType="num">
                                      <p:cBhvr>
                                        <p:cTn id="36" dur="2000" fill="hold"/>
                                        <p:tgtEl>
                                          <p:spTgt spid="24"/>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500"/>
                                        <p:tgtEl>
                                          <p:spTgt spid="7"/>
                                        </p:tgtEl>
                                      </p:cBhvr>
                                    </p:animEffect>
                                  </p:childTnLst>
                                </p:cTn>
                              </p:par>
                            </p:childTnLst>
                          </p:cTn>
                        </p:par>
                      </p:childTnLst>
                    </p:cTn>
                  </p:par>
                  <p:par>
                    <p:cTn id="42" fill="hold">
                      <p:stCondLst>
                        <p:cond delay="indefinite"/>
                      </p:stCondLst>
                      <p:childTnLst>
                        <p:par>
                          <p:cTn id="43" fill="hold">
                            <p:stCondLst>
                              <p:cond delay="0"/>
                            </p:stCondLst>
                            <p:childTnLst>
                              <p:par>
                                <p:cTn id="44" presetID="45" presetClass="entr" presetSubtype="0" fill="hold" grpId="0" nodeType="click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fade">
                                      <p:cBhvr>
                                        <p:cTn id="46" dur="2000"/>
                                        <p:tgtEl>
                                          <p:spTgt spid="19"/>
                                        </p:tgtEl>
                                      </p:cBhvr>
                                    </p:animEffect>
                                    <p:anim calcmode="lin" valueType="num">
                                      <p:cBhvr>
                                        <p:cTn id="47" dur="2000" fill="hold"/>
                                        <p:tgtEl>
                                          <p:spTgt spid="19"/>
                                        </p:tgtEl>
                                        <p:attrNameLst>
                                          <p:attrName>ppt_w</p:attrName>
                                        </p:attrNameLst>
                                      </p:cBhvr>
                                      <p:tavLst>
                                        <p:tav tm="0" fmla="#ppt_w*sin(2.5*pi*$)">
                                          <p:val>
                                            <p:fltVal val="0"/>
                                          </p:val>
                                        </p:tav>
                                        <p:tav tm="100000">
                                          <p:val>
                                            <p:fltVal val="1"/>
                                          </p:val>
                                        </p:tav>
                                      </p:tavLst>
                                    </p:anim>
                                    <p:anim calcmode="lin" valueType="num">
                                      <p:cBhvr>
                                        <p:cTn id="48" dur="2000" fill="hold"/>
                                        <p:tgtEl>
                                          <p:spTgt spid="1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22" grpId="0"/>
      <p:bldP spid="24" grpId="0" animBg="1"/>
      <p:bldP spid="28" grpId="0" animBg="1"/>
      <p:bldP spid="29" grpId="0" animBg="1"/>
      <p:bldP spid="1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4" y="700532"/>
            <a:ext cx="9009529" cy="1754326"/>
          </a:xfrm>
          <a:prstGeom prst="rect">
            <a:avLst/>
          </a:prstGeom>
        </p:spPr>
        <p:txBody>
          <a:bodyPr wrap="square">
            <a:spAutoFit/>
          </a:bodyPr>
          <a:lstStyle/>
          <a:p>
            <a:r>
              <a:rPr lang="en-US" sz="4800" b="1" dirty="0">
                <a:solidFill>
                  <a:srgbClr val="C00000"/>
                </a:solidFill>
                <a:latin typeface="NikoshBAN" panose="02000000000000000000" pitchFamily="2" charset="0"/>
                <a:cs typeface="NikoshBAN" panose="02000000000000000000" pitchFamily="2" charset="0"/>
              </a:rPr>
              <a:t>৭) </a:t>
            </a:r>
            <a:r>
              <a:rPr lang="en-US" sz="4800" b="1" dirty="0" err="1">
                <a:solidFill>
                  <a:srgbClr val="C00000"/>
                </a:solidFill>
                <a:latin typeface="NikoshBAN" panose="02000000000000000000" pitchFamily="2" charset="0"/>
                <a:cs typeface="NikoshBAN" panose="02000000000000000000" pitchFamily="2" charset="0"/>
              </a:rPr>
              <a:t>শব্দের</a:t>
            </a:r>
            <a:r>
              <a:rPr lang="en-US" sz="4800" b="1" dirty="0">
                <a:solidFill>
                  <a:srgbClr val="C00000"/>
                </a:solidFill>
                <a:latin typeface="NikoshBAN" panose="02000000000000000000" pitchFamily="2" charset="0"/>
                <a:cs typeface="NikoshBAN" panose="02000000000000000000" pitchFamily="2" charset="0"/>
              </a:rPr>
              <a:t> </a:t>
            </a:r>
            <a:r>
              <a:rPr lang="en-US" sz="4800" b="1" dirty="0" err="1">
                <a:solidFill>
                  <a:srgbClr val="C00000"/>
                </a:solidFill>
                <a:latin typeface="NikoshBAN" panose="02000000000000000000" pitchFamily="2" charset="0"/>
                <a:cs typeface="NikoshBAN" panose="02000000000000000000" pitchFamily="2" charset="0"/>
              </a:rPr>
              <a:t>শুরুতে</a:t>
            </a:r>
            <a:r>
              <a:rPr lang="ar-SA" sz="4800" b="1" dirty="0">
                <a:solidFill>
                  <a:srgbClr val="C00000"/>
                </a:solidFill>
                <a:latin typeface="NikoshBAN" panose="02000000000000000000" pitchFamily="2" charset="0"/>
              </a:rPr>
              <a:t> جزم</a:t>
            </a:r>
            <a:r>
              <a:rPr lang="ar-SA" sz="4800" b="1" dirty="0">
                <a:solidFill>
                  <a:srgbClr val="C00000"/>
                </a:solidFill>
                <a:latin typeface="NikoshBAN" panose="02000000000000000000" pitchFamily="2" charset="0"/>
                <a:cs typeface="NikoshBAN" panose="02000000000000000000" pitchFamily="2" charset="0"/>
              </a:rPr>
              <a:t> </a:t>
            </a:r>
            <a:r>
              <a:rPr lang="en-GB" sz="4800" b="1" dirty="0" err="1">
                <a:solidFill>
                  <a:srgbClr val="C00000"/>
                </a:solidFill>
                <a:latin typeface="NikoshBAN" panose="02000000000000000000" pitchFamily="2" charset="0"/>
              </a:rPr>
              <a:t>প্রদানকারী</a:t>
            </a:r>
            <a:r>
              <a:rPr lang="ar-SA" sz="4800" b="1" dirty="0">
                <a:solidFill>
                  <a:srgbClr val="C00000"/>
                </a:solidFill>
                <a:latin typeface="NikoshBAN" panose="02000000000000000000" pitchFamily="2" charset="0"/>
              </a:rPr>
              <a:t> عامل </a:t>
            </a:r>
            <a:r>
              <a:rPr lang="en-GB" sz="4800" b="1" dirty="0">
                <a:solidFill>
                  <a:srgbClr val="C00000"/>
                </a:solidFill>
                <a:latin typeface="NikoshBAN" panose="02000000000000000000" pitchFamily="2" charset="0"/>
                <a:cs typeface="NikoshBAN" panose="02000000000000000000" pitchFamily="2" charset="0"/>
              </a:rPr>
              <a:t> </a:t>
            </a:r>
            <a:r>
              <a:rPr lang="en-US" sz="4800" b="1" dirty="0" err="1">
                <a:solidFill>
                  <a:srgbClr val="C00000"/>
                </a:solidFill>
                <a:latin typeface="NikoshBAN" panose="02000000000000000000" pitchFamily="2" charset="0"/>
                <a:cs typeface="NikoshBAN" panose="02000000000000000000" pitchFamily="2" charset="0"/>
              </a:rPr>
              <a:t>আসা</a:t>
            </a:r>
            <a:r>
              <a:rPr lang="en-US" sz="4800" b="1" dirty="0">
                <a:solidFill>
                  <a:srgbClr val="C00000"/>
                </a:solidFill>
                <a:latin typeface="NikoshBAN" panose="02000000000000000000" pitchFamily="2" charset="0"/>
                <a:cs typeface="NikoshBAN" panose="02000000000000000000" pitchFamily="2" charset="0"/>
              </a:rPr>
              <a:t>।</a:t>
            </a:r>
            <a:endParaRPr lang="ar-SA" sz="4800" b="1" dirty="0">
              <a:solidFill>
                <a:srgbClr val="C00000"/>
              </a:solidFill>
              <a:latin typeface="NikoshBAN" panose="02000000000000000000" pitchFamily="2" charset="0"/>
              <a:cs typeface="NikoshBAN" panose="02000000000000000000" pitchFamily="2" charset="0"/>
            </a:endParaRPr>
          </a:p>
          <a:p>
            <a:r>
              <a:rPr lang="en-US" sz="5400" b="1" dirty="0">
                <a:solidFill>
                  <a:srgbClr val="00B050"/>
                </a:solidFill>
                <a:latin typeface="NikoshBAN" panose="02000000000000000000" pitchFamily="2" charset="0"/>
                <a:cs typeface="NikoshBAN" panose="02000000000000000000" pitchFamily="2" charset="0"/>
              </a:rPr>
              <a:t> </a:t>
            </a:r>
            <a:r>
              <a:rPr lang="en-US" sz="5400" b="1" dirty="0" err="1" smtClean="0">
                <a:solidFill>
                  <a:srgbClr val="00B050"/>
                </a:solidFill>
                <a:latin typeface="NikoshBAN" panose="02000000000000000000" pitchFamily="2" charset="0"/>
                <a:cs typeface="NikoshBAN" panose="02000000000000000000" pitchFamily="2" charset="0"/>
              </a:rPr>
              <a:t>যেমন</a:t>
            </a:r>
            <a:r>
              <a:rPr lang="en-US" sz="5400" b="1" dirty="0" smtClean="0">
                <a:solidFill>
                  <a:srgbClr val="00B050"/>
                </a:solidFill>
                <a:latin typeface="NikoshBAN" panose="02000000000000000000" pitchFamily="2" charset="0"/>
                <a:cs typeface="NikoshBAN" panose="02000000000000000000" pitchFamily="2" charset="0"/>
              </a:rPr>
              <a:t>-</a:t>
            </a:r>
            <a:r>
              <a:rPr lang="ar-SA" sz="5400" b="1" dirty="0" smtClean="0">
                <a:solidFill>
                  <a:srgbClr val="00B050"/>
                </a:solidFill>
                <a:latin typeface="NikoshBAN" panose="02000000000000000000" pitchFamily="2" charset="0"/>
                <a:cs typeface="NikoshBAN" panose="02000000000000000000" pitchFamily="2" charset="0"/>
              </a:rPr>
              <a:t>      </a:t>
            </a:r>
            <a:r>
              <a:rPr lang="en-US" sz="5400" b="1" dirty="0" smtClean="0">
                <a:solidFill>
                  <a:srgbClr val="00B050"/>
                </a:solidFill>
                <a:latin typeface="NikoshBAN" panose="02000000000000000000" pitchFamily="2" charset="0"/>
                <a:cs typeface="NikoshBAN" panose="02000000000000000000" pitchFamily="2" charset="0"/>
              </a:rPr>
              <a:t> </a:t>
            </a:r>
            <a:r>
              <a:rPr lang="ar-SA" sz="5400" b="1" dirty="0" smtClean="0">
                <a:solidFill>
                  <a:srgbClr val="00B050"/>
                </a:solidFill>
                <a:latin typeface="NikoshBAN" panose="02000000000000000000" pitchFamily="2" charset="0"/>
                <a:cs typeface="NikoshBAN" panose="02000000000000000000" pitchFamily="2" charset="0"/>
              </a:rPr>
              <a:t>  </a:t>
            </a:r>
            <a:r>
              <a:rPr lang="ar-SA" sz="6000" b="1" dirty="0">
                <a:solidFill>
                  <a:srgbClr val="00B050"/>
                </a:solidFill>
                <a:latin typeface="NikoshBAN" panose="02000000000000000000" pitchFamily="2" charset="0"/>
              </a:rPr>
              <a:t>لاَ تَفْعَلْ </a:t>
            </a:r>
            <a:r>
              <a:rPr lang="ar-SA" sz="6000" b="1" dirty="0" smtClean="0">
                <a:solidFill>
                  <a:srgbClr val="00B050"/>
                </a:solidFill>
                <a:latin typeface="NikoshBAN" panose="02000000000000000000" pitchFamily="2" charset="0"/>
                <a:cs typeface="NikoshBAN" panose="02000000000000000000" pitchFamily="2" charset="0"/>
              </a:rPr>
              <a:t>-</a:t>
            </a:r>
            <a:r>
              <a:rPr lang="ar-SA" sz="6000" b="1" dirty="0" smtClean="0">
                <a:solidFill>
                  <a:srgbClr val="00B050"/>
                </a:solidFill>
                <a:latin typeface="NikoshBAN" panose="02000000000000000000" pitchFamily="2" charset="0"/>
              </a:rPr>
              <a:t>   </a:t>
            </a:r>
            <a:r>
              <a:rPr lang="ar-SA" sz="6000" b="1" dirty="0">
                <a:solidFill>
                  <a:srgbClr val="00B050"/>
                </a:solidFill>
                <a:latin typeface="NikoshBAN" panose="02000000000000000000" pitchFamily="2" charset="0"/>
              </a:rPr>
              <a:t>لَمْ يَسْمَعْ </a:t>
            </a:r>
            <a:r>
              <a:rPr lang="ar-SA" sz="6000" b="1" dirty="0">
                <a:solidFill>
                  <a:srgbClr val="00B050"/>
                </a:solidFill>
                <a:latin typeface="NikoshBAN" panose="02000000000000000000" pitchFamily="2" charset="0"/>
                <a:cs typeface="NikoshBAN" panose="02000000000000000000" pitchFamily="2" charset="0"/>
              </a:rPr>
              <a:t> </a:t>
            </a:r>
            <a:endParaRPr lang="en-US" sz="5400" b="1" dirty="0">
              <a:solidFill>
                <a:srgbClr val="00B050"/>
              </a:solidFill>
              <a:latin typeface="NikoshBAN" panose="02000000000000000000" pitchFamily="2" charset="0"/>
              <a:cs typeface="NikoshBAN" panose="02000000000000000000" pitchFamily="2" charset="0"/>
            </a:endParaRPr>
          </a:p>
        </p:txBody>
      </p:sp>
      <p:sp>
        <p:nvSpPr>
          <p:cNvPr id="3" name="Rectangle 2"/>
          <p:cNvSpPr/>
          <p:nvPr/>
        </p:nvSpPr>
        <p:spPr>
          <a:xfrm>
            <a:off x="53788" y="4075744"/>
            <a:ext cx="8969188" cy="1508105"/>
          </a:xfrm>
          <a:prstGeom prst="rect">
            <a:avLst/>
          </a:prstGeom>
        </p:spPr>
        <p:txBody>
          <a:bodyPr wrap="square">
            <a:spAutoFit/>
          </a:bodyPr>
          <a:lstStyle/>
          <a:p>
            <a:r>
              <a:rPr lang="en-US" sz="4400" b="1" dirty="0">
                <a:solidFill>
                  <a:srgbClr val="C00000"/>
                </a:solidFill>
                <a:latin typeface="NikoshBAN" panose="02000000000000000000" pitchFamily="2" charset="0"/>
                <a:cs typeface="NikoshBAN" panose="02000000000000000000" pitchFamily="2" charset="0"/>
              </a:rPr>
              <a:t>৮) </a:t>
            </a:r>
            <a:r>
              <a:rPr lang="en-US" sz="4400" b="1" dirty="0" err="1">
                <a:solidFill>
                  <a:srgbClr val="C00000"/>
                </a:solidFill>
                <a:latin typeface="NikoshBAN" panose="02000000000000000000" pitchFamily="2" charset="0"/>
                <a:cs typeface="NikoshBAN" panose="02000000000000000000" pitchFamily="2" charset="0"/>
              </a:rPr>
              <a:t>শব্দের</a:t>
            </a:r>
            <a:r>
              <a:rPr lang="en-US" sz="4400" b="1" dirty="0">
                <a:solidFill>
                  <a:srgbClr val="C00000"/>
                </a:solidFill>
                <a:latin typeface="NikoshBAN" panose="02000000000000000000" pitchFamily="2" charset="0"/>
                <a:cs typeface="NikoshBAN" panose="02000000000000000000" pitchFamily="2" charset="0"/>
              </a:rPr>
              <a:t> </a:t>
            </a:r>
            <a:r>
              <a:rPr lang="en-US" sz="4400" b="1" dirty="0" err="1">
                <a:solidFill>
                  <a:srgbClr val="C00000"/>
                </a:solidFill>
                <a:latin typeface="NikoshBAN" panose="02000000000000000000" pitchFamily="2" charset="0"/>
                <a:cs typeface="NikoshBAN" panose="02000000000000000000" pitchFamily="2" charset="0"/>
              </a:rPr>
              <a:t>শুরুতে</a:t>
            </a:r>
            <a:r>
              <a:rPr lang="ar-SA" sz="4400" b="1" dirty="0">
                <a:solidFill>
                  <a:srgbClr val="C00000"/>
                </a:solidFill>
                <a:latin typeface="NikoshBAN" panose="02000000000000000000" pitchFamily="2" charset="0"/>
              </a:rPr>
              <a:t> نصب</a:t>
            </a:r>
            <a:r>
              <a:rPr lang="ar-SA" sz="4400" b="1" dirty="0">
                <a:solidFill>
                  <a:srgbClr val="C00000"/>
                </a:solidFill>
                <a:latin typeface="NikoshBAN" panose="02000000000000000000" pitchFamily="2" charset="0"/>
                <a:cs typeface="NikoshBAN" panose="02000000000000000000" pitchFamily="2" charset="0"/>
              </a:rPr>
              <a:t> </a:t>
            </a:r>
            <a:r>
              <a:rPr lang="en-GB" sz="4400" b="1" dirty="0" err="1">
                <a:solidFill>
                  <a:srgbClr val="C00000"/>
                </a:solidFill>
                <a:latin typeface="NikoshBAN" panose="02000000000000000000" pitchFamily="2" charset="0"/>
              </a:rPr>
              <a:t>প্রদানকারী</a:t>
            </a:r>
            <a:r>
              <a:rPr lang="ar-SA" sz="4400" b="1" dirty="0">
                <a:solidFill>
                  <a:srgbClr val="C00000"/>
                </a:solidFill>
                <a:latin typeface="NikoshBAN" panose="02000000000000000000" pitchFamily="2" charset="0"/>
              </a:rPr>
              <a:t> عامل </a:t>
            </a:r>
            <a:r>
              <a:rPr lang="en-GB" sz="4400" b="1" dirty="0">
                <a:solidFill>
                  <a:srgbClr val="C00000"/>
                </a:solidFill>
                <a:latin typeface="NikoshBAN" panose="02000000000000000000" pitchFamily="2" charset="0"/>
                <a:cs typeface="NikoshBAN" panose="02000000000000000000" pitchFamily="2" charset="0"/>
              </a:rPr>
              <a:t> </a:t>
            </a:r>
            <a:r>
              <a:rPr lang="en-US" sz="4400" b="1" dirty="0" err="1">
                <a:solidFill>
                  <a:srgbClr val="C00000"/>
                </a:solidFill>
                <a:latin typeface="NikoshBAN" panose="02000000000000000000" pitchFamily="2" charset="0"/>
                <a:cs typeface="NikoshBAN" panose="02000000000000000000" pitchFamily="2" charset="0"/>
              </a:rPr>
              <a:t>আসা</a:t>
            </a:r>
            <a:r>
              <a:rPr lang="en-US" sz="4400" b="1" dirty="0">
                <a:solidFill>
                  <a:srgbClr val="C00000"/>
                </a:solidFill>
                <a:latin typeface="NikoshBAN" panose="02000000000000000000" pitchFamily="2" charset="0"/>
                <a:cs typeface="NikoshBAN" panose="02000000000000000000" pitchFamily="2" charset="0"/>
              </a:rPr>
              <a:t>।</a:t>
            </a:r>
            <a:r>
              <a:rPr lang="ar-SA" sz="4400" b="1" dirty="0">
                <a:solidFill>
                  <a:srgbClr val="C00000"/>
                </a:solidFill>
                <a:latin typeface="NikoshBAN" panose="02000000000000000000" pitchFamily="2" charset="0"/>
                <a:cs typeface="NikoshBAN" panose="02000000000000000000" pitchFamily="2" charset="0"/>
              </a:rPr>
              <a:t> </a:t>
            </a:r>
            <a:r>
              <a:rPr lang="en-US" sz="4400" b="1" dirty="0" err="1">
                <a:solidFill>
                  <a:srgbClr val="C00000"/>
                </a:solidFill>
                <a:latin typeface="NikoshBAN" panose="02000000000000000000" pitchFamily="2" charset="0"/>
                <a:cs typeface="NikoshBAN" panose="02000000000000000000" pitchFamily="2" charset="0"/>
              </a:rPr>
              <a:t>যেমন</a:t>
            </a:r>
            <a:r>
              <a:rPr lang="en-US" sz="4400" b="1" dirty="0">
                <a:solidFill>
                  <a:srgbClr val="C00000"/>
                </a:solidFill>
                <a:latin typeface="NikoshBAN" panose="02000000000000000000" pitchFamily="2" charset="0"/>
                <a:cs typeface="NikoshBAN" panose="02000000000000000000" pitchFamily="2" charset="0"/>
              </a:rPr>
              <a:t>- </a:t>
            </a:r>
            <a:r>
              <a:rPr lang="ar-SA" sz="4400" b="1" dirty="0">
                <a:solidFill>
                  <a:srgbClr val="C00000"/>
                </a:solidFill>
                <a:latin typeface="NikoshBAN" panose="02000000000000000000" pitchFamily="2" charset="0"/>
                <a:cs typeface="NikoshBAN" panose="02000000000000000000" pitchFamily="2" charset="0"/>
              </a:rPr>
              <a:t>      </a:t>
            </a:r>
            <a:r>
              <a:rPr lang="ar-SA" sz="4800" b="1" dirty="0">
                <a:latin typeface="NikoshBAN" panose="02000000000000000000" pitchFamily="2" charset="0"/>
              </a:rPr>
              <a:t>لَنْ</a:t>
            </a:r>
            <a:r>
              <a:rPr lang="ar-SA" sz="4800" b="1" dirty="0">
                <a:solidFill>
                  <a:srgbClr val="C00000"/>
                </a:solidFill>
                <a:latin typeface="NikoshBAN" panose="02000000000000000000" pitchFamily="2" charset="0"/>
              </a:rPr>
              <a:t> تَفْعَلَ </a:t>
            </a:r>
            <a:r>
              <a:rPr lang="ar-SA" sz="4800" b="1" dirty="0">
                <a:solidFill>
                  <a:srgbClr val="C00000"/>
                </a:solidFill>
                <a:latin typeface="NikoshBAN" panose="02000000000000000000" pitchFamily="2" charset="0"/>
                <a:cs typeface="NikoshBAN" panose="02000000000000000000" pitchFamily="2" charset="0"/>
              </a:rPr>
              <a:t>- </a:t>
            </a:r>
            <a:r>
              <a:rPr lang="ar-SA" sz="4800" b="1" dirty="0">
                <a:solidFill>
                  <a:srgbClr val="C00000"/>
                </a:solidFill>
                <a:latin typeface="NikoshBAN" panose="02000000000000000000" pitchFamily="2" charset="0"/>
              </a:rPr>
              <a:t>  </a:t>
            </a:r>
            <a:r>
              <a:rPr lang="ar-SA" sz="4800" b="1" dirty="0">
                <a:latin typeface="NikoshBAN" panose="02000000000000000000" pitchFamily="2" charset="0"/>
              </a:rPr>
              <a:t>اَنْ</a:t>
            </a:r>
            <a:r>
              <a:rPr lang="ar-SA" sz="4800" b="1" dirty="0">
                <a:solidFill>
                  <a:srgbClr val="C00000"/>
                </a:solidFill>
                <a:latin typeface="NikoshBAN" panose="02000000000000000000" pitchFamily="2" charset="0"/>
              </a:rPr>
              <a:t> يّضْرِبَ </a:t>
            </a:r>
            <a:r>
              <a:rPr lang="ar-SA" sz="4800" b="1" dirty="0">
                <a:solidFill>
                  <a:srgbClr val="C00000"/>
                </a:solidFill>
                <a:latin typeface="NikoshBAN" panose="02000000000000000000" pitchFamily="2" charset="0"/>
                <a:cs typeface="NikoshBAN" panose="02000000000000000000" pitchFamily="2" charset="0"/>
              </a:rPr>
              <a:t> </a:t>
            </a:r>
            <a:endParaRPr lang="en-US" sz="4800" b="1" dirty="0">
              <a:solidFill>
                <a:srgbClr val="C00000"/>
              </a:solidFill>
              <a:latin typeface="NikoshBAN" panose="02000000000000000000" pitchFamily="2" charset="0"/>
              <a:cs typeface="NikoshBAN" panose="02000000000000000000" pitchFamily="2" charset="0"/>
            </a:endParaRPr>
          </a:p>
        </p:txBody>
      </p:sp>
      <p:sp>
        <p:nvSpPr>
          <p:cNvPr id="4" name="Rounded Rectangle 3"/>
          <p:cNvSpPr/>
          <p:nvPr/>
        </p:nvSpPr>
        <p:spPr>
          <a:xfrm>
            <a:off x="6034841" y="1465730"/>
            <a:ext cx="769370" cy="757514"/>
          </a:xfrm>
          <a:prstGeom prst="roundRect">
            <a:avLst>
              <a:gd name="adj" fmla="val 50000"/>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ounded Rectangle 5"/>
          <p:cNvSpPr/>
          <p:nvPr/>
        </p:nvSpPr>
        <p:spPr>
          <a:xfrm>
            <a:off x="2904565" y="1465729"/>
            <a:ext cx="763581" cy="806821"/>
          </a:xfrm>
          <a:prstGeom prst="roundRect">
            <a:avLst>
              <a:gd name="adj" fmla="val 50000"/>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p:cNvSpPr/>
          <p:nvPr/>
        </p:nvSpPr>
        <p:spPr>
          <a:xfrm>
            <a:off x="2955466" y="4688255"/>
            <a:ext cx="903840" cy="932615"/>
          </a:xfrm>
          <a:prstGeom prst="roundRect">
            <a:avLst>
              <a:gd name="adj" fmla="val 50000"/>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p:nvSpPr>
        <p:spPr>
          <a:xfrm>
            <a:off x="5432611" y="4652396"/>
            <a:ext cx="793377" cy="901239"/>
          </a:xfrm>
          <a:prstGeom prst="roundRect">
            <a:avLst>
              <a:gd name="adj" fmla="val 50000"/>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3335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anim calcmode="lin" valueType="num">
                                      <p:cBhvr>
                                        <p:cTn id="18" dur="2000" fill="hold"/>
                                        <p:tgtEl>
                                          <p:spTgt spid="4"/>
                                        </p:tgtEl>
                                        <p:attrNameLst>
                                          <p:attrName>ppt_w</p:attrName>
                                        </p:attrNameLst>
                                      </p:cBhvr>
                                      <p:tavLst>
                                        <p:tav tm="0" fmla="#ppt_w*sin(2.5*pi*$)">
                                          <p:val>
                                            <p:fltVal val="0"/>
                                          </p:val>
                                        </p:tav>
                                        <p:tav tm="100000">
                                          <p:val>
                                            <p:fltVal val="1"/>
                                          </p:val>
                                        </p:tav>
                                      </p:tavLst>
                                    </p:anim>
                                    <p:anim calcmode="lin" valueType="num">
                                      <p:cBhvr>
                                        <p:cTn id="1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45"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2000"/>
                                        <p:tgtEl>
                                          <p:spTgt spid="6"/>
                                        </p:tgtEl>
                                      </p:cBhvr>
                                    </p:animEffect>
                                    <p:anim calcmode="lin" valueType="num">
                                      <p:cBhvr>
                                        <p:cTn id="25" dur="2000" fill="hold"/>
                                        <p:tgtEl>
                                          <p:spTgt spid="6"/>
                                        </p:tgtEl>
                                        <p:attrNameLst>
                                          <p:attrName>ppt_w</p:attrName>
                                        </p:attrNameLst>
                                      </p:cBhvr>
                                      <p:tavLst>
                                        <p:tav tm="0" fmla="#ppt_w*sin(2.5*pi*$)">
                                          <p:val>
                                            <p:fltVal val="0"/>
                                          </p:val>
                                        </p:tav>
                                        <p:tav tm="100000">
                                          <p:val>
                                            <p:fltVal val="1"/>
                                          </p:val>
                                        </p:tav>
                                      </p:tavLst>
                                    </p:anim>
                                    <p:anim calcmode="lin" valueType="num">
                                      <p:cBhvr>
                                        <p:cTn id="26"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2000"/>
                                        <p:tgtEl>
                                          <p:spTgt spid="7"/>
                                        </p:tgtEl>
                                      </p:cBhvr>
                                    </p:animEffect>
                                    <p:anim calcmode="lin" valueType="num">
                                      <p:cBhvr>
                                        <p:cTn id="32" dur="2000" fill="hold"/>
                                        <p:tgtEl>
                                          <p:spTgt spid="7"/>
                                        </p:tgtEl>
                                        <p:attrNameLst>
                                          <p:attrName>ppt_w</p:attrName>
                                        </p:attrNameLst>
                                      </p:cBhvr>
                                      <p:tavLst>
                                        <p:tav tm="0" fmla="#ppt_w*sin(2.5*pi*$)">
                                          <p:val>
                                            <p:fltVal val="0"/>
                                          </p:val>
                                        </p:tav>
                                        <p:tav tm="100000">
                                          <p:val>
                                            <p:fltVal val="1"/>
                                          </p:val>
                                        </p:tav>
                                      </p:tavLst>
                                    </p:anim>
                                    <p:anim calcmode="lin" valueType="num">
                                      <p:cBhvr>
                                        <p:cTn id="33"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45"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2000"/>
                                        <p:tgtEl>
                                          <p:spTgt spid="8"/>
                                        </p:tgtEl>
                                      </p:cBhvr>
                                    </p:animEffect>
                                    <p:anim calcmode="lin" valueType="num">
                                      <p:cBhvr>
                                        <p:cTn id="39" dur="2000" fill="hold"/>
                                        <p:tgtEl>
                                          <p:spTgt spid="8"/>
                                        </p:tgtEl>
                                        <p:attrNameLst>
                                          <p:attrName>ppt_w</p:attrName>
                                        </p:attrNameLst>
                                      </p:cBhvr>
                                      <p:tavLst>
                                        <p:tav tm="0" fmla="#ppt_w*sin(2.5*pi*$)">
                                          <p:val>
                                            <p:fltVal val="0"/>
                                          </p:val>
                                        </p:tav>
                                        <p:tav tm="100000">
                                          <p:val>
                                            <p:fltVal val="1"/>
                                          </p:val>
                                        </p:tav>
                                      </p:tavLst>
                                    </p:anim>
                                    <p:anim calcmode="lin" valueType="num">
                                      <p:cBhvr>
                                        <p:cTn id="40"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6" grpId="0" animBg="1"/>
      <p:bldP spid="7" grpId="0" animBg="1"/>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917" y="-167553"/>
            <a:ext cx="8848165" cy="1862048"/>
          </a:xfrm>
          <a:prstGeom prst="rect">
            <a:avLst/>
          </a:prstGeom>
        </p:spPr>
        <p:txBody>
          <a:bodyPr wrap="square">
            <a:spAutoFit/>
          </a:bodyPr>
          <a:lstStyle/>
          <a:p>
            <a:pPr algn="ctr"/>
            <a:r>
              <a:rPr lang="ar-SA" sz="11500" b="1" dirty="0">
                <a:solidFill>
                  <a:srgbClr val="C00000"/>
                </a:solidFill>
                <a:effectLst>
                  <a:outerShdw blurRad="38100" dist="38100" dir="2700000" algn="tl">
                    <a:srgbClr val="000000">
                      <a:alpha val="43137"/>
                    </a:srgbClr>
                  </a:outerShdw>
                </a:effectLst>
              </a:rPr>
              <a:t>الحرف</a:t>
            </a:r>
            <a:r>
              <a:rPr lang="en-GB" sz="11500" b="1" dirty="0">
                <a:solidFill>
                  <a:srgbClr val="C00000"/>
                </a:solidFill>
                <a:effectLst>
                  <a:outerShdw blurRad="38100" dist="38100" dir="2700000" algn="tl">
                    <a:srgbClr val="000000">
                      <a:alpha val="43137"/>
                    </a:srgbClr>
                  </a:outerShdw>
                </a:effectLst>
              </a:rPr>
              <a:t> </a:t>
            </a:r>
            <a:r>
              <a:rPr lang="bn-BD" sz="11500" b="1" dirty="0">
                <a:solidFill>
                  <a:srgbClr val="C00000"/>
                </a:solidFill>
              </a:rPr>
              <a:t> </a:t>
            </a:r>
            <a:r>
              <a:rPr lang="bn-BD" sz="11500" b="1" dirty="0">
                <a:solidFill>
                  <a:srgbClr val="C00000"/>
                </a:solidFill>
                <a:latin typeface="NikoshBAN" pitchFamily="2" charset="0"/>
                <a:cs typeface="NikoshBAN" pitchFamily="2" charset="0"/>
              </a:rPr>
              <a:t>এর সংজ্ঞা </a:t>
            </a:r>
            <a:endParaRPr lang="en-US" sz="11500" dirty="0">
              <a:solidFill>
                <a:srgbClr val="C00000"/>
              </a:solidFill>
            </a:endParaRPr>
          </a:p>
        </p:txBody>
      </p:sp>
      <p:sp>
        <p:nvSpPr>
          <p:cNvPr id="3" name="Rectangle 2"/>
          <p:cNvSpPr/>
          <p:nvPr/>
        </p:nvSpPr>
        <p:spPr>
          <a:xfrm>
            <a:off x="7027556" y="4357030"/>
            <a:ext cx="2398643" cy="646331"/>
          </a:xfrm>
          <a:prstGeom prst="rect">
            <a:avLst/>
          </a:prstGeom>
        </p:spPr>
        <p:txBody>
          <a:bodyPr wrap="square">
            <a:spAutoFit/>
          </a:bodyPr>
          <a:lstStyle/>
          <a:p>
            <a:pPr algn="ctr"/>
            <a:r>
              <a:rPr lang="en-GB" sz="3600" b="1" dirty="0" err="1">
                <a:solidFill>
                  <a:srgbClr val="FFC000"/>
                </a:solidFill>
                <a:latin typeface="NikoshBAN" panose="02000000000000000000" pitchFamily="2" charset="0"/>
                <a:cs typeface="NikoshBAN" panose="02000000000000000000" pitchFamily="2" charset="0"/>
              </a:rPr>
              <a:t>ঢাকা</a:t>
            </a:r>
            <a:r>
              <a:rPr lang="en-GB" sz="3600" b="1" dirty="0">
                <a:solidFill>
                  <a:srgbClr val="FFC000"/>
                </a:solidFill>
                <a:latin typeface="NikoshBAN" panose="02000000000000000000" pitchFamily="2" charset="0"/>
                <a:cs typeface="NikoshBAN" panose="02000000000000000000" pitchFamily="2" charset="0"/>
              </a:rPr>
              <a:t> </a:t>
            </a:r>
            <a:r>
              <a:rPr lang="en-GB" sz="3600" b="1" dirty="0" err="1">
                <a:solidFill>
                  <a:srgbClr val="FFC000"/>
                </a:solidFill>
                <a:latin typeface="NikoshBAN" panose="02000000000000000000" pitchFamily="2" charset="0"/>
                <a:cs typeface="NikoshBAN" panose="02000000000000000000" pitchFamily="2" charset="0"/>
              </a:rPr>
              <a:t>শহর</a:t>
            </a:r>
            <a:r>
              <a:rPr lang="en-GB" sz="3600" b="1" dirty="0">
                <a:solidFill>
                  <a:srgbClr val="FFC000"/>
                </a:solidFill>
                <a:latin typeface="NikoshBAN" panose="02000000000000000000" pitchFamily="2" charset="0"/>
                <a:cs typeface="NikoshBAN" panose="02000000000000000000" pitchFamily="2" charset="0"/>
              </a:rPr>
              <a:t>  </a:t>
            </a:r>
            <a:r>
              <a:rPr lang="en-US" sz="3600" b="1" dirty="0">
                <a:solidFill>
                  <a:srgbClr val="FFC000"/>
                </a:solidFill>
                <a:latin typeface="NikoshBAN" panose="02000000000000000000" pitchFamily="2" charset="0"/>
                <a:cs typeface="NikoshBAN" panose="02000000000000000000" pitchFamily="2" charset="0"/>
              </a:rPr>
              <a:t> </a:t>
            </a:r>
            <a:endParaRPr lang="en-US" sz="3600" dirty="0">
              <a:solidFill>
                <a:srgbClr val="FFC000"/>
              </a:solidFill>
            </a:endParaRPr>
          </a:p>
        </p:txBody>
      </p:sp>
      <p:sp>
        <p:nvSpPr>
          <p:cNvPr id="4" name="Rectangle 3"/>
          <p:cNvSpPr/>
          <p:nvPr/>
        </p:nvSpPr>
        <p:spPr>
          <a:xfrm>
            <a:off x="-43971" y="4464608"/>
            <a:ext cx="2060620" cy="646331"/>
          </a:xfrm>
          <a:prstGeom prst="rect">
            <a:avLst/>
          </a:prstGeom>
        </p:spPr>
        <p:txBody>
          <a:bodyPr wrap="square">
            <a:spAutoFit/>
          </a:bodyPr>
          <a:lstStyle/>
          <a:p>
            <a:r>
              <a:rPr lang="en-GB" sz="3600" b="1" dirty="0" err="1">
                <a:solidFill>
                  <a:srgbClr val="FFC000"/>
                </a:solidFill>
                <a:latin typeface="NikoshBAN" panose="02000000000000000000" pitchFamily="2" charset="0"/>
                <a:cs typeface="NikoshBAN" panose="02000000000000000000" pitchFamily="2" charset="0"/>
              </a:rPr>
              <a:t>চট্টগ্রাম</a:t>
            </a:r>
            <a:r>
              <a:rPr lang="en-GB" sz="3600" b="1" dirty="0">
                <a:solidFill>
                  <a:srgbClr val="FFC000"/>
                </a:solidFill>
                <a:latin typeface="NikoshBAN" panose="02000000000000000000" pitchFamily="2" charset="0"/>
                <a:cs typeface="NikoshBAN" panose="02000000000000000000" pitchFamily="2" charset="0"/>
              </a:rPr>
              <a:t> </a:t>
            </a:r>
            <a:r>
              <a:rPr lang="en-GB" sz="3600" b="1" dirty="0" err="1">
                <a:solidFill>
                  <a:srgbClr val="FFC000"/>
                </a:solidFill>
                <a:latin typeface="NikoshBAN" panose="02000000000000000000" pitchFamily="2" charset="0"/>
                <a:cs typeface="NikoshBAN" panose="02000000000000000000" pitchFamily="2" charset="0"/>
              </a:rPr>
              <a:t>শহর</a:t>
            </a:r>
            <a:r>
              <a:rPr lang="en-GB" sz="3600" b="1" dirty="0">
                <a:solidFill>
                  <a:srgbClr val="FFC000"/>
                </a:solidFill>
                <a:latin typeface="NikoshBAN" panose="02000000000000000000" pitchFamily="2" charset="0"/>
                <a:cs typeface="NikoshBAN" panose="02000000000000000000" pitchFamily="2" charset="0"/>
              </a:rPr>
              <a:t> </a:t>
            </a:r>
            <a:endParaRPr lang="en-US" sz="3600" dirty="0">
              <a:solidFill>
                <a:srgbClr val="FFC000"/>
              </a:solidFill>
              <a:latin typeface="NikoshBAN" panose="02000000000000000000" pitchFamily="2" charset="0"/>
              <a:cs typeface="NikoshBAN" panose="02000000000000000000" pitchFamily="2" charset="0"/>
            </a:endParaRPr>
          </a:p>
        </p:txBody>
      </p:sp>
      <p:sp>
        <p:nvSpPr>
          <p:cNvPr id="5" name="Rectangle 4"/>
          <p:cNvSpPr/>
          <p:nvPr/>
        </p:nvSpPr>
        <p:spPr>
          <a:xfrm>
            <a:off x="26252" y="1726757"/>
            <a:ext cx="8781571" cy="1508105"/>
          </a:xfrm>
          <a:prstGeom prst="rect">
            <a:avLst/>
          </a:prstGeom>
        </p:spPr>
        <p:txBody>
          <a:bodyPr wrap="square">
            <a:spAutoFit/>
          </a:bodyPr>
          <a:lstStyle/>
          <a:p>
            <a:pPr algn="ctr"/>
            <a:r>
              <a:rPr lang="ar-SA" sz="4800" b="1" dirty="0">
                <a:effectLst>
                  <a:outerShdw blurRad="38100" dist="38100" dir="2700000" algn="tl">
                    <a:srgbClr val="000000">
                      <a:alpha val="43137"/>
                    </a:srgbClr>
                  </a:outerShdw>
                </a:effectLst>
              </a:rPr>
              <a:t>الحرف</a:t>
            </a:r>
            <a:r>
              <a:rPr lang="ar-SA" sz="4400" b="1" dirty="0"/>
              <a:t> كلمةٌ لاتدل على معنىً فى نفسها بل تدل على معنىً فى غيرها ـ</a:t>
            </a:r>
            <a:endParaRPr lang="ar-SA" sz="4400" dirty="0"/>
          </a:p>
        </p:txBody>
      </p:sp>
      <p:sp>
        <p:nvSpPr>
          <p:cNvPr id="6" name="Rectangle 5"/>
          <p:cNvSpPr/>
          <p:nvPr/>
        </p:nvSpPr>
        <p:spPr>
          <a:xfrm>
            <a:off x="80682" y="3013474"/>
            <a:ext cx="8875059" cy="1200329"/>
          </a:xfrm>
          <a:prstGeom prst="rect">
            <a:avLst/>
          </a:prstGeom>
        </p:spPr>
        <p:txBody>
          <a:bodyPr wrap="square">
            <a:spAutoFit/>
          </a:bodyPr>
          <a:lstStyle/>
          <a:p>
            <a:r>
              <a:rPr lang="en-US" sz="3600" dirty="0" err="1">
                <a:solidFill>
                  <a:srgbClr val="00B050"/>
                </a:solidFill>
                <a:latin typeface="NikoshBAN" panose="02000000000000000000" pitchFamily="2" charset="0"/>
                <a:cs typeface="NikoshBAN" panose="02000000000000000000" pitchFamily="2" charset="0"/>
              </a:rPr>
              <a:t>অর্থা</a:t>
            </a:r>
            <a:r>
              <a:rPr lang="en-US" sz="3600" dirty="0">
                <a:solidFill>
                  <a:srgbClr val="00B050"/>
                </a:solidFill>
                <a:latin typeface="NikoshBAN" panose="02000000000000000000" pitchFamily="2" charset="0"/>
                <a:cs typeface="NikoshBAN" panose="02000000000000000000" pitchFamily="2" charset="0"/>
              </a:rPr>
              <a:t>ৎ- </a:t>
            </a:r>
            <a:r>
              <a:rPr lang="ar-SA" sz="3600" b="1" dirty="0">
                <a:solidFill>
                  <a:srgbClr val="00B050"/>
                </a:solidFill>
              </a:rPr>
              <a:t>حرف</a:t>
            </a:r>
            <a:r>
              <a:rPr lang="en-US" sz="3600" dirty="0">
                <a:solidFill>
                  <a:srgbClr val="00B050"/>
                </a:solidFill>
                <a:latin typeface="NikoshBAN" panose="02000000000000000000" pitchFamily="2" charset="0"/>
                <a:cs typeface="NikoshBAN" panose="02000000000000000000" pitchFamily="2" charset="0"/>
              </a:rPr>
              <a:t> </a:t>
            </a:r>
            <a:r>
              <a:rPr lang="ar-SA" sz="3600" dirty="0">
                <a:solidFill>
                  <a:srgbClr val="00B050"/>
                </a:solidFill>
                <a:latin typeface="NikoshBAN" panose="02000000000000000000" pitchFamily="2" charset="0"/>
                <a:cs typeface="NikoshBAN" panose="02000000000000000000" pitchFamily="2" charset="0"/>
              </a:rPr>
              <a:t> </a:t>
            </a:r>
            <a:r>
              <a:rPr lang="en-US" sz="3600" dirty="0" err="1">
                <a:solidFill>
                  <a:srgbClr val="00B050"/>
                </a:solidFill>
                <a:latin typeface="NikoshBAN" panose="02000000000000000000" pitchFamily="2" charset="0"/>
                <a:cs typeface="NikoshBAN" panose="02000000000000000000" pitchFamily="2" charset="0"/>
              </a:rPr>
              <a:t>এমন</a:t>
            </a:r>
            <a:r>
              <a:rPr lang="en-US" sz="3600" dirty="0">
                <a:solidFill>
                  <a:srgbClr val="00B050"/>
                </a:solidFill>
                <a:latin typeface="NikoshBAN" panose="02000000000000000000" pitchFamily="2" charset="0"/>
                <a:cs typeface="NikoshBAN" panose="02000000000000000000" pitchFamily="2" charset="0"/>
              </a:rPr>
              <a:t> </a:t>
            </a:r>
            <a:r>
              <a:rPr lang="en-US" sz="3600" dirty="0" err="1">
                <a:solidFill>
                  <a:srgbClr val="00B050"/>
                </a:solidFill>
                <a:latin typeface="NikoshBAN" panose="02000000000000000000" pitchFamily="2" charset="0"/>
                <a:cs typeface="NikoshBAN" panose="02000000000000000000" pitchFamily="2" charset="0"/>
              </a:rPr>
              <a:t>একটি</a:t>
            </a:r>
            <a:r>
              <a:rPr lang="ar-SA" sz="3600" b="1" dirty="0">
                <a:solidFill>
                  <a:srgbClr val="00B050"/>
                </a:solidFill>
              </a:rPr>
              <a:t>كلمة  </a:t>
            </a:r>
            <a:r>
              <a:rPr lang="en-US" sz="3600" dirty="0">
                <a:solidFill>
                  <a:srgbClr val="00B050"/>
                </a:solidFill>
                <a:latin typeface="NikoshBAN" panose="02000000000000000000" pitchFamily="2" charset="0"/>
                <a:cs typeface="NikoshBAN" panose="02000000000000000000" pitchFamily="2" charset="0"/>
              </a:rPr>
              <a:t> </a:t>
            </a:r>
            <a:r>
              <a:rPr lang="ar-SA" sz="3600" dirty="0">
                <a:solidFill>
                  <a:srgbClr val="00B050"/>
                </a:solidFill>
                <a:latin typeface="NikoshBAN" panose="02000000000000000000" pitchFamily="2" charset="0"/>
                <a:cs typeface="NikoshBAN" panose="02000000000000000000" pitchFamily="2" charset="0"/>
              </a:rPr>
              <a:t> </a:t>
            </a:r>
            <a:r>
              <a:rPr lang="en-US" sz="3600" dirty="0" err="1">
                <a:solidFill>
                  <a:srgbClr val="00B050"/>
                </a:solidFill>
                <a:latin typeface="NikoshBAN" panose="02000000000000000000" pitchFamily="2" charset="0"/>
                <a:cs typeface="NikoshBAN" panose="02000000000000000000" pitchFamily="2" charset="0"/>
              </a:rPr>
              <a:t>কে</a:t>
            </a:r>
            <a:r>
              <a:rPr lang="en-US" sz="3600" dirty="0">
                <a:solidFill>
                  <a:srgbClr val="00B050"/>
                </a:solidFill>
                <a:latin typeface="NikoshBAN" panose="02000000000000000000" pitchFamily="2" charset="0"/>
                <a:cs typeface="NikoshBAN" panose="02000000000000000000" pitchFamily="2" charset="0"/>
              </a:rPr>
              <a:t> </a:t>
            </a:r>
            <a:r>
              <a:rPr lang="en-US" sz="3600" dirty="0" err="1">
                <a:solidFill>
                  <a:srgbClr val="00B050"/>
                </a:solidFill>
                <a:latin typeface="NikoshBAN" panose="02000000000000000000" pitchFamily="2" charset="0"/>
                <a:cs typeface="NikoshBAN" panose="02000000000000000000" pitchFamily="2" charset="0"/>
              </a:rPr>
              <a:t>বলা</a:t>
            </a:r>
            <a:r>
              <a:rPr lang="en-US" sz="3600" dirty="0">
                <a:solidFill>
                  <a:srgbClr val="00B050"/>
                </a:solidFill>
                <a:latin typeface="NikoshBAN" panose="02000000000000000000" pitchFamily="2" charset="0"/>
                <a:cs typeface="NikoshBAN" panose="02000000000000000000" pitchFamily="2" charset="0"/>
              </a:rPr>
              <a:t> </a:t>
            </a:r>
            <a:r>
              <a:rPr lang="en-US" sz="3600" dirty="0" err="1">
                <a:solidFill>
                  <a:srgbClr val="00B050"/>
                </a:solidFill>
                <a:latin typeface="NikoshBAN" panose="02000000000000000000" pitchFamily="2" charset="0"/>
                <a:cs typeface="NikoshBAN" panose="02000000000000000000" pitchFamily="2" charset="0"/>
              </a:rPr>
              <a:t>হয়</a:t>
            </a:r>
            <a:r>
              <a:rPr lang="en-US" sz="3600" dirty="0">
                <a:solidFill>
                  <a:srgbClr val="00B050"/>
                </a:solidFill>
                <a:latin typeface="NikoshBAN" panose="02000000000000000000" pitchFamily="2" charset="0"/>
                <a:cs typeface="NikoshBAN" panose="02000000000000000000" pitchFamily="2" charset="0"/>
              </a:rPr>
              <a:t> </a:t>
            </a:r>
            <a:r>
              <a:rPr lang="en-US" sz="3600" dirty="0" err="1">
                <a:solidFill>
                  <a:srgbClr val="00B050"/>
                </a:solidFill>
                <a:latin typeface="NikoshBAN" panose="02000000000000000000" pitchFamily="2" charset="0"/>
                <a:cs typeface="NikoshBAN" panose="02000000000000000000" pitchFamily="2" charset="0"/>
              </a:rPr>
              <a:t>যা</a:t>
            </a:r>
            <a:r>
              <a:rPr lang="ar-SA" sz="3600" dirty="0">
                <a:solidFill>
                  <a:srgbClr val="00B050"/>
                </a:solidFill>
                <a:latin typeface="NikoshBAN" panose="02000000000000000000" pitchFamily="2" charset="0"/>
                <a:cs typeface="NikoshBAN" panose="02000000000000000000" pitchFamily="2" charset="0"/>
              </a:rPr>
              <a:t> </a:t>
            </a:r>
            <a:r>
              <a:rPr lang="en-GB" sz="3600" dirty="0" err="1">
                <a:solidFill>
                  <a:srgbClr val="00B050"/>
                </a:solidFill>
                <a:latin typeface="NikoshBAN" panose="02000000000000000000" pitchFamily="2" charset="0"/>
                <a:cs typeface="NikoshBAN" panose="02000000000000000000" pitchFamily="2" charset="0"/>
              </a:rPr>
              <a:t>অন্য</a:t>
            </a:r>
            <a:r>
              <a:rPr lang="en-GB" sz="3600" dirty="0">
                <a:solidFill>
                  <a:srgbClr val="00B050"/>
                </a:solidFill>
                <a:latin typeface="NikoshBAN" panose="02000000000000000000" pitchFamily="2" charset="0"/>
                <a:cs typeface="NikoshBAN" panose="02000000000000000000" pitchFamily="2" charset="0"/>
              </a:rPr>
              <a:t> </a:t>
            </a:r>
            <a:r>
              <a:rPr lang="en-GB" sz="3600" dirty="0" err="1">
                <a:solidFill>
                  <a:srgbClr val="00B050"/>
                </a:solidFill>
                <a:latin typeface="NikoshBAN" panose="02000000000000000000" pitchFamily="2" charset="0"/>
                <a:cs typeface="NikoshBAN" panose="02000000000000000000" pitchFamily="2" charset="0"/>
              </a:rPr>
              <a:t>কোন</a:t>
            </a:r>
            <a:r>
              <a:rPr lang="en-GB" sz="3600" dirty="0">
                <a:solidFill>
                  <a:srgbClr val="00B050"/>
                </a:solidFill>
                <a:latin typeface="NikoshBAN" panose="02000000000000000000" pitchFamily="2" charset="0"/>
                <a:cs typeface="NikoshBAN" panose="02000000000000000000" pitchFamily="2" charset="0"/>
              </a:rPr>
              <a:t> </a:t>
            </a:r>
            <a:r>
              <a:rPr lang="ar-SA" sz="3600" b="1" dirty="0">
                <a:solidFill>
                  <a:srgbClr val="00B050"/>
                </a:solidFill>
              </a:rPr>
              <a:t>كلمة</a:t>
            </a:r>
            <a:r>
              <a:rPr lang="en-GB" sz="3600" b="1" dirty="0">
                <a:solidFill>
                  <a:srgbClr val="00B050"/>
                </a:solidFill>
              </a:rPr>
              <a:t>  </a:t>
            </a:r>
            <a:r>
              <a:rPr lang="en-US" sz="3600" dirty="0">
                <a:solidFill>
                  <a:srgbClr val="00B050"/>
                </a:solidFill>
                <a:latin typeface="NikoshBAN" panose="02000000000000000000" pitchFamily="2" charset="0"/>
                <a:cs typeface="NikoshBAN" panose="02000000000000000000" pitchFamily="2" charset="0"/>
              </a:rPr>
              <a:t>র </a:t>
            </a:r>
            <a:r>
              <a:rPr lang="en-US" sz="3600" dirty="0" err="1">
                <a:solidFill>
                  <a:srgbClr val="00B050"/>
                </a:solidFill>
                <a:latin typeface="NikoshBAN" panose="02000000000000000000" pitchFamily="2" charset="0"/>
                <a:cs typeface="NikoshBAN" panose="02000000000000000000" pitchFamily="2" charset="0"/>
              </a:rPr>
              <a:t>সাহায্য</a:t>
            </a:r>
            <a:r>
              <a:rPr lang="en-US" sz="3600" dirty="0">
                <a:solidFill>
                  <a:srgbClr val="00B050"/>
                </a:solidFill>
                <a:latin typeface="NikoshBAN" panose="02000000000000000000" pitchFamily="2" charset="0"/>
                <a:cs typeface="NikoshBAN" panose="02000000000000000000" pitchFamily="2" charset="0"/>
              </a:rPr>
              <a:t> </a:t>
            </a:r>
            <a:r>
              <a:rPr lang="en-US" sz="3600" dirty="0" err="1">
                <a:solidFill>
                  <a:srgbClr val="00B050"/>
                </a:solidFill>
                <a:latin typeface="NikoshBAN" panose="02000000000000000000" pitchFamily="2" charset="0"/>
                <a:cs typeface="NikoshBAN" panose="02000000000000000000" pitchFamily="2" charset="0"/>
              </a:rPr>
              <a:t>ছাড়া</a:t>
            </a:r>
            <a:r>
              <a:rPr lang="en-US" sz="3600" dirty="0">
                <a:solidFill>
                  <a:srgbClr val="00B050"/>
                </a:solidFill>
                <a:latin typeface="NikoshBAN" panose="02000000000000000000" pitchFamily="2" charset="0"/>
                <a:cs typeface="NikoshBAN" panose="02000000000000000000" pitchFamily="2" charset="0"/>
              </a:rPr>
              <a:t> </a:t>
            </a:r>
            <a:r>
              <a:rPr lang="en-US" sz="3600" dirty="0" err="1">
                <a:solidFill>
                  <a:srgbClr val="00B050"/>
                </a:solidFill>
                <a:latin typeface="NikoshBAN" panose="02000000000000000000" pitchFamily="2" charset="0"/>
                <a:cs typeface="NikoshBAN" panose="02000000000000000000" pitchFamily="2" charset="0"/>
              </a:rPr>
              <a:t>নিজের</a:t>
            </a:r>
            <a:r>
              <a:rPr lang="en-US" sz="3600" dirty="0">
                <a:solidFill>
                  <a:srgbClr val="00B050"/>
                </a:solidFill>
                <a:latin typeface="NikoshBAN" panose="02000000000000000000" pitchFamily="2" charset="0"/>
                <a:cs typeface="NikoshBAN" panose="02000000000000000000" pitchFamily="2" charset="0"/>
              </a:rPr>
              <a:t> </a:t>
            </a:r>
            <a:r>
              <a:rPr lang="en-US" sz="3600" dirty="0" err="1">
                <a:solidFill>
                  <a:srgbClr val="00B050"/>
                </a:solidFill>
                <a:latin typeface="NikoshBAN" panose="02000000000000000000" pitchFamily="2" charset="0"/>
                <a:cs typeface="NikoshBAN" panose="02000000000000000000" pitchFamily="2" charset="0"/>
              </a:rPr>
              <a:t>অর্থ</a:t>
            </a:r>
            <a:r>
              <a:rPr lang="en-US" sz="3600" dirty="0">
                <a:solidFill>
                  <a:srgbClr val="00B050"/>
                </a:solidFill>
                <a:latin typeface="NikoshBAN" panose="02000000000000000000" pitchFamily="2" charset="0"/>
                <a:cs typeface="NikoshBAN" panose="02000000000000000000" pitchFamily="2" charset="0"/>
              </a:rPr>
              <a:t> </a:t>
            </a:r>
            <a:r>
              <a:rPr lang="en-US" sz="3600" dirty="0" err="1">
                <a:solidFill>
                  <a:srgbClr val="00B050"/>
                </a:solidFill>
                <a:latin typeface="NikoshBAN" panose="02000000000000000000" pitchFamily="2" charset="0"/>
                <a:cs typeface="NikoshBAN" panose="02000000000000000000" pitchFamily="2" charset="0"/>
              </a:rPr>
              <a:t>নিজে</a:t>
            </a:r>
            <a:r>
              <a:rPr lang="en-US" sz="3600" dirty="0">
                <a:solidFill>
                  <a:srgbClr val="00B050"/>
                </a:solidFill>
                <a:latin typeface="NikoshBAN" panose="02000000000000000000" pitchFamily="2" charset="0"/>
                <a:cs typeface="NikoshBAN" panose="02000000000000000000" pitchFamily="2" charset="0"/>
              </a:rPr>
              <a:t> </a:t>
            </a:r>
            <a:r>
              <a:rPr lang="en-US" sz="3600" dirty="0" err="1">
                <a:solidFill>
                  <a:srgbClr val="00B050"/>
                </a:solidFill>
                <a:latin typeface="NikoshBAN" panose="02000000000000000000" pitchFamily="2" charset="0"/>
                <a:cs typeface="NikoshBAN" panose="02000000000000000000" pitchFamily="2" charset="0"/>
              </a:rPr>
              <a:t>প্রকাশ</a:t>
            </a:r>
            <a:r>
              <a:rPr lang="en-US" sz="3600" dirty="0">
                <a:solidFill>
                  <a:srgbClr val="00B050"/>
                </a:solidFill>
                <a:latin typeface="NikoshBAN" panose="02000000000000000000" pitchFamily="2" charset="0"/>
                <a:cs typeface="NikoshBAN" panose="02000000000000000000" pitchFamily="2" charset="0"/>
              </a:rPr>
              <a:t> </a:t>
            </a:r>
            <a:r>
              <a:rPr lang="en-US" sz="3600" dirty="0" err="1">
                <a:solidFill>
                  <a:srgbClr val="00B050"/>
                </a:solidFill>
                <a:latin typeface="NikoshBAN" panose="02000000000000000000" pitchFamily="2" charset="0"/>
                <a:cs typeface="NikoshBAN" panose="02000000000000000000" pitchFamily="2" charset="0"/>
              </a:rPr>
              <a:t>করতে</a:t>
            </a:r>
            <a:r>
              <a:rPr lang="en-US" sz="3600" dirty="0">
                <a:solidFill>
                  <a:srgbClr val="00B050"/>
                </a:solidFill>
                <a:latin typeface="NikoshBAN" panose="02000000000000000000" pitchFamily="2" charset="0"/>
                <a:cs typeface="NikoshBAN" panose="02000000000000000000" pitchFamily="2" charset="0"/>
              </a:rPr>
              <a:t> </a:t>
            </a:r>
            <a:r>
              <a:rPr lang="en-US" sz="3600" dirty="0" err="1">
                <a:solidFill>
                  <a:srgbClr val="00B050"/>
                </a:solidFill>
                <a:latin typeface="NikoshBAN" panose="02000000000000000000" pitchFamily="2" charset="0"/>
                <a:cs typeface="NikoshBAN" panose="02000000000000000000" pitchFamily="2" charset="0"/>
              </a:rPr>
              <a:t>পারে</a:t>
            </a:r>
            <a:r>
              <a:rPr lang="en-US" sz="3600" dirty="0">
                <a:solidFill>
                  <a:srgbClr val="00B050"/>
                </a:solidFill>
                <a:latin typeface="NikoshBAN" panose="02000000000000000000" pitchFamily="2" charset="0"/>
                <a:cs typeface="NikoshBAN" panose="02000000000000000000" pitchFamily="2" charset="0"/>
              </a:rPr>
              <a:t> </a:t>
            </a:r>
            <a:r>
              <a:rPr lang="en-US" sz="3600" dirty="0" err="1">
                <a:solidFill>
                  <a:srgbClr val="00B050"/>
                </a:solidFill>
                <a:latin typeface="NikoshBAN" panose="02000000000000000000" pitchFamily="2" charset="0"/>
                <a:cs typeface="NikoshBAN" panose="02000000000000000000" pitchFamily="2" charset="0"/>
              </a:rPr>
              <a:t>না</a:t>
            </a:r>
            <a:r>
              <a:rPr lang="en-US" sz="3600" dirty="0">
                <a:solidFill>
                  <a:srgbClr val="00B050"/>
                </a:solidFill>
                <a:latin typeface="NikoshBAN" panose="02000000000000000000" pitchFamily="2" charset="0"/>
                <a:cs typeface="NikoshBAN" panose="02000000000000000000" pitchFamily="2" charset="0"/>
              </a:rPr>
              <a:t>। </a:t>
            </a:r>
            <a:endParaRPr lang="en-US" sz="3600" dirty="0">
              <a:solidFill>
                <a:srgbClr val="00B050"/>
              </a:solidFill>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66" y="5015753"/>
            <a:ext cx="2762113" cy="1850234"/>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1930" y="4894728"/>
            <a:ext cx="3472070" cy="1963271"/>
          </a:xfrm>
          <a:prstGeom prst="rect">
            <a:avLst/>
          </a:prstGeom>
        </p:spPr>
      </p:pic>
      <p:pic>
        <p:nvPicPr>
          <p:cNvPr id="9" name="Picture 8"/>
          <p:cNvPicPr>
            <a:picLocks noChangeAspect="1"/>
          </p:cNvPicPr>
          <p:nvPr/>
        </p:nvPicPr>
        <p:blipFill rotWithShape="1">
          <a:blip r:embed="rId4">
            <a:extLst>
              <a:ext uri="{28A0092B-C50C-407E-A947-70E740481C1C}">
                <a14:useLocalDpi xmlns:a14="http://schemas.microsoft.com/office/drawing/2010/main" val="0"/>
              </a:ext>
            </a:extLst>
          </a:blip>
          <a:srcRect t="34950" b="11748"/>
          <a:stretch/>
        </p:blipFill>
        <p:spPr>
          <a:xfrm>
            <a:off x="3194933" y="5868198"/>
            <a:ext cx="1735071" cy="621270"/>
          </a:xfrm>
          <a:prstGeom prst="rect">
            <a:avLst/>
          </a:prstGeom>
        </p:spPr>
      </p:pic>
      <p:sp>
        <p:nvSpPr>
          <p:cNvPr id="13" name="Rectangle 12"/>
          <p:cNvSpPr/>
          <p:nvPr/>
        </p:nvSpPr>
        <p:spPr>
          <a:xfrm>
            <a:off x="1768775" y="4246719"/>
            <a:ext cx="4823792" cy="769441"/>
          </a:xfrm>
          <a:prstGeom prst="rect">
            <a:avLst/>
          </a:prstGeom>
        </p:spPr>
        <p:txBody>
          <a:bodyPr wrap="square">
            <a:spAutoFit/>
          </a:bodyPr>
          <a:lstStyle/>
          <a:p>
            <a:pPr algn="ctr"/>
            <a:r>
              <a:rPr lang="ar-SA" sz="4400" b="1" dirty="0">
                <a:effectLst>
                  <a:outerShdw blurRad="38100" dist="38100" dir="2700000" algn="tl">
                    <a:srgbClr val="000000">
                      <a:alpha val="43137"/>
                    </a:srgbClr>
                  </a:outerShdw>
                </a:effectLst>
                <a:latin typeface="NikoshBAN" panose="02000000000000000000" pitchFamily="2" charset="0"/>
              </a:rPr>
              <a:t>سرتُ </a:t>
            </a:r>
            <a:r>
              <a:rPr lang="ar-SA" sz="4400" b="1" dirty="0">
                <a:solidFill>
                  <a:srgbClr val="C00000"/>
                </a:solidFill>
                <a:effectLst>
                  <a:outerShdw blurRad="38100" dist="38100" dir="2700000" algn="tl">
                    <a:srgbClr val="000000">
                      <a:alpha val="43137"/>
                    </a:srgbClr>
                  </a:outerShdw>
                </a:effectLst>
                <a:latin typeface="NikoshBAN" panose="02000000000000000000" pitchFamily="2" charset="0"/>
              </a:rPr>
              <a:t>من</a:t>
            </a:r>
            <a:r>
              <a:rPr lang="ar-SA" sz="4400" b="1" dirty="0">
                <a:effectLst>
                  <a:outerShdw blurRad="38100" dist="38100" dir="2700000" algn="tl">
                    <a:srgbClr val="000000">
                      <a:alpha val="43137"/>
                    </a:srgbClr>
                  </a:outerShdw>
                </a:effectLst>
                <a:latin typeface="NikoshBAN" panose="02000000000000000000" pitchFamily="2" charset="0"/>
              </a:rPr>
              <a:t> جاتجام </a:t>
            </a:r>
            <a:r>
              <a:rPr lang="ar-SA" sz="4400" b="1" dirty="0">
                <a:solidFill>
                  <a:srgbClr val="C00000"/>
                </a:solidFill>
                <a:effectLst>
                  <a:outerShdw blurRad="38100" dist="38100" dir="2700000" algn="tl">
                    <a:srgbClr val="000000">
                      <a:alpha val="43137"/>
                    </a:srgbClr>
                  </a:outerShdw>
                </a:effectLst>
                <a:latin typeface="NikoshBAN" panose="02000000000000000000" pitchFamily="2" charset="0"/>
              </a:rPr>
              <a:t>الى </a:t>
            </a:r>
            <a:r>
              <a:rPr lang="ar-SA" sz="4400" b="1" dirty="0" smtClean="0">
                <a:effectLst>
                  <a:outerShdw blurRad="38100" dist="38100" dir="2700000" algn="tl">
                    <a:srgbClr val="000000">
                      <a:alpha val="43137"/>
                    </a:srgbClr>
                  </a:outerShdw>
                </a:effectLst>
                <a:latin typeface="NikoshBAN" panose="02000000000000000000" pitchFamily="2" charset="0"/>
              </a:rPr>
              <a:t>داكا</a:t>
            </a:r>
            <a:endParaRPr lang="en-US" sz="4400" dirty="0">
              <a:solidFill>
                <a:srgbClr val="002060"/>
              </a:solidFill>
              <a:effectLst>
                <a:outerShdw blurRad="38100" dist="38100" dir="2700000" algn="tl">
                  <a:srgbClr val="000000">
                    <a:alpha val="43137"/>
                  </a:srgbClr>
                </a:outerShdw>
              </a:effectLst>
            </a:endParaRPr>
          </a:p>
        </p:txBody>
      </p:sp>
      <p:sp>
        <p:nvSpPr>
          <p:cNvPr id="14" name="Rounded Rectangle 13"/>
          <p:cNvSpPr/>
          <p:nvPr/>
        </p:nvSpPr>
        <p:spPr>
          <a:xfrm>
            <a:off x="2747775" y="4272819"/>
            <a:ext cx="737956" cy="76347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ounded Rectangle 14"/>
          <p:cNvSpPr/>
          <p:nvPr/>
        </p:nvSpPr>
        <p:spPr>
          <a:xfrm flipV="1">
            <a:off x="4710953" y="4370294"/>
            <a:ext cx="761240" cy="57822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76732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heckerboard(across)">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checkerboard(across)">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checkerboard(across)">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44" presetClass="path" presetSubtype="0" accel="50000" decel="50000" fill="hold" nodeType="clickEffect">
                                  <p:stCondLst>
                                    <p:cond delay="0"/>
                                  </p:stCondLst>
                                  <p:childTnLst>
                                    <p:animMotion origin="layout" path="M -1.25E-6 1.11111E-6 L 0.22253 -0.32384 C 0.26888 -0.39699 0.33854 -0.43588 0.41159 -0.43588 C 0.49466 -0.43588 0.5612 -0.39699 0.60755 -0.32384 L 0.83047 1.11111E-6 " pathEditMode="relative" rAng="0" ptsTypes="AAAAA">
                                      <p:cBhvr>
                                        <p:cTn id="39" dur="3000" fill="hold"/>
                                        <p:tgtEl>
                                          <p:spTgt spid="9"/>
                                        </p:tgtEl>
                                        <p:attrNameLst>
                                          <p:attrName>ppt_x</p:attrName>
                                          <p:attrName>ppt_y</p:attrName>
                                        </p:attrNameLst>
                                      </p:cBhvr>
                                      <p:rCtr x="41523" y="-21806"/>
                                    </p:animMotion>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45" presetClass="entr" presetSubtype="0"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fade">
                                      <p:cBhvr>
                                        <p:cTn id="48" dur="2000"/>
                                        <p:tgtEl>
                                          <p:spTgt spid="14"/>
                                        </p:tgtEl>
                                      </p:cBhvr>
                                    </p:animEffect>
                                    <p:anim calcmode="lin" valueType="num">
                                      <p:cBhvr>
                                        <p:cTn id="49" dur="2000" fill="hold"/>
                                        <p:tgtEl>
                                          <p:spTgt spid="14"/>
                                        </p:tgtEl>
                                        <p:attrNameLst>
                                          <p:attrName>ppt_w</p:attrName>
                                        </p:attrNameLst>
                                      </p:cBhvr>
                                      <p:tavLst>
                                        <p:tav tm="0" fmla="#ppt_w*sin(2.5*pi*$)">
                                          <p:val>
                                            <p:fltVal val="0"/>
                                          </p:val>
                                        </p:tav>
                                        <p:tav tm="100000">
                                          <p:val>
                                            <p:fltVal val="1"/>
                                          </p:val>
                                        </p:tav>
                                      </p:tavLst>
                                    </p:anim>
                                    <p:anim calcmode="lin" valueType="num">
                                      <p:cBhvr>
                                        <p:cTn id="50" dur="2000" fill="hold"/>
                                        <p:tgtEl>
                                          <p:spTgt spid="14"/>
                                        </p:tgtEl>
                                        <p:attrNameLst>
                                          <p:attrName>ppt_h</p:attrName>
                                        </p:attrNameLst>
                                      </p:cBhvr>
                                      <p:tavLst>
                                        <p:tav tm="0">
                                          <p:val>
                                            <p:strVal val="#ppt_h"/>
                                          </p:val>
                                        </p:tav>
                                        <p:tav tm="100000">
                                          <p:val>
                                            <p:strVal val="#ppt_h"/>
                                          </p:val>
                                        </p:tav>
                                      </p:tavLst>
                                    </p:anim>
                                  </p:childTnLst>
                                </p:cTn>
                              </p:par>
                              <p:par>
                                <p:cTn id="51" presetID="45" presetClass="entr" presetSubtype="0" fill="hold" grpId="0" nodeType="with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fade">
                                      <p:cBhvr>
                                        <p:cTn id="53" dur="2000"/>
                                        <p:tgtEl>
                                          <p:spTgt spid="15"/>
                                        </p:tgtEl>
                                      </p:cBhvr>
                                    </p:animEffect>
                                    <p:anim calcmode="lin" valueType="num">
                                      <p:cBhvr>
                                        <p:cTn id="54" dur="2000" fill="hold"/>
                                        <p:tgtEl>
                                          <p:spTgt spid="15"/>
                                        </p:tgtEl>
                                        <p:attrNameLst>
                                          <p:attrName>ppt_w</p:attrName>
                                        </p:attrNameLst>
                                      </p:cBhvr>
                                      <p:tavLst>
                                        <p:tav tm="0" fmla="#ppt_w*sin(2.5*pi*$)">
                                          <p:val>
                                            <p:fltVal val="0"/>
                                          </p:val>
                                        </p:tav>
                                        <p:tav tm="100000">
                                          <p:val>
                                            <p:fltVal val="1"/>
                                          </p:val>
                                        </p:tav>
                                      </p:tavLst>
                                    </p:anim>
                                    <p:anim calcmode="lin" valueType="num">
                                      <p:cBhvr>
                                        <p:cTn id="55" dur="2000" fill="hold"/>
                                        <p:tgtEl>
                                          <p:spTgt spid="1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13" grpId="0"/>
      <p:bldP spid="14" grpId="0" animBg="1"/>
      <p:bldP spid="1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7165" y="-35143"/>
            <a:ext cx="7301753" cy="1323439"/>
          </a:xfrm>
          <a:prstGeom prst="rect">
            <a:avLst/>
          </a:prstGeom>
        </p:spPr>
        <p:txBody>
          <a:bodyPr wrap="square">
            <a:spAutoFit/>
          </a:bodyPr>
          <a:lstStyle/>
          <a:p>
            <a:r>
              <a:rPr lang="ar-SA" sz="8000" b="1" dirty="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ar-SA" sz="8000" b="1" dirty="0">
                <a:solidFill>
                  <a:srgbClr val="C00000"/>
                </a:solidFill>
                <a:effectLst>
                  <a:outerShdw blurRad="38100" dist="38100" dir="2700000" algn="tl">
                    <a:srgbClr val="000000">
                      <a:alpha val="43137"/>
                    </a:srgbClr>
                  </a:outerShdw>
                </a:effectLst>
              </a:rPr>
              <a:t>حرف </a:t>
            </a:r>
            <a:r>
              <a:rPr lang="en-US" sz="8000" b="1" dirty="0" err="1">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এর</a:t>
            </a:r>
            <a:r>
              <a:rPr lang="ar-SA" sz="8000" b="1" dirty="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علامة </a:t>
            </a:r>
            <a:endParaRPr lang="en-US" sz="8000" b="1" dirty="0">
              <a:solidFill>
                <a:srgbClr val="C00000"/>
              </a:solidFill>
              <a:effectLst>
                <a:outerShdw blurRad="38100" dist="38100" dir="2700000" algn="tl">
                  <a:srgbClr val="000000">
                    <a:alpha val="43137"/>
                  </a:srgbClr>
                </a:outerShdw>
              </a:effectLst>
            </a:endParaRPr>
          </a:p>
        </p:txBody>
      </p:sp>
      <p:sp>
        <p:nvSpPr>
          <p:cNvPr id="3" name="Rectangle 2"/>
          <p:cNvSpPr/>
          <p:nvPr/>
        </p:nvSpPr>
        <p:spPr>
          <a:xfrm>
            <a:off x="53788" y="4188320"/>
            <a:ext cx="8511989" cy="3785652"/>
          </a:xfrm>
          <a:prstGeom prst="rect">
            <a:avLst/>
          </a:prstGeom>
        </p:spPr>
        <p:txBody>
          <a:bodyPr wrap="square">
            <a:spAutoFit/>
          </a:bodyPr>
          <a:lstStyle/>
          <a:p>
            <a:r>
              <a:rPr lang="en-US" sz="6000" dirty="0" err="1" smtClean="0">
                <a:latin typeface="NikoshBAN" panose="02000000000000000000" pitchFamily="2" charset="0"/>
                <a:cs typeface="NikoshBAN" panose="02000000000000000000" pitchFamily="2" charset="0"/>
              </a:rPr>
              <a:t>যদি</a:t>
            </a:r>
            <a:r>
              <a:rPr lang="en-US" sz="6000" dirty="0" smtClean="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কোন</a:t>
            </a:r>
            <a:r>
              <a:rPr lang="en-US" sz="6000" dirty="0">
                <a:latin typeface="NikoshBAN" panose="02000000000000000000" pitchFamily="2" charset="0"/>
                <a:cs typeface="NikoshBAN" panose="02000000000000000000" pitchFamily="2" charset="0"/>
              </a:rPr>
              <a:t> </a:t>
            </a:r>
            <a:r>
              <a:rPr lang="ar-SA" sz="6000" b="1" dirty="0"/>
              <a:t>كلمة</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বা</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শব্দে</a:t>
            </a:r>
            <a:r>
              <a:rPr lang="en-US" sz="6000" dirty="0">
                <a:latin typeface="NikoshBAN" panose="02000000000000000000" pitchFamily="2" charset="0"/>
                <a:cs typeface="NikoshBAN" panose="02000000000000000000" pitchFamily="2" charset="0"/>
              </a:rPr>
              <a:t> </a:t>
            </a:r>
            <a:r>
              <a:rPr lang="ar-SA" sz="6000" dirty="0"/>
              <a:t>اسم</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অথবা</a:t>
            </a:r>
            <a:r>
              <a:rPr lang="en-US" sz="6000" dirty="0">
                <a:latin typeface="NikoshBAN" panose="02000000000000000000" pitchFamily="2" charset="0"/>
                <a:cs typeface="NikoshBAN" panose="02000000000000000000" pitchFamily="2" charset="0"/>
              </a:rPr>
              <a:t> </a:t>
            </a:r>
            <a:r>
              <a:rPr lang="ar-SA" sz="6000" dirty="0">
                <a:latin typeface="NikoshBAN" panose="02000000000000000000" pitchFamily="2" charset="0"/>
              </a:rPr>
              <a:t>فعل</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এর</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কোন</a:t>
            </a:r>
            <a:r>
              <a:rPr lang="en-US" sz="6000" dirty="0">
                <a:latin typeface="NikoshBAN" panose="02000000000000000000" pitchFamily="2" charset="0"/>
                <a:cs typeface="NikoshBAN" panose="02000000000000000000" pitchFamily="2" charset="0"/>
              </a:rPr>
              <a:t> </a:t>
            </a:r>
            <a:r>
              <a:rPr lang="ar-SA" sz="6000" dirty="0"/>
              <a:t>علامة</a:t>
            </a:r>
            <a:r>
              <a:rPr lang="en-GB" sz="6000" dirty="0"/>
              <a:t> </a:t>
            </a:r>
            <a:r>
              <a:rPr lang="en-GB" sz="6000" dirty="0" err="1"/>
              <a:t>পাওয়া</a:t>
            </a:r>
            <a:r>
              <a:rPr lang="en-GB" sz="6000" dirty="0"/>
              <a:t> </a:t>
            </a:r>
            <a:r>
              <a:rPr lang="en-GB" sz="6000" dirty="0" err="1"/>
              <a:t>না</a:t>
            </a:r>
            <a:r>
              <a:rPr lang="en-GB" sz="6000" dirty="0"/>
              <a:t> </a:t>
            </a:r>
            <a:r>
              <a:rPr lang="en-GB" sz="6000" dirty="0" err="1"/>
              <a:t>যায়</a:t>
            </a:r>
            <a:r>
              <a:rPr lang="en-GB" sz="6000" dirty="0"/>
              <a:t> </a:t>
            </a:r>
            <a:r>
              <a:rPr lang="en-GB" sz="6000" dirty="0" err="1"/>
              <a:t>তাহলে</a:t>
            </a:r>
            <a:r>
              <a:rPr lang="en-GB" sz="6000" dirty="0"/>
              <a:t> </a:t>
            </a:r>
            <a:r>
              <a:rPr lang="en-GB" sz="6000" dirty="0" err="1"/>
              <a:t>তা</a:t>
            </a:r>
            <a:r>
              <a:rPr lang="en-GB" sz="6000" dirty="0"/>
              <a:t> </a:t>
            </a:r>
            <a:r>
              <a:rPr lang="ar-SA" sz="6000" b="1" dirty="0"/>
              <a:t>حرف </a:t>
            </a:r>
            <a:r>
              <a:rPr lang="en-GB" sz="6000" b="1" dirty="0"/>
              <a:t> </a:t>
            </a:r>
            <a:r>
              <a:rPr lang="en-US" sz="6000" dirty="0" err="1">
                <a:latin typeface="NikoshBAN" panose="02000000000000000000" pitchFamily="2" charset="0"/>
                <a:cs typeface="NikoshBAN" panose="02000000000000000000" pitchFamily="2" charset="0"/>
              </a:rPr>
              <a:t>হিসেবে</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গণ্য</a:t>
            </a:r>
            <a:r>
              <a:rPr lang="en-US" sz="6000" dirty="0">
                <a:latin typeface="NikoshBAN" panose="02000000000000000000" pitchFamily="2" charset="0"/>
                <a:cs typeface="NikoshBAN" panose="02000000000000000000" pitchFamily="2" charset="0"/>
              </a:rPr>
              <a:t> </a:t>
            </a:r>
            <a:r>
              <a:rPr lang="en-US" sz="6000" dirty="0" err="1">
                <a:latin typeface="NikoshBAN" panose="02000000000000000000" pitchFamily="2" charset="0"/>
                <a:cs typeface="NikoshBAN" panose="02000000000000000000" pitchFamily="2" charset="0"/>
              </a:rPr>
              <a:t>হবে</a:t>
            </a:r>
            <a:r>
              <a:rPr lang="en-US" sz="6000" dirty="0">
                <a:latin typeface="NikoshBAN" panose="02000000000000000000" pitchFamily="2" charset="0"/>
                <a:cs typeface="NikoshBAN" panose="02000000000000000000" pitchFamily="2" charset="0"/>
              </a:rPr>
              <a:t> ।  </a:t>
            </a:r>
          </a:p>
        </p:txBody>
      </p:sp>
      <p:sp>
        <p:nvSpPr>
          <p:cNvPr id="5" name="Rectangle 4"/>
          <p:cNvSpPr/>
          <p:nvPr/>
        </p:nvSpPr>
        <p:spPr>
          <a:xfrm>
            <a:off x="56331" y="1081922"/>
            <a:ext cx="2543824" cy="707886"/>
          </a:xfrm>
          <a:prstGeom prst="rect">
            <a:avLst/>
          </a:prstGeom>
        </p:spPr>
        <p:txBody>
          <a:bodyPr wrap="square">
            <a:spAutoFit/>
          </a:bodyPr>
          <a:lstStyle/>
          <a:p>
            <a:r>
              <a:rPr lang="en-US" sz="4000" b="1" dirty="0" err="1">
                <a:solidFill>
                  <a:srgbClr val="FFFF00"/>
                </a:solidFill>
                <a:latin typeface="NikoshBAN" panose="02000000000000000000" pitchFamily="2" charset="0"/>
                <a:cs typeface="NikoshBAN" panose="02000000000000000000" pitchFamily="2" charset="0"/>
              </a:rPr>
              <a:t>সে</a:t>
            </a:r>
            <a:r>
              <a:rPr lang="en-US" sz="4000" b="1" dirty="0">
                <a:solidFill>
                  <a:srgbClr val="FFFF00"/>
                </a:solidFill>
                <a:latin typeface="NikoshBAN" panose="02000000000000000000" pitchFamily="2" charset="0"/>
                <a:cs typeface="NikoshBAN" panose="02000000000000000000" pitchFamily="2" charset="0"/>
              </a:rPr>
              <a:t> </a:t>
            </a:r>
            <a:r>
              <a:rPr lang="en-US" sz="4000" b="1" dirty="0" err="1">
                <a:solidFill>
                  <a:srgbClr val="FFFF00"/>
                </a:solidFill>
                <a:latin typeface="NikoshBAN" panose="02000000000000000000" pitchFamily="2" charset="0"/>
                <a:cs typeface="NikoshBAN" panose="02000000000000000000" pitchFamily="2" charset="0"/>
              </a:rPr>
              <a:t>কি</a:t>
            </a:r>
            <a:r>
              <a:rPr lang="en-US" sz="4000" b="1" dirty="0">
                <a:solidFill>
                  <a:srgbClr val="FFFF00"/>
                </a:solidFill>
                <a:latin typeface="NikoshBAN" panose="02000000000000000000" pitchFamily="2" charset="0"/>
                <a:cs typeface="NikoshBAN" panose="02000000000000000000" pitchFamily="2" charset="0"/>
              </a:rPr>
              <a:t> </a:t>
            </a:r>
            <a:r>
              <a:rPr lang="en-US" sz="4000" b="1" dirty="0" err="1">
                <a:solidFill>
                  <a:srgbClr val="FFFF00"/>
                </a:solidFill>
                <a:latin typeface="NikoshBAN" panose="02000000000000000000" pitchFamily="2" charset="0"/>
                <a:cs typeface="NikoshBAN" panose="02000000000000000000" pitchFamily="2" charset="0"/>
              </a:rPr>
              <a:t>পুরুষ</a:t>
            </a:r>
            <a:r>
              <a:rPr lang="en-US" sz="4000" b="1" dirty="0">
                <a:solidFill>
                  <a:srgbClr val="FFFF00"/>
                </a:solidFill>
                <a:latin typeface="NikoshBAN" panose="02000000000000000000" pitchFamily="2" charset="0"/>
                <a:cs typeface="NikoshBAN" panose="02000000000000000000" pitchFamily="2" charset="0"/>
              </a:rPr>
              <a:t>?</a:t>
            </a:r>
          </a:p>
        </p:txBody>
      </p:sp>
      <p:sp>
        <p:nvSpPr>
          <p:cNvPr id="7" name="Rectangle 6"/>
          <p:cNvSpPr/>
          <p:nvPr/>
        </p:nvSpPr>
        <p:spPr>
          <a:xfrm>
            <a:off x="6519990" y="1162605"/>
            <a:ext cx="2749530" cy="769441"/>
          </a:xfrm>
          <a:prstGeom prst="rect">
            <a:avLst/>
          </a:prstGeom>
        </p:spPr>
        <p:txBody>
          <a:bodyPr wrap="square">
            <a:spAutoFit/>
          </a:bodyPr>
          <a:lstStyle/>
          <a:p>
            <a:r>
              <a:rPr lang="en-US" sz="4400" b="1" dirty="0" err="1">
                <a:solidFill>
                  <a:srgbClr val="FFFF00"/>
                </a:solidFill>
                <a:latin typeface="NikoshBAN" panose="02000000000000000000" pitchFamily="2" charset="0"/>
                <a:cs typeface="NikoshBAN" panose="02000000000000000000" pitchFamily="2" charset="0"/>
              </a:rPr>
              <a:t>নাকি</a:t>
            </a:r>
            <a:r>
              <a:rPr lang="en-US" sz="4400" b="1" dirty="0">
                <a:solidFill>
                  <a:srgbClr val="FFFF00"/>
                </a:solidFill>
                <a:latin typeface="NikoshBAN" panose="02000000000000000000" pitchFamily="2" charset="0"/>
                <a:cs typeface="NikoshBAN" panose="02000000000000000000" pitchFamily="2" charset="0"/>
              </a:rPr>
              <a:t> </a:t>
            </a:r>
            <a:r>
              <a:rPr lang="en-US" sz="4400" b="1" dirty="0" err="1">
                <a:solidFill>
                  <a:srgbClr val="FFFF00"/>
                </a:solidFill>
                <a:latin typeface="NikoshBAN" panose="02000000000000000000" pitchFamily="2" charset="0"/>
                <a:cs typeface="NikoshBAN" panose="02000000000000000000" pitchFamily="2" charset="0"/>
              </a:rPr>
              <a:t>সে</a:t>
            </a:r>
            <a:r>
              <a:rPr lang="en-US" sz="4400" b="1" dirty="0">
                <a:solidFill>
                  <a:srgbClr val="FFFF00"/>
                </a:solidFill>
                <a:latin typeface="NikoshBAN" panose="02000000000000000000" pitchFamily="2" charset="0"/>
                <a:cs typeface="NikoshBAN" panose="02000000000000000000" pitchFamily="2" charset="0"/>
              </a:rPr>
              <a:t> </a:t>
            </a:r>
            <a:r>
              <a:rPr lang="en-US" sz="4400" b="1" dirty="0" err="1">
                <a:solidFill>
                  <a:srgbClr val="FFFF00"/>
                </a:solidFill>
                <a:latin typeface="NikoshBAN" panose="02000000000000000000" pitchFamily="2" charset="0"/>
                <a:cs typeface="NikoshBAN" panose="02000000000000000000" pitchFamily="2" charset="0"/>
              </a:rPr>
              <a:t>নারী</a:t>
            </a:r>
            <a:r>
              <a:rPr lang="en-US" sz="4400" b="1" dirty="0">
                <a:solidFill>
                  <a:srgbClr val="FFFF00"/>
                </a:solidFill>
                <a:latin typeface="NikoshBAN" panose="02000000000000000000" pitchFamily="2" charset="0"/>
                <a:cs typeface="NikoshBAN" panose="02000000000000000000" pitchFamily="2" charset="0"/>
              </a:rPr>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1593" y="1882588"/>
            <a:ext cx="2249807" cy="2291552"/>
          </a:xfrm>
          <a:prstGeom prst="rect">
            <a:avLst/>
          </a:prstGeom>
          <a:ln w="57150">
            <a:solidFill>
              <a:srgbClr val="00B0F0"/>
            </a:solidFill>
          </a:ln>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7830" y="1899438"/>
            <a:ext cx="3216111" cy="2246990"/>
          </a:xfrm>
          <a:prstGeom prst="rect">
            <a:avLst/>
          </a:prstGeom>
          <a:ln w="57150">
            <a:solidFill>
              <a:srgbClr val="00B0F0"/>
            </a:solidFill>
          </a:ln>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918" y="1881373"/>
            <a:ext cx="2264887" cy="2202246"/>
          </a:xfrm>
          <a:prstGeom prst="rect">
            <a:avLst/>
          </a:prstGeom>
          <a:ln w="57150">
            <a:solidFill>
              <a:srgbClr val="00B0F0"/>
            </a:solidFill>
          </a:ln>
        </p:spPr>
      </p:pic>
      <p:sp>
        <p:nvSpPr>
          <p:cNvPr id="12" name="Rectangle 11"/>
          <p:cNvSpPr/>
          <p:nvPr/>
        </p:nvSpPr>
        <p:spPr>
          <a:xfrm>
            <a:off x="2404687" y="1201235"/>
            <a:ext cx="4332289" cy="646331"/>
          </a:xfrm>
          <a:prstGeom prst="rect">
            <a:avLst/>
          </a:prstGeom>
        </p:spPr>
        <p:txBody>
          <a:bodyPr wrap="square">
            <a:spAutoFit/>
          </a:bodyPr>
          <a:lstStyle/>
          <a:p>
            <a:r>
              <a:rPr lang="en-US" sz="3600" b="1" dirty="0" err="1">
                <a:solidFill>
                  <a:srgbClr val="00B050"/>
                </a:solidFill>
                <a:latin typeface="NikoshBAN" panose="02000000000000000000" pitchFamily="2" charset="0"/>
                <a:cs typeface="NikoshBAN" panose="02000000000000000000" pitchFamily="2" charset="0"/>
              </a:rPr>
              <a:t>যদি</a:t>
            </a:r>
            <a:r>
              <a:rPr lang="en-US" sz="3600" b="1" dirty="0">
                <a:solidFill>
                  <a:srgbClr val="00B050"/>
                </a:solidFill>
                <a:latin typeface="NikoshBAN" panose="02000000000000000000" pitchFamily="2" charset="0"/>
                <a:cs typeface="NikoshBAN" panose="02000000000000000000" pitchFamily="2" charset="0"/>
              </a:rPr>
              <a:t> এ </a:t>
            </a:r>
            <a:r>
              <a:rPr lang="en-US" sz="3600" b="1" dirty="0" err="1">
                <a:solidFill>
                  <a:srgbClr val="00B050"/>
                </a:solidFill>
                <a:latin typeface="NikoshBAN" panose="02000000000000000000" pitchFamily="2" charset="0"/>
                <a:cs typeface="NikoshBAN" panose="02000000000000000000" pitchFamily="2" charset="0"/>
              </a:rPr>
              <a:t>দুটির</a:t>
            </a:r>
            <a:r>
              <a:rPr lang="en-US" sz="3600" b="1" dirty="0">
                <a:solidFill>
                  <a:srgbClr val="00B050"/>
                </a:solidFill>
                <a:latin typeface="NikoshBAN" panose="02000000000000000000" pitchFamily="2" charset="0"/>
                <a:cs typeface="NikoshBAN" panose="02000000000000000000" pitchFamily="2" charset="0"/>
              </a:rPr>
              <a:t> </a:t>
            </a:r>
            <a:r>
              <a:rPr lang="en-US" sz="3600" b="1" dirty="0" err="1">
                <a:solidFill>
                  <a:srgbClr val="00B050"/>
                </a:solidFill>
                <a:latin typeface="NikoshBAN" panose="02000000000000000000" pitchFamily="2" charset="0"/>
                <a:cs typeface="NikoshBAN" panose="02000000000000000000" pitchFamily="2" charset="0"/>
              </a:rPr>
              <a:t>কোনটিই</a:t>
            </a:r>
            <a:r>
              <a:rPr lang="en-US" sz="3600" b="1" dirty="0">
                <a:solidFill>
                  <a:srgbClr val="00B050"/>
                </a:solidFill>
                <a:latin typeface="NikoshBAN" panose="02000000000000000000" pitchFamily="2" charset="0"/>
                <a:cs typeface="NikoshBAN" panose="02000000000000000000" pitchFamily="2" charset="0"/>
              </a:rPr>
              <a:t> </a:t>
            </a:r>
            <a:r>
              <a:rPr lang="en-US" sz="3600" b="1" dirty="0" err="1">
                <a:solidFill>
                  <a:srgbClr val="00B050"/>
                </a:solidFill>
                <a:latin typeface="NikoshBAN" panose="02000000000000000000" pitchFamily="2" charset="0"/>
                <a:cs typeface="NikoshBAN" panose="02000000000000000000" pitchFamily="2" charset="0"/>
              </a:rPr>
              <a:t>না</a:t>
            </a:r>
            <a:r>
              <a:rPr lang="en-US" sz="3600" b="1" dirty="0">
                <a:solidFill>
                  <a:srgbClr val="00B050"/>
                </a:solidFill>
                <a:latin typeface="NikoshBAN" panose="02000000000000000000" pitchFamily="2" charset="0"/>
                <a:cs typeface="NikoshBAN" panose="02000000000000000000" pitchFamily="2" charset="0"/>
              </a:rPr>
              <a:t> </a:t>
            </a:r>
            <a:r>
              <a:rPr lang="en-US" sz="3600" b="1" dirty="0" err="1" smtClean="0">
                <a:solidFill>
                  <a:srgbClr val="00B050"/>
                </a:solidFill>
                <a:latin typeface="NikoshBAN" panose="02000000000000000000" pitchFamily="2" charset="0"/>
                <a:cs typeface="NikoshBAN" panose="02000000000000000000" pitchFamily="2" charset="0"/>
              </a:rPr>
              <a:t>হয়</a:t>
            </a:r>
            <a:r>
              <a:rPr lang="ar-SA" sz="3600" b="1" dirty="0">
                <a:solidFill>
                  <a:srgbClr val="00B050"/>
                </a:solidFill>
                <a:latin typeface="NikoshBAN" panose="02000000000000000000" pitchFamily="2" charset="0"/>
                <a:cs typeface="NikoshBAN" panose="02000000000000000000" pitchFamily="2" charset="0"/>
              </a:rPr>
              <a:t> </a:t>
            </a:r>
            <a:r>
              <a:rPr lang="ar-SA" sz="3600" b="1" dirty="0" smtClean="0">
                <a:solidFill>
                  <a:srgbClr val="00B050"/>
                </a:solidFill>
                <a:latin typeface="NikoshBAN" panose="02000000000000000000" pitchFamily="2" charset="0"/>
                <a:cs typeface="NikoshBAN" panose="02000000000000000000" pitchFamily="2" charset="0"/>
              </a:rPr>
              <a:t> </a:t>
            </a:r>
            <a:endParaRPr lang="en-US" sz="3600" b="1" dirty="0">
              <a:solidFill>
                <a:srgbClr val="00B050"/>
              </a:solidFill>
              <a:latin typeface="NikoshBAN" panose="02000000000000000000" pitchFamily="2" charset="0"/>
              <a:cs typeface="NikoshBAN" panose="02000000000000000000" pitchFamily="2" charset="0"/>
            </a:endParaRPr>
          </a:p>
        </p:txBody>
      </p:sp>
      <p:sp>
        <p:nvSpPr>
          <p:cNvPr id="6" name="Rectangle 5"/>
          <p:cNvSpPr/>
          <p:nvPr/>
        </p:nvSpPr>
        <p:spPr>
          <a:xfrm>
            <a:off x="632260" y="2522948"/>
            <a:ext cx="1635218" cy="1862048"/>
          </a:xfrm>
          <a:prstGeom prst="rect">
            <a:avLst/>
          </a:prstGeom>
        </p:spPr>
        <p:txBody>
          <a:bodyPr wrap="square">
            <a:spAutoFit/>
          </a:bodyPr>
          <a:lstStyle/>
          <a:p>
            <a:r>
              <a:rPr lang="en-GB" sz="11500" b="1" dirty="0" err="1">
                <a:solidFill>
                  <a:srgbClr val="FF0000"/>
                </a:solidFill>
                <a:latin typeface="NikoshBAN" panose="02000000000000000000" pitchFamily="2" charset="0"/>
                <a:cs typeface="NikoshBAN" panose="02000000000000000000" pitchFamily="2" charset="0"/>
              </a:rPr>
              <a:t>না</a:t>
            </a:r>
            <a:r>
              <a:rPr lang="en-GB" sz="11500" b="1" dirty="0">
                <a:solidFill>
                  <a:srgbClr val="FF0000"/>
                </a:solidFill>
                <a:latin typeface="NikoshBAN" panose="02000000000000000000" pitchFamily="2" charset="0"/>
                <a:cs typeface="NikoshBAN" panose="02000000000000000000" pitchFamily="2" charset="0"/>
              </a:rPr>
              <a:t> </a:t>
            </a:r>
            <a:endParaRPr lang="en-US" sz="11500" b="1" dirty="0">
              <a:solidFill>
                <a:srgbClr val="FF0000"/>
              </a:solidFill>
              <a:latin typeface="NikoshBAN" panose="02000000000000000000" pitchFamily="2" charset="0"/>
              <a:cs typeface="NikoshBAN" panose="02000000000000000000" pitchFamily="2" charset="0"/>
            </a:endParaRPr>
          </a:p>
        </p:txBody>
      </p:sp>
      <p:sp>
        <p:nvSpPr>
          <p:cNvPr id="13" name="Rectangle 12"/>
          <p:cNvSpPr/>
          <p:nvPr/>
        </p:nvSpPr>
        <p:spPr>
          <a:xfrm>
            <a:off x="7223409" y="2812628"/>
            <a:ext cx="1722783" cy="1446550"/>
          </a:xfrm>
          <a:prstGeom prst="rect">
            <a:avLst/>
          </a:prstGeom>
        </p:spPr>
        <p:txBody>
          <a:bodyPr wrap="square">
            <a:spAutoFit/>
          </a:bodyPr>
          <a:lstStyle/>
          <a:p>
            <a:r>
              <a:rPr lang="en-GB" sz="8800" b="1" dirty="0" err="1">
                <a:solidFill>
                  <a:srgbClr val="FF0000"/>
                </a:solidFill>
                <a:latin typeface="NikoshBAN" panose="02000000000000000000" pitchFamily="2" charset="0"/>
                <a:cs typeface="NikoshBAN" panose="02000000000000000000" pitchFamily="2" charset="0"/>
              </a:rPr>
              <a:t>না</a:t>
            </a:r>
            <a:r>
              <a:rPr lang="en-GB" sz="8800" b="1" dirty="0">
                <a:solidFill>
                  <a:srgbClr val="FF0000"/>
                </a:solidFill>
                <a:latin typeface="NikoshBAN" panose="02000000000000000000" pitchFamily="2" charset="0"/>
                <a:cs typeface="NikoshBAN" panose="02000000000000000000" pitchFamily="2" charset="0"/>
              </a:rPr>
              <a:t> </a:t>
            </a:r>
            <a:endParaRPr lang="en-US" sz="16600" b="1" dirty="0">
              <a:solidFill>
                <a:srgbClr val="FF0000"/>
              </a:solidFill>
              <a:latin typeface="NikoshBAN" panose="02000000000000000000" pitchFamily="2" charset="0"/>
              <a:cs typeface="NikoshBAN" panose="02000000000000000000" pitchFamily="2" charset="0"/>
            </a:endParaRPr>
          </a:p>
        </p:txBody>
      </p:sp>
      <p:sp>
        <p:nvSpPr>
          <p:cNvPr id="14" name="Rectangle 13"/>
          <p:cNvSpPr/>
          <p:nvPr/>
        </p:nvSpPr>
        <p:spPr>
          <a:xfrm>
            <a:off x="3442448" y="3285816"/>
            <a:ext cx="2333782" cy="1015663"/>
          </a:xfrm>
          <a:prstGeom prst="rect">
            <a:avLst/>
          </a:prstGeom>
        </p:spPr>
        <p:txBody>
          <a:bodyPr wrap="square">
            <a:spAutoFit/>
          </a:bodyPr>
          <a:lstStyle/>
          <a:p>
            <a:r>
              <a:rPr lang="en-US" sz="6000" b="1" dirty="0" err="1">
                <a:solidFill>
                  <a:srgbClr val="FFFF00"/>
                </a:solidFill>
                <a:latin typeface="NikoshBAN" panose="02000000000000000000" pitchFamily="2" charset="0"/>
                <a:cs typeface="NikoshBAN" panose="02000000000000000000" pitchFamily="2" charset="0"/>
              </a:rPr>
              <a:t>হিজড়া</a:t>
            </a:r>
            <a:endParaRPr lang="en-GB" sz="4000" b="1" dirty="0">
              <a:solidFill>
                <a:srgbClr val="FFFF00"/>
              </a:solidFill>
            </a:endParaRPr>
          </a:p>
        </p:txBody>
      </p:sp>
    </p:spTree>
    <p:extLst>
      <p:ext uri="{BB962C8B-B14F-4D97-AF65-F5344CB8AC3E}">
        <p14:creationId xmlns:p14="http://schemas.microsoft.com/office/powerpoint/2010/main" val="1940904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checkerboard(across)">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p:cTn id="34" dur="500" fill="hold"/>
                                        <p:tgtEl>
                                          <p:spTgt spid="13"/>
                                        </p:tgtEl>
                                        <p:attrNameLst>
                                          <p:attrName>ppt_w</p:attrName>
                                        </p:attrNameLst>
                                      </p:cBhvr>
                                      <p:tavLst>
                                        <p:tav tm="0">
                                          <p:val>
                                            <p:fltVal val="0"/>
                                          </p:val>
                                        </p:tav>
                                        <p:tav tm="100000">
                                          <p:val>
                                            <p:strVal val="#ppt_w"/>
                                          </p:val>
                                        </p:tav>
                                      </p:tavLst>
                                    </p:anim>
                                    <p:anim calcmode="lin" valueType="num">
                                      <p:cBhvr>
                                        <p:cTn id="35" dur="5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5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checkerboard(across)">
                                      <p:cBhvr>
                                        <p:cTn id="45" dur="500"/>
                                        <p:tgtEl>
                                          <p:spTgt spid="9"/>
                                        </p:tgtEl>
                                      </p:cBhvr>
                                    </p:animEffect>
                                  </p:childTnLst>
                                </p:cTn>
                              </p:par>
                            </p:childTnLst>
                          </p:cTn>
                        </p:par>
                      </p:childTnLst>
                    </p:cTn>
                  </p:par>
                  <p:par>
                    <p:cTn id="46" fill="hold">
                      <p:stCondLst>
                        <p:cond delay="indefinite"/>
                      </p:stCondLst>
                      <p:childTnLst>
                        <p:par>
                          <p:cTn id="47" fill="hold">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checkerboard(across)">
                                      <p:cBhvr>
                                        <p:cTn id="50" dur="500"/>
                                        <p:tgtEl>
                                          <p:spTgt spid="14"/>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
                                        </p:tgtEl>
                                        <p:attrNameLst>
                                          <p:attrName>style.visibility</p:attrName>
                                        </p:attrNameLst>
                                      </p:cBhvr>
                                      <p:to>
                                        <p:strVal val="visible"/>
                                      </p:to>
                                    </p:set>
                                    <p:animEffect transition="in" filter="fade">
                                      <p:cBhvr>
                                        <p:cTn id="5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12" grpId="0"/>
      <p:bldP spid="6" grpId="0"/>
      <p:bldP spid="13" grpId="0"/>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89" y="1169055"/>
            <a:ext cx="8127906" cy="5232202"/>
          </a:xfrm>
          <a:prstGeom prst="rect">
            <a:avLst/>
          </a:prstGeom>
          <a:noFill/>
        </p:spPr>
        <p:txBody>
          <a:bodyPr wrap="square" rtlCol="0">
            <a:spAutoFit/>
          </a:bodyPr>
          <a:lstStyle/>
          <a:p>
            <a:pPr algn="ctr">
              <a:lnSpc>
                <a:spcPct val="150000"/>
              </a:lnSpc>
            </a:pPr>
            <a:r>
              <a:rPr lang="bn-BD" sz="6000" b="1" dirty="0">
                <a:solidFill>
                  <a:srgbClr val="00B050"/>
                </a:solidFill>
                <a:latin typeface="NikoshBAN" panose="02000000000000000000" pitchFamily="2" charset="0"/>
                <a:cs typeface="NikoshBAN" panose="02000000000000000000" pitchFamily="2" charset="0"/>
              </a:rPr>
              <a:t>প্রশ্নগুলো উত্তর দাও।</a:t>
            </a:r>
            <a:r>
              <a:rPr lang="bn-BD" sz="4800" b="1" dirty="0">
                <a:solidFill>
                  <a:srgbClr val="00B050"/>
                </a:solidFill>
                <a:latin typeface="NikoshBAN" panose="02000000000000000000" pitchFamily="2" charset="0"/>
                <a:cs typeface="NikoshBAN" panose="02000000000000000000" pitchFamily="2" charset="0"/>
              </a:rPr>
              <a:t> </a:t>
            </a:r>
            <a:r>
              <a:rPr lang="en-US" sz="4800" b="1" dirty="0">
                <a:solidFill>
                  <a:srgbClr val="00B050"/>
                </a:solidFill>
                <a:latin typeface="NikoshBAN" panose="02000000000000000000" pitchFamily="2" charset="0"/>
                <a:cs typeface="NikoshBAN" panose="02000000000000000000" pitchFamily="2" charset="0"/>
              </a:rPr>
              <a:t> </a:t>
            </a:r>
          </a:p>
          <a:p>
            <a:pPr algn="ctr">
              <a:lnSpc>
                <a:spcPct val="150000"/>
              </a:lnSpc>
            </a:pPr>
            <a:r>
              <a:rPr lang="en-US" sz="1600" dirty="0">
                <a:latin typeface="NikoshBAN" panose="02000000000000000000" pitchFamily="2" charset="0"/>
                <a:cs typeface="NikoshBAN" panose="02000000000000000000" pitchFamily="2" charset="0"/>
              </a:rPr>
              <a:t> </a:t>
            </a:r>
          </a:p>
          <a:p>
            <a:pPr marL="742950" indent="-742950">
              <a:buFont typeface="+mj-lt"/>
              <a:buAutoNum type="arabicParenR"/>
            </a:pPr>
            <a:r>
              <a:rPr lang="ar-SA" sz="4400" b="1" dirty="0"/>
              <a:t>فعل</a:t>
            </a:r>
            <a:r>
              <a:rPr lang="en-US" sz="4400" dirty="0"/>
              <a:t> </a:t>
            </a:r>
            <a:r>
              <a:rPr lang="bn-BD" sz="4400" dirty="0"/>
              <a:t> </a:t>
            </a:r>
            <a:r>
              <a:rPr lang="en-GB" sz="4400" dirty="0" err="1">
                <a:latin typeface="NikoshBAN" panose="02000000000000000000" pitchFamily="2" charset="0"/>
                <a:cs typeface="NikoshBAN" panose="02000000000000000000" pitchFamily="2" charset="0"/>
              </a:rPr>
              <a:t>কি</a:t>
            </a:r>
            <a:r>
              <a:rPr lang="en-GB" sz="4400" dirty="0">
                <a:latin typeface="NikoshBAN" panose="02000000000000000000" pitchFamily="2" charset="0"/>
                <a:cs typeface="NikoshBAN" panose="02000000000000000000" pitchFamily="2" charset="0"/>
              </a:rPr>
              <a:t> </a:t>
            </a:r>
            <a:r>
              <a:rPr lang="en-GB" sz="4400" dirty="0" err="1">
                <a:latin typeface="NikoshBAN" panose="02000000000000000000" pitchFamily="2" charset="0"/>
                <a:cs typeface="NikoshBAN" panose="02000000000000000000" pitchFamily="2" charset="0"/>
              </a:rPr>
              <a:t>কালের</a:t>
            </a:r>
            <a:r>
              <a:rPr lang="en-GB" sz="4400" dirty="0">
                <a:latin typeface="NikoshBAN" panose="02000000000000000000" pitchFamily="2" charset="0"/>
                <a:cs typeface="NikoshBAN" panose="02000000000000000000" pitchFamily="2" charset="0"/>
              </a:rPr>
              <a:t> </a:t>
            </a:r>
            <a:r>
              <a:rPr lang="en-GB" sz="4400" dirty="0" err="1">
                <a:latin typeface="NikoshBAN" panose="02000000000000000000" pitchFamily="2" charset="0"/>
                <a:cs typeface="NikoshBAN" panose="02000000000000000000" pitchFamily="2" charset="0"/>
              </a:rPr>
              <a:t>সঙ্গে</a:t>
            </a:r>
            <a:r>
              <a:rPr lang="en-GB" sz="4400" dirty="0">
                <a:latin typeface="NikoshBAN" panose="02000000000000000000" pitchFamily="2" charset="0"/>
                <a:cs typeface="NikoshBAN" panose="02000000000000000000" pitchFamily="2" charset="0"/>
              </a:rPr>
              <a:t> </a:t>
            </a:r>
            <a:r>
              <a:rPr lang="en-GB" sz="4400" dirty="0" err="1">
                <a:latin typeface="NikoshBAN" panose="02000000000000000000" pitchFamily="2" charset="0"/>
                <a:cs typeface="NikoshBAN" panose="02000000000000000000" pitchFamily="2" charset="0"/>
              </a:rPr>
              <a:t>সম্পর্ক</a:t>
            </a:r>
            <a:r>
              <a:rPr lang="en-GB" sz="4400" dirty="0">
                <a:latin typeface="NikoshBAN" panose="02000000000000000000" pitchFamily="2" charset="0"/>
                <a:cs typeface="NikoshBAN" panose="02000000000000000000" pitchFamily="2" charset="0"/>
              </a:rPr>
              <a:t> </a:t>
            </a:r>
            <a:r>
              <a:rPr lang="en-GB" sz="4400" dirty="0" err="1">
                <a:latin typeface="NikoshBAN" panose="02000000000000000000" pitchFamily="2" charset="0"/>
                <a:cs typeface="NikoshBAN" panose="02000000000000000000" pitchFamily="2" charset="0"/>
              </a:rPr>
              <a:t>রাখে</a:t>
            </a:r>
            <a:r>
              <a:rPr lang="en-GB" sz="4400" dirty="0">
                <a:latin typeface="NikoshBAN" panose="02000000000000000000" pitchFamily="2" charset="0"/>
                <a:cs typeface="NikoshBAN" panose="02000000000000000000" pitchFamily="2" charset="0"/>
              </a:rPr>
              <a:t> </a:t>
            </a:r>
            <a:r>
              <a:rPr lang="bn-BD" sz="4400" dirty="0">
                <a:latin typeface="NikoshBAN" panose="02000000000000000000" pitchFamily="2" charset="0"/>
                <a:cs typeface="NikoshBAN" panose="02000000000000000000" pitchFamily="2" charset="0"/>
              </a:rPr>
              <a:t>?</a:t>
            </a:r>
            <a:r>
              <a:rPr lang="en-US" sz="4400" dirty="0">
                <a:latin typeface="NikoshBAN" panose="02000000000000000000" pitchFamily="2" charset="0"/>
                <a:cs typeface="NikoshBAN" panose="02000000000000000000" pitchFamily="2" charset="0"/>
              </a:rPr>
              <a:t> </a:t>
            </a:r>
          </a:p>
          <a:p>
            <a:pPr marL="742950" indent="-742950">
              <a:buFont typeface="+mj-lt"/>
              <a:buAutoNum type="arabicParenR"/>
            </a:pPr>
            <a:r>
              <a:rPr lang="ar-SA" sz="4400" b="1" dirty="0"/>
              <a:t>حرف</a:t>
            </a:r>
            <a:r>
              <a:rPr lang="en-GB" sz="4400" dirty="0"/>
              <a:t> </a:t>
            </a:r>
            <a:r>
              <a:rPr lang="en-US" sz="4400" dirty="0"/>
              <a:t> </a:t>
            </a:r>
            <a:r>
              <a:rPr lang="en-GB" sz="4400" dirty="0" err="1">
                <a:latin typeface="NikoshBAN" panose="02000000000000000000" pitchFamily="2" charset="0"/>
                <a:cs typeface="NikoshBAN" panose="02000000000000000000" pitchFamily="2" charset="0"/>
              </a:rPr>
              <a:t>কাকে</a:t>
            </a:r>
            <a:r>
              <a:rPr lang="en-GB" sz="4400" dirty="0">
                <a:latin typeface="NikoshBAN" panose="02000000000000000000" pitchFamily="2" charset="0"/>
                <a:cs typeface="NikoshBAN" panose="02000000000000000000" pitchFamily="2" charset="0"/>
              </a:rPr>
              <a:t> </a:t>
            </a:r>
            <a:r>
              <a:rPr lang="en-GB" sz="4400" dirty="0" err="1">
                <a:latin typeface="NikoshBAN" panose="02000000000000000000" pitchFamily="2" charset="0"/>
                <a:cs typeface="NikoshBAN" panose="02000000000000000000" pitchFamily="2" charset="0"/>
              </a:rPr>
              <a:t>বলে</a:t>
            </a:r>
            <a:r>
              <a:rPr lang="en-GB" sz="4400" dirty="0">
                <a:latin typeface="NikoshBAN" panose="02000000000000000000" pitchFamily="2" charset="0"/>
                <a:cs typeface="NikoshBAN" panose="02000000000000000000" pitchFamily="2" charset="0"/>
              </a:rPr>
              <a:t>  </a:t>
            </a:r>
            <a:r>
              <a:rPr lang="bn-BD" sz="4400" dirty="0">
                <a:latin typeface="NikoshBAN" panose="02000000000000000000" pitchFamily="2" charset="0"/>
                <a:cs typeface="NikoshBAN" panose="02000000000000000000" pitchFamily="2" charset="0"/>
              </a:rPr>
              <a:t>? </a:t>
            </a:r>
            <a:endParaRPr lang="en-US" sz="4400" dirty="0">
              <a:latin typeface="NikoshBAN" panose="02000000000000000000" pitchFamily="2" charset="0"/>
              <a:cs typeface="NikoshBAN" panose="02000000000000000000" pitchFamily="2" charset="0"/>
            </a:endParaRPr>
          </a:p>
          <a:p>
            <a:pPr marL="742950" indent="-742950">
              <a:buFont typeface="+mj-lt"/>
              <a:buAutoNum type="arabicParenR"/>
            </a:pPr>
            <a:r>
              <a:rPr lang="ar-SA" sz="4400" b="1" dirty="0"/>
              <a:t>فعل</a:t>
            </a:r>
            <a:r>
              <a:rPr lang="en-GB" sz="4400" b="1" dirty="0"/>
              <a:t> </a:t>
            </a:r>
            <a:r>
              <a:rPr lang="en-US" sz="4400" dirty="0"/>
              <a:t> </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এর</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তিনটি</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উদাহরণ</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দাও</a:t>
            </a:r>
            <a:r>
              <a:rPr lang="en-US" sz="4400" dirty="0">
                <a:latin typeface="NikoshBAN" panose="02000000000000000000" pitchFamily="2" charset="0"/>
                <a:cs typeface="NikoshBAN" panose="02000000000000000000" pitchFamily="2" charset="0"/>
              </a:rPr>
              <a:t> ।</a:t>
            </a:r>
          </a:p>
          <a:p>
            <a:pPr marL="742950" indent="-742950">
              <a:buFont typeface="+mj-lt"/>
              <a:buAutoNum type="arabicParenR"/>
            </a:pPr>
            <a:r>
              <a:rPr lang="ar-SA" sz="4400" b="1" dirty="0"/>
              <a:t>حرف</a:t>
            </a:r>
            <a:r>
              <a:rPr lang="en-GB" sz="4400" b="1" dirty="0"/>
              <a:t> </a:t>
            </a:r>
            <a:r>
              <a:rPr lang="en-US" sz="4400" dirty="0" err="1">
                <a:latin typeface="NikoshBAN" panose="02000000000000000000" pitchFamily="2" charset="0"/>
                <a:cs typeface="NikoshBAN" panose="02000000000000000000" pitchFamily="2" charset="0"/>
              </a:rPr>
              <a:t>এর</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তিনটি</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উদাহরণ</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দাও</a:t>
            </a:r>
            <a:r>
              <a:rPr lang="en-US" sz="4400" dirty="0">
                <a:latin typeface="NikoshBAN" panose="02000000000000000000" pitchFamily="2" charset="0"/>
                <a:cs typeface="NikoshBAN" panose="02000000000000000000" pitchFamily="2" charset="0"/>
              </a:rPr>
              <a:t> ।</a:t>
            </a:r>
          </a:p>
          <a:p>
            <a:pPr marL="742950" indent="-742950">
              <a:buFont typeface="+mj-lt"/>
              <a:buAutoNum type="arabicParenR"/>
            </a:pPr>
            <a:r>
              <a:rPr lang="ar-SA" sz="4400" b="1" dirty="0"/>
              <a:t>فعل</a:t>
            </a:r>
            <a:r>
              <a:rPr lang="en-GB" sz="4400" b="1" dirty="0"/>
              <a:t> </a:t>
            </a:r>
            <a:r>
              <a:rPr lang="en-US" sz="4400" dirty="0"/>
              <a:t> </a:t>
            </a:r>
            <a:r>
              <a:rPr lang="en-US" sz="4400" dirty="0" err="1">
                <a:latin typeface="NikoshBAN" panose="02000000000000000000" pitchFamily="2" charset="0"/>
                <a:cs typeface="NikoshBAN" panose="02000000000000000000" pitchFamily="2" charset="0"/>
              </a:rPr>
              <a:t>এর</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তিনটি</a:t>
            </a:r>
            <a:r>
              <a:rPr lang="ar-SA" sz="4400" dirty="0">
                <a:solidFill>
                  <a:schemeClr val="tx1">
                    <a:lumMod val="95000"/>
                    <a:lumOff val="5000"/>
                  </a:schemeClr>
                </a:solidFill>
                <a:latin typeface="NikoshBAN" panose="02000000000000000000" pitchFamily="2" charset="0"/>
              </a:rPr>
              <a:t> علامة</a:t>
            </a:r>
            <a:r>
              <a:rPr lang="ar-SA"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উদাহরণসহ</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বল</a:t>
            </a:r>
            <a:r>
              <a:rPr lang="en-US" sz="4400" dirty="0">
                <a:latin typeface="NikoshBAN" panose="02000000000000000000" pitchFamily="2" charset="0"/>
                <a:cs typeface="NikoshBAN" panose="02000000000000000000" pitchFamily="2" charset="0"/>
              </a:rPr>
              <a:t> ।</a:t>
            </a:r>
          </a:p>
        </p:txBody>
      </p:sp>
      <p:sp>
        <p:nvSpPr>
          <p:cNvPr id="5" name="Rectangle 4"/>
          <p:cNvSpPr/>
          <p:nvPr/>
        </p:nvSpPr>
        <p:spPr>
          <a:xfrm>
            <a:off x="3185769" y="111170"/>
            <a:ext cx="3417923" cy="1723549"/>
          </a:xfrm>
          <a:prstGeom prst="rect">
            <a:avLst/>
          </a:prstGeom>
        </p:spPr>
        <p:txBody>
          <a:bodyPr wrap="none">
            <a:spAutoFit/>
          </a:bodyPr>
          <a:lstStyle/>
          <a:p>
            <a:pPr algn="ctr"/>
            <a:r>
              <a:rPr lang="en-US" sz="8800" b="1" dirty="0" err="1" smtClean="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মূল্যায়ন</a:t>
            </a:r>
            <a:r>
              <a:rPr lang="en-US" sz="8800" b="1" dirty="0" smtClean="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en-US" sz="8800" b="1" dirty="0">
              <a:solidFill>
                <a:srgbClr val="FF0000"/>
              </a:solidFill>
              <a:effectLst>
                <a:outerShdw blurRad="38100" dist="38100" dir="2700000" algn="tl">
                  <a:srgbClr val="000000">
                    <a:alpha val="43137"/>
                  </a:srgbClr>
                </a:outerShdw>
              </a:effectLst>
            </a:endParaRPr>
          </a:p>
          <a:p>
            <a:pPr algn="ctr"/>
            <a:endParaRPr lang="en-US" b="1" i="1" u="sng"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36210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4059" y="2327318"/>
            <a:ext cx="7651376" cy="4339650"/>
          </a:xfrm>
          <a:prstGeom prst="rect">
            <a:avLst/>
          </a:prstGeom>
          <a:noFill/>
        </p:spPr>
        <p:txBody>
          <a:bodyPr wrap="square" rtlCol="0">
            <a:spAutoFit/>
          </a:bodyPr>
          <a:lstStyle/>
          <a:p>
            <a:r>
              <a:rPr lang="bn-BD" sz="6000" b="1" dirty="0" smtClean="0"/>
              <a:t> </a:t>
            </a:r>
            <a:r>
              <a:rPr lang="ar-SA" sz="13800" b="1" dirty="0">
                <a:solidFill>
                  <a:srgbClr val="00B050"/>
                </a:solidFill>
              </a:rPr>
              <a:t>فعل</a:t>
            </a:r>
            <a:r>
              <a:rPr lang="bn-BD" sz="13800" b="1" dirty="0">
                <a:solidFill>
                  <a:srgbClr val="00B050"/>
                </a:solidFill>
              </a:rPr>
              <a:t>  </a:t>
            </a:r>
            <a:r>
              <a:rPr lang="en-US" sz="13800" b="1" dirty="0" err="1">
                <a:solidFill>
                  <a:srgbClr val="00B050"/>
                </a:solidFill>
                <a:latin typeface="NikoshBAN" panose="02000000000000000000" pitchFamily="2" charset="0"/>
                <a:cs typeface="NikoshBAN" panose="02000000000000000000" pitchFamily="2" charset="0"/>
              </a:rPr>
              <a:t>এর</a:t>
            </a:r>
            <a:r>
              <a:rPr lang="en-US" sz="13800" b="1" dirty="0">
                <a:solidFill>
                  <a:srgbClr val="00B050"/>
                </a:solidFill>
                <a:latin typeface="NikoshBAN" panose="02000000000000000000" pitchFamily="2" charset="0"/>
                <a:cs typeface="NikoshBAN" panose="02000000000000000000" pitchFamily="2" charset="0"/>
              </a:rPr>
              <a:t> </a:t>
            </a:r>
            <a:r>
              <a:rPr lang="en-US" sz="13800" b="1" dirty="0" err="1">
                <a:solidFill>
                  <a:srgbClr val="00B050"/>
                </a:solidFill>
                <a:latin typeface="NikoshBAN" panose="02000000000000000000" pitchFamily="2" charset="0"/>
                <a:cs typeface="NikoshBAN" panose="02000000000000000000" pitchFamily="2" charset="0"/>
              </a:rPr>
              <a:t>সংজ্ঞা</a:t>
            </a:r>
            <a:r>
              <a:rPr lang="en-US" sz="13800" b="1" dirty="0">
                <a:solidFill>
                  <a:srgbClr val="00B050"/>
                </a:solidFill>
                <a:latin typeface="NikoshBAN" panose="02000000000000000000" pitchFamily="2" charset="0"/>
                <a:cs typeface="NikoshBAN" panose="02000000000000000000" pitchFamily="2" charset="0"/>
              </a:rPr>
              <a:t> </a:t>
            </a:r>
            <a:r>
              <a:rPr lang="bn-BD" sz="13800" b="1" dirty="0" smtClean="0">
                <a:solidFill>
                  <a:srgbClr val="00B050"/>
                </a:solidFill>
                <a:latin typeface="NikoshBAN" panose="02000000000000000000" pitchFamily="2" charset="0"/>
                <a:cs typeface="NikoshBAN" panose="02000000000000000000" pitchFamily="2" charset="0"/>
              </a:rPr>
              <a:t>দাও?</a:t>
            </a:r>
            <a:endParaRPr lang="bn-BD" sz="13800" b="1" dirty="0">
              <a:solidFill>
                <a:srgbClr val="00B050"/>
              </a:solidFill>
              <a:latin typeface="NikoshBAN" panose="02000000000000000000" pitchFamily="2" charset="0"/>
              <a:cs typeface="NikoshBAN" panose="02000000000000000000" pitchFamily="2" charset="0"/>
            </a:endParaRPr>
          </a:p>
        </p:txBody>
      </p:sp>
      <p:sp>
        <p:nvSpPr>
          <p:cNvPr id="5" name="Rectangle 4"/>
          <p:cNvSpPr/>
          <p:nvPr/>
        </p:nvSpPr>
        <p:spPr>
          <a:xfrm>
            <a:off x="781001" y="0"/>
            <a:ext cx="7917552" cy="2646878"/>
          </a:xfrm>
          <a:prstGeom prst="rect">
            <a:avLst/>
          </a:prstGeom>
        </p:spPr>
        <p:txBody>
          <a:bodyPr wrap="none">
            <a:spAutoFit/>
          </a:bodyPr>
          <a:lstStyle/>
          <a:p>
            <a:r>
              <a:rPr lang="en-US" sz="16600" b="1" dirty="0" err="1">
                <a:solidFill>
                  <a:srgbClr val="C00000"/>
                </a:solidFill>
                <a:effectLst>
                  <a:outerShdw blurRad="38100" dist="38100" dir="2700000" algn="tl">
                    <a:srgbClr val="000000">
                      <a:alpha val="43137"/>
                    </a:srgbClr>
                  </a:outerShdw>
                </a:effectLst>
                <a:latin typeface="NikoshBAN" pitchFamily="2" charset="0"/>
                <a:cs typeface="NikoshBAN" pitchFamily="2" charset="0"/>
              </a:rPr>
              <a:t>একক</a:t>
            </a:r>
            <a:r>
              <a:rPr lang="en-US" sz="16600" b="1" dirty="0">
                <a:solidFill>
                  <a:srgbClr val="C00000"/>
                </a:solidFill>
                <a:effectLst>
                  <a:outerShdw blurRad="38100" dist="38100" dir="2700000" algn="tl">
                    <a:srgbClr val="000000">
                      <a:alpha val="43137"/>
                    </a:srgbClr>
                  </a:outerShdw>
                </a:effectLst>
                <a:latin typeface="NikoshBAN" pitchFamily="2" charset="0"/>
                <a:cs typeface="NikoshBAN" pitchFamily="2" charset="0"/>
              </a:rPr>
              <a:t> </a:t>
            </a:r>
            <a:r>
              <a:rPr lang="en-US" sz="16600" b="1" dirty="0" err="1" smtClean="0">
                <a:solidFill>
                  <a:srgbClr val="C00000"/>
                </a:solidFill>
                <a:effectLst>
                  <a:outerShdw blurRad="38100" dist="38100" dir="2700000" algn="tl">
                    <a:srgbClr val="000000">
                      <a:alpha val="43137"/>
                    </a:srgbClr>
                  </a:outerShdw>
                </a:effectLst>
                <a:latin typeface="NikoshBAN" pitchFamily="2" charset="0"/>
                <a:cs typeface="NikoshBAN" pitchFamily="2" charset="0"/>
              </a:rPr>
              <a:t>কাজ</a:t>
            </a:r>
            <a:r>
              <a:rPr lang="en-US" sz="16600" b="1" dirty="0" smtClean="0">
                <a:solidFill>
                  <a:srgbClr val="C00000"/>
                </a:solidFill>
                <a:effectLst>
                  <a:outerShdw blurRad="38100" dist="38100" dir="2700000" algn="tl">
                    <a:srgbClr val="000000">
                      <a:alpha val="43137"/>
                    </a:srgbClr>
                  </a:outerShdw>
                </a:effectLst>
                <a:latin typeface="NikoshBAN" pitchFamily="2" charset="0"/>
                <a:cs typeface="NikoshBAN" pitchFamily="2" charset="0"/>
              </a:rPr>
              <a:t> </a:t>
            </a:r>
            <a:endParaRPr lang="en-US" sz="16600"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412389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02" y="0"/>
            <a:ext cx="8792622" cy="2646878"/>
          </a:xfrm>
          <a:prstGeom prst="rect">
            <a:avLst/>
          </a:prstGeom>
        </p:spPr>
        <p:txBody>
          <a:bodyPr wrap="square">
            <a:spAutoFit/>
          </a:bodyPr>
          <a:lstStyle/>
          <a:p>
            <a:r>
              <a:rPr lang="bn-BD" sz="16600" b="1" dirty="0" smtClean="0">
                <a:solidFill>
                  <a:srgbClr val="C00000"/>
                </a:solidFill>
                <a:effectLst>
                  <a:outerShdw blurRad="38100" dist="38100" dir="2700000" algn="tl">
                    <a:srgbClr val="000000">
                      <a:alpha val="43137"/>
                    </a:srgbClr>
                  </a:outerShdw>
                </a:effectLst>
                <a:latin typeface="NikoshBAN" pitchFamily="2" charset="0"/>
                <a:cs typeface="NikoshBAN" pitchFamily="2" charset="0"/>
              </a:rPr>
              <a:t>জোড়ায়</a:t>
            </a:r>
            <a:r>
              <a:rPr lang="en-US" sz="16600" b="1" dirty="0" smtClean="0">
                <a:solidFill>
                  <a:srgbClr val="C00000"/>
                </a:solidFill>
                <a:effectLst>
                  <a:outerShdw blurRad="38100" dist="38100" dir="2700000" algn="tl">
                    <a:srgbClr val="000000">
                      <a:alpha val="43137"/>
                    </a:srgbClr>
                  </a:outerShdw>
                </a:effectLst>
                <a:latin typeface="NikoshBAN" pitchFamily="2" charset="0"/>
                <a:cs typeface="NikoshBAN" pitchFamily="2" charset="0"/>
              </a:rPr>
              <a:t> </a:t>
            </a:r>
            <a:r>
              <a:rPr lang="en-US" sz="16600" b="1" dirty="0" err="1">
                <a:solidFill>
                  <a:srgbClr val="C00000"/>
                </a:solidFill>
                <a:effectLst>
                  <a:outerShdw blurRad="38100" dist="38100" dir="2700000" algn="tl">
                    <a:srgbClr val="000000">
                      <a:alpha val="43137"/>
                    </a:srgbClr>
                  </a:outerShdw>
                </a:effectLst>
                <a:latin typeface="NikoshBAN" pitchFamily="2" charset="0"/>
                <a:cs typeface="NikoshBAN" pitchFamily="2" charset="0"/>
              </a:rPr>
              <a:t>কাজ</a:t>
            </a:r>
            <a:r>
              <a:rPr lang="en-US" sz="16600" b="1" dirty="0">
                <a:solidFill>
                  <a:srgbClr val="C00000"/>
                </a:solidFill>
                <a:effectLst>
                  <a:outerShdw blurRad="38100" dist="38100" dir="2700000" algn="tl">
                    <a:srgbClr val="000000">
                      <a:alpha val="43137"/>
                    </a:srgbClr>
                  </a:outerShdw>
                </a:effectLst>
                <a:latin typeface="NikoshBAN" pitchFamily="2" charset="0"/>
                <a:cs typeface="NikoshBAN" pitchFamily="2" charset="0"/>
              </a:rPr>
              <a:t> </a:t>
            </a:r>
            <a:endParaRPr lang="en-US" sz="16600" dirty="0">
              <a:solidFill>
                <a:srgbClr val="C00000"/>
              </a:solidFill>
              <a:effectLst>
                <a:outerShdw blurRad="38100" dist="38100" dir="2700000" algn="tl">
                  <a:srgbClr val="000000">
                    <a:alpha val="43137"/>
                  </a:srgbClr>
                </a:outerShdw>
              </a:effectLst>
            </a:endParaRPr>
          </a:p>
        </p:txBody>
      </p:sp>
      <p:sp>
        <p:nvSpPr>
          <p:cNvPr id="3" name="Rectangle 2"/>
          <p:cNvSpPr/>
          <p:nvPr/>
        </p:nvSpPr>
        <p:spPr>
          <a:xfrm>
            <a:off x="658904" y="2299011"/>
            <a:ext cx="7772401" cy="3785652"/>
          </a:xfrm>
          <a:prstGeom prst="rect">
            <a:avLst/>
          </a:prstGeom>
        </p:spPr>
        <p:txBody>
          <a:bodyPr wrap="square">
            <a:spAutoFit/>
          </a:bodyPr>
          <a:lstStyle/>
          <a:p>
            <a:r>
              <a:rPr lang="en-GB" sz="8000" b="1" dirty="0" err="1" smtClean="0">
                <a:solidFill>
                  <a:srgbClr val="00B050"/>
                </a:solidFill>
                <a:latin typeface="NikoshBAN" panose="02000000000000000000" pitchFamily="2" charset="0"/>
                <a:cs typeface="NikoshBAN" panose="02000000000000000000" pitchFamily="2" charset="0"/>
              </a:rPr>
              <a:t>পাঠ্যপুস্তকে</a:t>
            </a:r>
            <a:r>
              <a:rPr lang="en-GB" sz="8000" b="1" dirty="0" smtClean="0">
                <a:solidFill>
                  <a:srgbClr val="00B050"/>
                </a:solidFill>
                <a:latin typeface="NikoshBAN" panose="02000000000000000000" pitchFamily="2" charset="0"/>
                <a:cs typeface="NikoshBAN" panose="02000000000000000000" pitchFamily="2" charset="0"/>
              </a:rPr>
              <a:t> </a:t>
            </a:r>
            <a:r>
              <a:rPr lang="en-GB" sz="8000" b="1" dirty="0" err="1">
                <a:solidFill>
                  <a:srgbClr val="00B050"/>
                </a:solidFill>
                <a:latin typeface="NikoshBAN" panose="02000000000000000000" pitchFamily="2" charset="0"/>
                <a:cs typeface="NikoshBAN" panose="02000000000000000000" pitchFamily="2" charset="0"/>
              </a:rPr>
              <a:t>উল্লেখ</a:t>
            </a:r>
            <a:r>
              <a:rPr lang="en-GB" sz="8000" b="1" dirty="0">
                <a:solidFill>
                  <a:srgbClr val="00B050"/>
                </a:solidFill>
                <a:latin typeface="NikoshBAN" panose="02000000000000000000" pitchFamily="2" charset="0"/>
                <a:cs typeface="NikoshBAN" panose="02000000000000000000" pitchFamily="2" charset="0"/>
              </a:rPr>
              <a:t> </a:t>
            </a:r>
            <a:r>
              <a:rPr lang="en-GB" sz="8000" b="1" dirty="0" err="1">
                <a:solidFill>
                  <a:srgbClr val="00B050"/>
                </a:solidFill>
                <a:latin typeface="NikoshBAN" panose="02000000000000000000" pitchFamily="2" charset="0"/>
                <a:cs typeface="NikoshBAN" panose="02000000000000000000" pitchFamily="2" charset="0"/>
              </a:rPr>
              <a:t>নেই</a:t>
            </a:r>
            <a:r>
              <a:rPr lang="en-GB" sz="8000" b="1" dirty="0">
                <a:solidFill>
                  <a:srgbClr val="00B050"/>
                </a:solidFill>
                <a:latin typeface="NikoshBAN" panose="02000000000000000000" pitchFamily="2" charset="0"/>
                <a:cs typeface="NikoshBAN" panose="02000000000000000000" pitchFamily="2" charset="0"/>
              </a:rPr>
              <a:t> </a:t>
            </a:r>
            <a:r>
              <a:rPr lang="en-GB" sz="8000" b="1" dirty="0" err="1">
                <a:solidFill>
                  <a:srgbClr val="00B050"/>
                </a:solidFill>
                <a:latin typeface="NikoshBAN" panose="02000000000000000000" pitchFamily="2" charset="0"/>
                <a:cs typeface="NikoshBAN" panose="02000000000000000000" pitchFamily="2" charset="0"/>
              </a:rPr>
              <a:t>এমন</a:t>
            </a:r>
            <a:r>
              <a:rPr lang="en-GB" sz="8000" b="1" dirty="0">
                <a:solidFill>
                  <a:srgbClr val="00B050"/>
                </a:solidFill>
                <a:latin typeface="NikoshBAN" panose="02000000000000000000" pitchFamily="2" charset="0"/>
                <a:cs typeface="NikoshBAN" panose="02000000000000000000" pitchFamily="2" charset="0"/>
              </a:rPr>
              <a:t> </a:t>
            </a:r>
            <a:r>
              <a:rPr lang="en-GB" sz="8000" b="1" dirty="0" err="1">
                <a:solidFill>
                  <a:srgbClr val="00B050"/>
                </a:solidFill>
                <a:latin typeface="NikoshBAN" panose="02000000000000000000" pitchFamily="2" charset="0"/>
                <a:cs typeface="NikoshBAN" panose="02000000000000000000" pitchFamily="2" charset="0"/>
              </a:rPr>
              <a:t>পাঁচটি</a:t>
            </a:r>
            <a:r>
              <a:rPr lang="en-GB" sz="8000" b="1" dirty="0">
                <a:solidFill>
                  <a:srgbClr val="00B050"/>
                </a:solidFill>
                <a:latin typeface="NikoshBAN" panose="02000000000000000000" pitchFamily="2" charset="0"/>
                <a:cs typeface="NikoshBAN" panose="02000000000000000000" pitchFamily="2" charset="0"/>
              </a:rPr>
              <a:t> </a:t>
            </a:r>
            <a:r>
              <a:rPr lang="ar-SA" sz="8000" b="1" dirty="0">
                <a:solidFill>
                  <a:srgbClr val="00B050"/>
                </a:solidFill>
              </a:rPr>
              <a:t>فعل</a:t>
            </a:r>
            <a:r>
              <a:rPr lang="en-GB" sz="8000" b="1" dirty="0">
                <a:solidFill>
                  <a:srgbClr val="00B050"/>
                </a:solidFill>
                <a:latin typeface="NikoshBAN" panose="02000000000000000000" pitchFamily="2" charset="0"/>
                <a:cs typeface="NikoshBAN" panose="02000000000000000000" pitchFamily="2" charset="0"/>
              </a:rPr>
              <a:t>  </a:t>
            </a:r>
            <a:r>
              <a:rPr lang="en-GB" sz="8000" b="1" dirty="0" err="1" smtClean="0">
                <a:solidFill>
                  <a:srgbClr val="00B050"/>
                </a:solidFill>
                <a:latin typeface="NikoshBAN" panose="02000000000000000000" pitchFamily="2" charset="0"/>
                <a:cs typeface="NikoshBAN" panose="02000000000000000000" pitchFamily="2" charset="0"/>
              </a:rPr>
              <a:t>তোমা</a:t>
            </a:r>
            <a:r>
              <a:rPr lang="bn-BD" sz="8000" b="1" dirty="0" smtClean="0">
                <a:solidFill>
                  <a:srgbClr val="00B050"/>
                </a:solidFill>
                <a:latin typeface="NikoshBAN" panose="02000000000000000000" pitchFamily="2" charset="0"/>
                <a:cs typeface="NikoshBAN" panose="02000000000000000000" pitchFamily="2" charset="0"/>
              </a:rPr>
              <a:t>দের</a:t>
            </a:r>
            <a:r>
              <a:rPr lang="en-GB" sz="8000" b="1" dirty="0" smtClean="0">
                <a:solidFill>
                  <a:srgbClr val="00B050"/>
                </a:solidFill>
                <a:latin typeface="NikoshBAN" panose="02000000000000000000" pitchFamily="2" charset="0"/>
                <a:cs typeface="NikoshBAN" panose="02000000000000000000" pitchFamily="2" charset="0"/>
              </a:rPr>
              <a:t> </a:t>
            </a:r>
            <a:r>
              <a:rPr lang="en-GB" sz="8000" b="1" dirty="0" err="1">
                <a:solidFill>
                  <a:srgbClr val="00B050"/>
                </a:solidFill>
                <a:latin typeface="NikoshBAN" panose="02000000000000000000" pitchFamily="2" charset="0"/>
                <a:cs typeface="NikoshBAN" panose="02000000000000000000" pitchFamily="2" charset="0"/>
              </a:rPr>
              <a:t>খাতায়</a:t>
            </a:r>
            <a:r>
              <a:rPr lang="en-GB" sz="8000" b="1" dirty="0">
                <a:solidFill>
                  <a:srgbClr val="00B050"/>
                </a:solidFill>
                <a:latin typeface="NikoshBAN" panose="02000000000000000000" pitchFamily="2" charset="0"/>
                <a:cs typeface="NikoshBAN" panose="02000000000000000000" pitchFamily="2" charset="0"/>
              </a:rPr>
              <a:t> </a:t>
            </a:r>
            <a:r>
              <a:rPr lang="en-GB" sz="8000" b="1" dirty="0" err="1">
                <a:solidFill>
                  <a:srgbClr val="00B050"/>
                </a:solidFill>
                <a:latin typeface="NikoshBAN" panose="02000000000000000000" pitchFamily="2" charset="0"/>
                <a:cs typeface="NikoshBAN" panose="02000000000000000000" pitchFamily="2" charset="0"/>
              </a:rPr>
              <a:t>লেখ</a:t>
            </a:r>
            <a:r>
              <a:rPr lang="en-GB" sz="8000" b="1" dirty="0" smtClean="0">
                <a:solidFill>
                  <a:srgbClr val="00B050"/>
                </a:solidFill>
                <a:latin typeface="NikoshBAN" panose="02000000000000000000" pitchFamily="2" charset="0"/>
                <a:cs typeface="NikoshBAN" panose="02000000000000000000" pitchFamily="2" charset="0"/>
              </a:rPr>
              <a:t>।</a:t>
            </a:r>
            <a:r>
              <a:rPr lang="bn-BD" sz="8000" b="1" dirty="0" smtClean="0">
                <a:solidFill>
                  <a:srgbClr val="00B050"/>
                </a:solidFill>
                <a:latin typeface="NikoshBAN" panose="02000000000000000000" pitchFamily="2" charset="0"/>
                <a:cs typeface="NikoshBAN" panose="02000000000000000000" pitchFamily="2" charset="0"/>
              </a:rPr>
              <a:t> </a:t>
            </a:r>
            <a:r>
              <a:rPr lang="en-US" sz="8000" b="1" dirty="0" smtClean="0">
                <a:solidFill>
                  <a:srgbClr val="00B050"/>
                </a:solidFill>
                <a:latin typeface="NikoshBAN" panose="02000000000000000000" pitchFamily="2" charset="0"/>
                <a:cs typeface="NikoshBAN" panose="02000000000000000000" pitchFamily="2" charset="0"/>
              </a:rPr>
              <a:t>  </a:t>
            </a:r>
            <a:endParaRPr lang="en-US" sz="8000" b="1"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118518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054406"/>
            <a:ext cx="9144000" cy="1569660"/>
          </a:xfrm>
          <a:prstGeom prst="rect">
            <a:avLst/>
          </a:prstGeom>
        </p:spPr>
        <p:txBody>
          <a:bodyPr wrap="square">
            <a:spAutoFit/>
          </a:bodyPr>
          <a:lstStyle/>
          <a:p>
            <a:pPr algn="ctr"/>
            <a:r>
              <a:rPr lang="en-GB" sz="4800" b="1" dirty="0" err="1">
                <a:solidFill>
                  <a:schemeClr val="tx1">
                    <a:lumMod val="95000"/>
                    <a:lumOff val="5000"/>
                  </a:schemeClr>
                </a:solidFill>
                <a:latin typeface="NikoshBAN" panose="02000000000000000000" pitchFamily="2" charset="0"/>
              </a:rPr>
              <a:t>নিচের</a:t>
            </a:r>
            <a:r>
              <a:rPr lang="en-GB" sz="4800" b="1" dirty="0">
                <a:solidFill>
                  <a:schemeClr val="tx1">
                    <a:lumMod val="95000"/>
                    <a:lumOff val="5000"/>
                  </a:schemeClr>
                </a:solidFill>
                <a:latin typeface="NikoshBAN" panose="02000000000000000000" pitchFamily="2" charset="0"/>
              </a:rPr>
              <a:t> </a:t>
            </a:r>
            <a:r>
              <a:rPr lang="en-GB" sz="4800" b="1" dirty="0" err="1">
                <a:solidFill>
                  <a:schemeClr val="tx1">
                    <a:lumMod val="95000"/>
                    <a:lumOff val="5000"/>
                  </a:schemeClr>
                </a:solidFill>
                <a:latin typeface="NikoshBAN" panose="02000000000000000000" pitchFamily="2" charset="0"/>
              </a:rPr>
              <a:t>অনুচ্ছেদটি</a:t>
            </a:r>
            <a:r>
              <a:rPr lang="en-GB" sz="4800" b="1" dirty="0">
                <a:solidFill>
                  <a:schemeClr val="tx1">
                    <a:lumMod val="95000"/>
                    <a:lumOff val="5000"/>
                  </a:schemeClr>
                </a:solidFill>
                <a:latin typeface="NikoshBAN" panose="02000000000000000000" pitchFamily="2" charset="0"/>
              </a:rPr>
              <a:t> </a:t>
            </a:r>
            <a:r>
              <a:rPr lang="en-GB" sz="4800" b="1" dirty="0" err="1">
                <a:solidFill>
                  <a:schemeClr val="tx1">
                    <a:lumMod val="95000"/>
                    <a:lumOff val="5000"/>
                  </a:schemeClr>
                </a:solidFill>
                <a:latin typeface="NikoshBAN" panose="02000000000000000000" pitchFamily="2" charset="0"/>
              </a:rPr>
              <a:t>পড়ে</a:t>
            </a:r>
            <a:r>
              <a:rPr lang="en-GB" sz="4800" b="1" dirty="0">
                <a:solidFill>
                  <a:schemeClr val="tx1">
                    <a:lumMod val="95000"/>
                    <a:lumOff val="5000"/>
                  </a:schemeClr>
                </a:solidFill>
                <a:latin typeface="NikoshBAN" panose="02000000000000000000" pitchFamily="2" charset="0"/>
              </a:rPr>
              <a:t> </a:t>
            </a:r>
            <a:r>
              <a:rPr lang="ar-SA" sz="4800" b="1" dirty="0"/>
              <a:t>حرف</a:t>
            </a:r>
            <a:r>
              <a:rPr lang="en-GB" sz="4800" b="1" dirty="0">
                <a:solidFill>
                  <a:schemeClr val="tx1">
                    <a:lumMod val="95000"/>
                    <a:lumOff val="5000"/>
                  </a:schemeClr>
                </a:solidFill>
                <a:latin typeface="NikoshBAN" panose="02000000000000000000" pitchFamily="2" charset="0"/>
              </a:rPr>
              <a:t> ও </a:t>
            </a:r>
            <a:r>
              <a:rPr lang="ar-SA" sz="4800" b="1" dirty="0"/>
              <a:t>فعل</a:t>
            </a:r>
            <a:r>
              <a:rPr lang="en-GB" sz="4800" b="1" dirty="0"/>
              <a:t> </a:t>
            </a:r>
            <a:r>
              <a:rPr lang="en-GB" sz="4800" b="1" dirty="0" err="1">
                <a:solidFill>
                  <a:schemeClr val="tx1">
                    <a:lumMod val="95000"/>
                    <a:lumOff val="5000"/>
                  </a:schemeClr>
                </a:solidFill>
                <a:latin typeface="NikoshBAN" panose="02000000000000000000" pitchFamily="2" charset="0"/>
              </a:rPr>
              <a:t>গুলো</a:t>
            </a:r>
            <a:r>
              <a:rPr lang="en-GB" sz="4800" b="1" dirty="0">
                <a:solidFill>
                  <a:schemeClr val="tx1">
                    <a:lumMod val="95000"/>
                    <a:lumOff val="5000"/>
                  </a:schemeClr>
                </a:solidFill>
                <a:latin typeface="NikoshBAN" panose="02000000000000000000" pitchFamily="2" charset="0"/>
              </a:rPr>
              <a:t> </a:t>
            </a:r>
            <a:r>
              <a:rPr lang="en-GB" sz="4800" b="1" dirty="0" err="1">
                <a:solidFill>
                  <a:schemeClr val="tx1">
                    <a:lumMod val="95000"/>
                    <a:lumOff val="5000"/>
                  </a:schemeClr>
                </a:solidFill>
                <a:latin typeface="NikoshBAN" panose="02000000000000000000" pitchFamily="2" charset="0"/>
              </a:rPr>
              <a:t>চিহ্নিত</a:t>
            </a:r>
            <a:r>
              <a:rPr lang="en-GB" sz="4800" b="1" dirty="0">
                <a:solidFill>
                  <a:schemeClr val="tx1">
                    <a:lumMod val="95000"/>
                    <a:lumOff val="5000"/>
                  </a:schemeClr>
                </a:solidFill>
                <a:latin typeface="NikoshBAN" panose="02000000000000000000" pitchFamily="2" charset="0"/>
              </a:rPr>
              <a:t> </a:t>
            </a:r>
            <a:r>
              <a:rPr lang="en-GB" sz="4800" b="1" dirty="0" err="1">
                <a:solidFill>
                  <a:schemeClr val="tx1">
                    <a:lumMod val="95000"/>
                    <a:lumOff val="5000"/>
                  </a:schemeClr>
                </a:solidFill>
                <a:latin typeface="NikoshBAN" panose="02000000000000000000" pitchFamily="2" charset="0"/>
              </a:rPr>
              <a:t>করে</a:t>
            </a:r>
            <a:r>
              <a:rPr lang="en-GB" sz="4800" b="1" dirty="0">
                <a:solidFill>
                  <a:schemeClr val="tx1">
                    <a:lumMod val="95000"/>
                    <a:lumOff val="5000"/>
                  </a:schemeClr>
                </a:solidFill>
                <a:latin typeface="NikoshBAN" panose="02000000000000000000" pitchFamily="2" charset="0"/>
              </a:rPr>
              <a:t> </a:t>
            </a:r>
            <a:r>
              <a:rPr lang="en-GB" sz="4800" b="1" dirty="0" err="1">
                <a:solidFill>
                  <a:schemeClr val="tx1">
                    <a:lumMod val="95000"/>
                    <a:lumOff val="5000"/>
                  </a:schemeClr>
                </a:solidFill>
                <a:latin typeface="NikoshBAN" panose="02000000000000000000" pitchFamily="2" charset="0"/>
              </a:rPr>
              <a:t>খাতায়</a:t>
            </a:r>
            <a:r>
              <a:rPr lang="en-GB" sz="4800" b="1" dirty="0">
                <a:solidFill>
                  <a:schemeClr val="tx1">
                    <a:lumMod val="95000"/>
                    <a:lumOff val="5000"/>
                  </a:schemeClr>
                </a:solidFill>
                <a:latin typeface="NikoshBAN" panose="02000000000000000000" pitchFamily="2" charset="0"/>
              </a:rPr>
              <a:t> </a:t>
            </a:r>
            <a:r>
              <a:rPr lang="en-GB" sz="4800" b="1" dirty="0" err="1">
                <a:solidFill>
                  <a:schemeClr val="tx1">
                    <a:lumMod val="95000"/>
                    <a:lumOff val="5000"/>
                  </a:schemeClr>
                </a:solidFill>
                <a:latin typeface="NikoshBAN" panose="02000000000000000000" pitchFamily="2" charset="0"/>
              </a:rPr>
              <a:t>লেখ</a:t>
            </a:r>
            <a:r>
              <a:rPr lang="en-GB" sz="4800" b="1" dirty="0">
                <a:solidFill>
                  <a:schemeClr val="tx1">
                    <a:lumMod val="95000"/>
                    <a:lumOff val="5000"/>
                  </a:schemeClr>
                </a:solidFill>
                <a:latin typeface="NikoshBAN" panose="02000000000000000000" pitchFamily="2" charset="0"/>
              </a:rPr>
              <a:t> </a:t>
            </a:r>
            <a:r>
              <a:rPr lang="en-GB" sz="4000" b="1" dirty="0">
                <a:solidFill>
                  <a:schemeClr val="tx1">
                    <a:lumMod val="95000"/>
                    <a:lumOff val="5000"/>
                  </a:schemeClr>
                </a:solidFill>
                <a:latin typeface="NikoshBAN" panose="02000000000000000000" pitchFamily="2" charset="0"/>
              </a:rPr>
              <a:t>।</a:t>
            </a:r>
            <a:endParaRPr lang="en-US" sz="4000" b="1" dirty="0">
              <a:latin typeface="NikoshBAN" panose="02000000000000000000" pitchFamily="2" charset="0"/>
              <a:cs typeface="NikoshBAN" panose="02000000000000000000" pitchFamily="2" charset="0"/>
            </a:endParaRPr>
          </a:p>
        </p:txBody>
      </p:sp>
      <p:sp>
        <p:nvSpPr>
          <p:cNvPr id="8" name="Rectangle 7"/>
          <p:cNvSpPr/>
          <p:nvPr/>
        </p:nvSpPr>
        <p:spPr>
          <a:xfrm>
            <a:off x="0" y="2755471"/>
            <a:ext cx="8928846" cy="3970318"/>
          </a:xfrm>
          <a:prstGeom prst="rect">
            <a:avLst/>
          </a:prstGeom>
        </p:spPr>
        <p:txBody>
          <a:bodyPr wrap="square">
            <a:spAutoFit/>
          </a:bodyPr>
          <a:lstStyle/>
          <a:p>
            <a:pPr algn="just"/>
            <a:r>
              <a:rPr lang="ar-SA" sz="2800" dirty="0">
                <a:solidFill>
                  <a:srgbClr val="00B050"/>
                </a:solidFill>
              </a:rPr>
              <a:t>يجب على الإنسان اختيار مهنة وعمل مناسب له، حتى يستطيع تحقيق أكبر قدر ممكن من الفائدة والربح، وبالتالي توفير حياة كريمة له ولأفراد أسرته، وعندما يسعى ويشقى ويبذل قصارى جهده ليتطور تنفتح أمامه كافة أبواب الخير، كما يمكن أن يكوّن ثروة كبيرة وأملاك وعقارات ليقضي بذلك على كافة صور الفقر ويحافظ على حالة من الاكتفاء الذاتي لفترة طويلة من حياته، ويمكن أن يستمر هذا الاكتفاء طوال العمر. وقد أعطت الديانات السماوية جميعها العمل مكانةً خاصة وعالية، حيثُ كان أنبياء الله عليهم السلام يعملون من أجل توفير مصدر للرزق لهم، وخصوصاً الدين الإسلامي فقال تعالى: (هُوَ الَّذِيْ جَعَلَ لَكُمْ الأَرْضَ ذَلُوْلاً فَامْشُوْا فِيْ مَنَاكِبِهَا وُكُلُوْا مِن رِّزْقِهِ وَإِلَيْهِ النُّشُوْرُ)</a:t>
            </a:r>
            <a:endParaRPr lang="en-US" sz="2800" dirty="0">
              <a:solidFill>
                <a:srgbClr val="00B050"/>
              </a:solidFill>
              <a:latin typeface="NikoshBAN" panose="02000000000000000000" pitchFamily="2" charset="0"/>
              <a:cs typeface="NikoshBAN" panose="02000000000000000000" pitchFamily="2" charset="0"/>
            </a:endParaRPr>
          </a:p>
        </p:txBody>
      </p:sp>
      <p:sp>
        <p:nvSpPr>
          <p:cNvPr id="4" name="Rectangle 3"/>
          <p:cNvSpPr/>
          <p:nvPr/>
        </p:nvSpPr>
        <p:spPr>
          <a:xfrm>
            <a:off x="2077754" y="-188258"/>
            <a:ext cx="4477508" cy="1446550"/>
          </a:xfrm>
          <a:prstGeom prst="rect">
            <a:avLst/>
          </a:prstGeom>
        </p:spPr>
        <p:txBody>
          <a:bodyPr wrap="none">
            <a:spAutoFit/>
          </a:bodyPr>
          <a:lstStyle/>
          <a:p>
            <a:pPr algn="ctr"/>
            <a:r>
              <a:rPr lang="bn-BD" sz="8800" b="1" dirty="0" smtClean="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দলীয়</a:t>
            </a:r>
            <a:r>
              <a:rPr lang="en-US" sz="8800" b="1" dirty="0" smtClean="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8800" b="1" dirty="0" err="1">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কাজ</a:t>
            </a:r>
            <a:r>
              <a:rPr lang="en-US" sz="8800" b="1" dirty="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BD" sz="8800" b="1" dirty="0" smtClean="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en-US" sz="88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30963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16315"/>
          <a:stretch/>
        </p:blipFill>
        <p:spPr>
          <a:xfrm>
            <a:off x="-1" y="0"/>
            <a:ext cx="9144001" cy="6858000"/>
          </a:xfrm>
          <a:prstGeom prst="rect">
            <a:avLst/>
          </a:prstGeom>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6" name="Rectangle 5"/>
          <p:cNvSpPr/>
          <p:nvPr/>
        </p:nvSpPr>
        <p:spPr>
          <a:xfrm>
            <a:off x="267694" y="285981"/>
            <a:ext cx="8501046" cy="2646878"/>
          </a:xfrm>
          <a:prstGeom prst="rect">
            <a:avLst/>
          </a:prstGeom>
        </p:spPr>
        <p:txBody>
          <a:bodyPr wrap="none">
            <a:spAutoFit/>
          </a:bodyPr>
          <a:lstStyle/>
          <a:p>
            <a:pPr algn="ctr"/>
            <a:r>
              <a:rPr lang="en-US" sz="16600" b="1" spc="300" dirty="0" err="1">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বাড়ির</a:t>
            </a:r>
            <a:r>
              <a:rPr lang="en-US" sz="16600" b="1" spc="300" dirty="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16600" b="1" spc="300" dirty="0" err="1">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কাজ</a:t>
            </a:r>
            <a:r>
              <a:rPr lang="en-US" sz="16600" b="1" spc="300" dirty="0">
                <a:solidFill>
                  <a:srgbClr val="C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en-US" sz="16600" b="1" spc="300" dirty="0">
              <a:solidFill>
                <a:srgbClr val="C00000"/>
              </a:solidFill>
              <a:effectLst>
                <a:outerShdw blurRad="38100" dist="38100" dir="2700000" algn="tl">
                  <a:srgbClr val="000000">
                    <a:alpha val="43137"/>
                  </a:srgbClr>
                </a:outerShdw>
              </a:effectLst>
            </a:endParaRPr>
          </a:p>
        </p:txBody>
      </p:sp>
      <p:sp>
        <p:nvSpPr>
          <p:cNvPr id="7" name="Rectangle 6"/>
          <p:cNvSpPr/>
          <p:nvPr/>
        </p:nvSpPr>
        <p:spPr>
          <a:xfrm>
            <a:off x="1" y="4272677"/>
            <a:ext cx="9144000" cy="1569660"/>
          </a:xfrm>
          <a:prstGeom prst="rect">
            <a:avLst/>
          </a:prstGeom>
        </p:spPr>
        <p:txBody>
          <a:bodyPr wrap="square">
            <a:spAutoFit/>
          </a:bodyPr>
          <a:lstStyle/>
          <a:p>
            <a:r>
              <a:rPr lang="ar-SA" sz="4800" b="1" dirty="0">
                <a:solidFill>
                  <a:srgbClr val="FF0000"/>
                </a:solidFill>
                <a:latin typeface="NikoshBAN" panose="02000000000000000000" pitchFamily="2" charset="0"/>
                <a:cs typeface="NikoshBAN" panose="02000000000000000000" pitchFamily="2" charset="0"/>
              </a:rPr>
              <a:t> </a:t>
            </a:r>
            <a:r>
              <a:rPr lang="ar-SA" sz="4800" b="1" dirty="0" smtClean="0">
                <a:solidFill>
                  <a:srgbClr val="FF0000"/>
                </a:solidFill>
              </a:rPr>
              <a:t>فعل </a:t>
            </a:r>
            <a:r>
              <a:rPr lang="en-US" sz="4800" b="1" dirty="0" err="1">
                <a:solidFill>
                  <a:srgbClr val="FF0000"/>
                </a:solidFill>
                <a:latin typeface="NikoshBAN" panose="02000000000000000000" pitchFamily="2" charset="0"/>
                <a:cs typeface="NikoshBAN" panose="02000000000000000000" pitchFamily="2" charset="0"/>
              </a:rPr>
              <a:t>এর</a:t>
            </a:r>
            <a:r>
              <a:rPr lang="ar-SA" sz="4800" b="1" dirty="0">
                <a:solidFill>
                  <a:srgbClr val="FF0000"/>
                </a:solidFill>
                <a:latin typeface="NikoshBAN" panose="02000000000000000000" pitchFamily="2" charset="0"/>
                <a:cs typeface="NikoshBAN" panose="02000000000000000000" pitchFamily="2" charset="0"/>
              </a:rPr>
              <a:t> علامة</a:t>
            </a:r>
            <a:r>
              <a:rPr lang="en-US" sz="4800" b="1" dirty="0">
                <a:solidFill>
                  <a:srgbClr val="FF0000"/>
                </a:solidFill>
                <a:latin typeface="NikoshBAN" panose="02000000000000000000" pitchFamily="2" charset="0"/>
                <a:cs typeface="NikoshBAN" panose="02000000000000000000" pitchFamily="2" charset="0"/>
              </a:rPr>
              <a:t> </a:t>
            </a:r>
            <a:r>
              <a:rPr lang="ar-SA" sz="4800" b="1" dirty="0">
                <a:solidFill>
                  <a:srgbClr val="FF0000"/>
                </a:solidFill>
                <a:latin typeface="NikoshBAN" panose="02000000000000000000" pitchFamily="2" charset="0"/>
                <a:cs typeface="NikoshBAN" panose="02000000000000000000" pitchFamily="2" charset="0"/>
              </a:rPr>
              <a:t> </a:t>
            </a:r>
            <a:r>
              <a:rPr lang="en-US" sz="4800" b="1" dirty="0" err="1">
                <a:solidFill>
                  <a:srgbClr val="FF0000"/>
                </a:solidFill>
                <a:latin typeface="NikoshBAN" panose="02000000000000000000" pitchFamily="2" charset="0"/>
                <a:cs typeface="NikoshBAN" panose="02000000000000000000" pitchFamily="2" charset="0"/>
              </a:rPr>
              <a:t>গুলো</a:t>
            </a:r>
            <a:r>
              <a:rPr lang="en-US" sz="4800" b="1" dirty="0">
                <a:solidFill>
                  <a:srgbClr val="FF0000"/>
                </a:solidFill>
                <a:latin typeface="NikoshBAN" panose="02000000000000000000" pitchFamily="2" charset="0"/>
                <a:cs typeface="NikoshBAN" panose="02000000000000000000" pitchFamily="2" charset="0"/>
              </a:rPr>
              <a:t>  </a:t>
            </a:r>
            <a:r>
              <a:rPr lang="en-US" sz="4800" b="1" dirty="0" err="1">
                <a:solidFill>
                  <a:srgbClr val="FF0000"/>
                </a:solidFill>
                <a:latin typeface="NikoshBAN" panose="02000000000000000000" pitchFamily="2" charset="0"/>
                <a:cs typeface="NikoshBAN" panose="02000000000000000000" pitchFamily="2" charset="0"/>
              </a:rPr>
              <a:t>তোমাদের</a:t>
            </a:r>
            <a:r>
              <a:rPr lang="en-US" sz="4800" b="1" dirty="0">
                <a:solidFill>
                  <a:srgbClr val="FF0000"/>
                </a:solidFill>
                <a:latin typeface="NikoshBAN" panose="02000000000000000000" pitchFamily="2" charset="0"/>
                <a:cs typeface="NikoshBAN" panose="02000000000000000000" pitchFamily="2" charset="0"/>
              </a:rPr>
              <a:t> </a:t>
            </a:r>
            <a:r>
              <a:rPr lang="en-US" sz="4800" b="1" dirty="0" err="1">
                <a:solidFill>
                  <a:srgbClr val="FF0000"/>
                </a:solidFill>
                <a:latin typeface="NikoshBAN" panose="02000000000000000000" pitchFamily="2" charset="0"/>
                <a:cs typeface="NikoshBAN" panose="02000000000000000000" pitchFamily="2" charset="0"/>
              </a:rPr>
              <a:t>পাঠ্য</a:t>
            </a:r>
            <a:r>
              <a:rPr lang="en-US" sz="4800" b="1" dirty="0">
                <a:solidFill>
                  <a:srgbClr val="FF0000"/>
                </a:solidFill>
                <a:latin typeface="NikoshBAN" panose="02000000000000000000" pitchFamily="2" charset="0"/>
                <a:cs typeface="NikoshBAN" panose="02000000000000000000" pitchFamily="2" charset="0"/>
              </a:rPr>
              <a:t> </a:t>
            </a:r>
            <a:r>
              <a:rPr lang="en-US" sz="4800" b="1" dirty="0" err="1">
                <a:solidFill>
                  <a:srgbClr val="FF0000"/>
                </a:solidFill>
                <a:latin typeface="NikoshBAN" panose="02000000000000000000" pitchFamily="2" charset="0"/>
                <a:cs typeface="NikoshBAN" panose="02000000000000000000" pitchFamily="2" charset="0"/>
              </a:rPr>
              <a:t>বইয়ে</a:t>
            </a:r>
            <a:r>
              <a:rPr lang="en-US" sz="4800" b="1" dirty="0">
                <a:solidFill>
                  <a:srgbClr val="FF0000"/>
                </a:solidFill>
                <a:latin typeface="NikoshBAN" panose="02000000000000000000" pitchFamily="2" charset="0"/>
                <a:cs typeface="NikoshBAN" panose="02000000000000000000" pitchFamily="2" charset="0"/>
              </a:rPr>
              <a:t>  </a:t>
            </a:r>
            <a:r>
              <a:rPr lang="en-US" sz="4800" b="1" dirty="0" err="1">
                <a:solidFill>
                  <a:srgbClr val="FF0000"/>
                </a:solidFill>
                <a:latin typeface="NikoshBAN" panose="02000000000000000000" pitchFamily="2" charset="0"/>
                <a:cs typeface="NikoshBAN" panose="02000000000000000000" pitchFamily="2" charset="0"/>
              </a:rPr>
              <a:t>উল্লেখ</a:t>
            </a:r>
            <a:r>
              <a:rPr lang="en-US" sz="4800" b="1" dirty="0">
                <a:solidFill>
                  <a:srgbClr val="FF0000"/>
                </a:solidFill>
                <a:latin typeface="NikoshBAN" panose="02000000000000000000" pitchFamily="2" charset="0"/>
                <a:cs typeface="NikoshBAN" panose="02000000000000000000" pitchFamily="2" charset="0"/>
              </a:rPr>
              <a:t> </a:t>
            </a:r>
            <a:r>
              <a:rPr lang="en-US" sz="4800" b="1" dirty="0" err="1">
                <a:solidFill>
                  <a:srgbClr val="FF0000"/>
                </a:solidFill>
                <a:latin typeface="NikoshBAN" panose="02000000000000000000" pitchFamily="2" charset="0"/>
                <a:cs typeface="NikoshBAN" panose="02000000000000000000" pitchFamily="2" charset="0"/>
              </a:rPr>
              <a:t>নেই</a:t>
            </a:r>
            <a:r>
              <a:rPr lang="en-US" sz="4800" b="1" dirty="0">
                <a:solidFill>
                  <a:srgbClr val="FF0000"/>
                </a:solidFill>
                <a:latin typeface="NikoshBAN" panose="02000000000000000000" pitchFamily="2" charset="0"/>
                <a:cs typeface="NikoshBAN" panose="02000000000000000000" pitchFamily="2" charset="0"/>
              </a:rPr>
              <a:t> </a:t>
            </a:r>
            <a:r>
              <a:rPr lang="en-US" sz="4800" b="1" dirty="0" err="1">
                <a:solidFill>
                  <a:srgbClr val="FF0000"/>
                </a:solidFill>
                <a:latin typeface="NikoshBAN" panose="02000000000000000000" pitchFamily="2" charset="0"/>
                <a:cs typeface="NikoshBAN" panose="02000000000000000000" pitchFamily="2" charset="0"/>
              </a:rPr>
              <a:t>এমন</a:t>
            </a:r>
            <a:r>
              <a:rPr lang="en-US" sz="4800" b="1" dirty="0">
                <a:solidFill>
                  <a:srgbClr val="FF0000"/>
                </a:solidFill>
                <a:latin typeface="NikoshBAN" panose="02000000000000000000" pitchFamily="2" charset="0"/>
                <a:cs typeface="NikoshBAN" panose="02000000000000000000" pitchFamily="2" charset="0"/>
              </a:rPr>
              <a:t> </a:t>
            </a:r>
            <a:r>
              <a:rPr lang="en-US" sz="4800" b="1" dirty="0" err="1">
                <a:solidFill>
                  <a:srgbClr val="FF0000"/>
                </a:solidFill>
                <a:latin typeface="NikoshBAN" panose="02000000000000000000" pitchFamily="2" charset="0"/>
                <a:cs typeface="NikoshBAN" panose="02000000000000000000" pitchFamily="2" charset="0"/>
              </a:rPr>
              <a:t>তিনটি</a:t>
            </a:r>
            <a:r>
              <a:rPr lang="en-US" sz="4800" b="1" dirty="0">
                <a:solidFill>
                  <a:srgbClr val="FF0000"/>
                </a:solidFill>
                <a:latin typeface="NikoshBAN" panose="02000000000000000000" pitchFamily="2" charset="0"/>
                <a:cs typeface="NikoshBAN" panose="02000000000000000000" pitchFamily="2" charset="0"/>
              </a:rPr>
              <a:t> </a:t>
            </a:r>
            <a:r>
              <a:rPr lang="en-US" sz="4800" b="1" dirty="0" err="1">
                <a:solidFill>
                  <a:srgbClr val="FF0000"/>
                </a:solidFill>
                <a:latin typeface="NikoshBAN" panose="02000000000000000000" pitchFamily="2" charset="0"/>
                <a:cs typeface="NikoshBAN" panose="02000000000000000000" pitchFamily="2" charset="0"/>
              </a:rPr>
              <a:t>উদাহরণসহ</a:t>
            </a:r>
            <a:r>
              <a:rPr lang="en-US" sz="4800" b="1" dirty="0">
                <a:solidFill>
                  <a:srgbClr val="FF0000"/>
                </a:solidFill>
                <a:latin typeface="NikoshBAN" panose="02000000000000000000" pitchFamily="2" charset="0"/>
                <a:cs typeface="NikoshBAN" panose="02000000000000000000" pitchFamily="2" charset="0"/>
              </a:rPr>
              <a:t> </a:t>
            </a:r>
            <a:r>
              <a:rPr lang="en-US" sz="4800" b="1" dirty="0" err="1">
                <a:solidFill>
                  <a:srgbClr val="FF0000"/>
                </a:solidFill>
                <a:latin typeface="NikoshBAN" panose="02000000000000000000" pitchFamily="2" charset="0"/>
                <a:cs typeface="NikoshBAN" panose="02000000000000000000" pitchFamily="2" charset="0"/>
              </a:rPr>
              <a:t>খাতায়</a:t>
            </a:r>
            <a:r>
              <a:rPr lang="en-US" sz="4800" b="1" dirty="0">
                <a:solidFill>
                  <a:srgbClr val="FF0000"/>
                </a:solidFill>
                <a:latin typeface="NikoshBAN" panose="02000000000000000000" pitchFamily="2" charset="0"/>
                <a:cs typeface="NikoshBAN" panose="02000000000000000000" pitchFamily="2" charset="0"/>
              </a:rPr>
              <a:t> </a:t>
            </a:r>
            <a:r>
              <a:rPr lang="en-US" sz="4800" b="1" dirty="0" err="1" smtClean="0">
                <a:solidFill>
                  <a:srgbClr val="FF0000"/>
                </a:solidFill>
                <a:latin typeface="NikoshBAN" panose="02000000000000000000" pitchFamily="2" charset="0"/>
                <a:cs typeface="NikoshBAN" panose="02000000000000000000" pitchFamily="2" charset="0"/>
              </a:rPr>
              <a:t>লেখ</a:t>
            </a:r>
            <a:endParaRPr lang="en-US" sz="4800" b="1"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3898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447" y="113454"/>
            <a:ext cx="8915401" cy="6524863"/>
          </a:xfrm>
          <a:prstGeom prst="rect">
            <a:avLst/>
          </a:prstGeom>
          <a:noFill/>
        </p:spPr>
        <p:txBody>
          <a:bodyPr wrap="square" rtlCol="0">
            <a:spAutoFit/>
          </a:bodyPr>
          <a:lstStyle/>
          <a:p>
            <a:pPr algn="ctr"/>
            <a:r>
              <a:rPr lang="ar-SA" sz="13800" b="1" dirty="0" smtClean="0">
                <a:solidFill>
                  <a:srgbClr val="FF0000"/>
                </a:solidFill>
                <a:effectLst>
                  <a:outerShdw blurRad="38100" dist="38100" dir="2700000" algn="tl">
                    <a:srgbClr val="000000">
                      <a:alpha val="43137"/>
                    </a:srgbClr>
                  </a:outerShdw>
                </a:effectLst>
              </a:rPr>
              <a:t>تعريف الدرس </a:t>
            </a:r>
            <a:endParaRPr lang="en-US" sz="13800" b="1" dirty="0" smtClean="0">
              <a:solidFill>
                <a:srgbClr val="FF0000"/>
              </a:solidFill>
              <a:effectLst>
                <a:outerShdw blurRad="38100" dist="38100" dir="2700000" algn="tl">
                  <a:srgbClr val="000000">
                    <a:alpha val="43137"/>
                  </a:srgbClr>
                </a:outerShdw>
              </a:effectLst>
            </a:endParaRPr>
          </a:p>
          <a:p>
            <a:pPr algn="ctr"/>
            <a:r>
              <a:rPr lang="ar-SA" sz="6600" b="1" dirty="0" smtClean="0">
                <a:effectLst>
                  <a:outerShdw blurRad="38100" dist="38100" dir="2700000" algn="tl">
                    <a:srgbClr val="000000">
                      <a:alpha val="43137"/>
                    </a:srgbClr>
                  </a:outerShdw>
                </a:effectLst>
              </a:rPr>
              <a:t>القواعد </a:t>
            </a:r>
            <a:r>
              <a:rPr lang="ar-SA" sz="6600" b="1" dirty="0">
                <a:effectLst>
                  <a:outerShdw blurRad="38100" dist="38100" dir="2700000" algn="tl">
                    <a:srgbClr val="000000">
                      <a:alpha val="43137"/>
                    </a:srgbClr>
                  </a:outerShdw>
                </a:effectLst>
              </a:rPr>
              <a:t>اللغة </a:t>
            </a:r>
            <a:r>
              <a:rPr lang="ar-SA" sz="6600" b="1" dirty="0" smtClean="0">
                <a:effectLst>
                  <a:outerShdw blurRad="38100" dist="38100" dir="2700000" algn="tl">
                    <a:srgbClr val="000000">
                      <a:alpha val="43137"/>
                    </a:srgbClr>
                  </a:outerShdw>
                </a:effectLst>
              </a:rPr>
              <a:t>العربية</a:t>
            </a:r>
          </a:p>
          <a:p>
            <a:pPr algn="ctr"/>
            <a:r>
              <a:rPr lang="ar-SA" sz="6600" b="1" i="1" dirty="0" smtClean="0">
                <a:solidFill>
                  <a:srgbClr val="00B050"/>
                </a:solidFill>
                <a:effectLst>
                  <a:outerShdw blurRad="38100" dist="38100" dir="2700000" algn="tl">
                    <a:srgbClr val="000000">
                      <a:alpha val="43137"/>
                    </a:srgbClr>
                  </a:outerShdw>
                </a:effectLst>
              </a:rPr>
              <a:t>الصف </a:t>
            </a:r>
            <a:r>
              <a:rPr lang="ar-SA" sz="6600" b="1" i="1" dirty="0">
                <a:solidFill>
                  <a:srgbClr val="00B050"/>
                </a:solidFill>
                <a:effectLst>
                  <a:outerShdw blurRad="38100" dist="38100" dir="2700000" algn="tl">
                    <a:srgbClr val="000000">
                      <a:alpha val="43137"/>
                    </a:srgbClr>
                  </a:outerShdw>
                </a:effectLst>
              </a:rPr>
              <a:t>الثامن من </a:t>
            </a:r>
            <a:r>
              <a:rPr lang="ar-SA" sz="6600" b="1" i="1" dirty="0" smtClean="0">
                <a:solidFill>
                  <a:srgbClr val="00B050"/>
                </a:solidFill>
                <a:effectLst>
                  <a:outerShdw blurRad="38100" dist="38100" dir="2700000" algn="tl">
                    <a:srgbClr val="000000">
                      <a:alpha val="43137"/>
                    </a:srgbClr>
                  </a:outerShdw>
                </a:effectLst>
              </a:rPr>
              <a:t>الداخل</a:t>
            </a:r>
            <a:endParaRPr lang="en-US" sz="6600" b="1" i="1" dirty="0" smtClean="0">
              <a:solidFill>
                <a:srgbClr val="00B050"/>
              </a:solidFill>
              <a:effectLst>
                <a:outerShdw blurRad="38100" dist="38100" dir="2700000" algn="tl">
                  <a:srgbClr val="000000">
                    <a:alpha val="43137"/>
                  </a:srgbClr>
                </a:outerShdw>
              </a:effectLst>
            </a:endParaRPr>
          </a:p>
          <a:p>
            <a:pPr algn="ctr"/>
            <a:r>
              <a:rPr lang="ar-SA" sz="8800" b="1" dirty="0">
                <a:solidFill>
                  <a:srgbClr val="FF0000"/>
                </a:solidFill>
              </a:rPr>
              <a:t>الفعل و الحرف</a:t>
            </a:r>
          </a:p>
          <a:p>
            <a:pPr algn="ctr"/>
            <a:endParaRPr lang="ar-SA" sz="6000" b="1" i="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061501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75492" y="484094"/>
            <a:ext cx="9068508" cy="1569660"/>
          </a:xfrm>
          <a:prstGeom prst="rect">
            <a:avLst/>
          </a:prstGeom>
          <a:noFill/>
        </p:spPr>
        <p:txBody>
          <a:bodyPr wrap="none" rtlCol="0">
            <a:spAutoFit/>
          </a:bodyPr>
          <a:lstStyle/>
          <a:p>
            <a:r>
              <a:rPr lang="bn-BD" sz="9600" b="1" dirty="0" smtClean="0">
                <a:solidFill>
                  <a:srgbClr val="FF0000"/>
                </a:solidFill>
                <a:effectLst>
                  <a:outerShdw blurRad="38100" dist="38100" dir="2700000" algn="tl">
                    <a:srgbClr val="000000">
                      <a:alpha val="43137"/>
                    </a:srgbClr>
                  </a:outerShdw>
                </a:effectLst>
              </a:rPr>
              <a:t>সবাইকে ধন্যবাদ </a:t>
            </a:r>
            <a:endParaRPr lang="en-US" sz="9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90825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8656" t="30824" r="20888"/>
          <a:stretch/>
        </p:blipFill>
        <p:spPr>
          <a:xfrm>
            <a:off x="51255" y="53788"/>
            <a:ext cx="9106192" cy="6723530"/>
          </a:xfrm>
          <a:prstGeom prst="rect">
            <a:avLst/>
          </a:prstGeom>
          <a:ln w="38100">
            <a:solidFill>
              <a:srgbClr val="0070C0"/>
            </a:solidFill>
          </a:ln>
        </p:spPr>
      </p:pic>
      <p:sp>
        <p:nvSpPr>
          <p:cNvPr id="3" name="Rectangle 2"/>
          <p:cNvSpPr/>
          <p:nvPr/>
        </p:nvSpPr>
        <p:spPr>
          <a:xfrm>
            <a:off x="0" y="912201"/>
            <a:ext cx="7452681" cy="1862048"/>
          </a:xfrm>
          <a:prstGeom prst="rect">
            <a:avLst/>
          </a:prstGeom>
        </p:spPr>
        <p:txBody>
          <a:bodyPr wrap="none">
            <a:spAutoFit/>
          </a:bodyPr>
          <a:lstStyle/>
          <a:p>
            <a:r>
              <a:rPr lang="ar-SA" sz="11500" b="1" dirty="0">
                <a:solidFill>
                  <a:srgbClr val="C00000"/>
                </a:solidFill>
                <a:latin typeface="NikoshBAN" panose="02000000000000000000" pitchFamily="2" charset="0"/>
                <a:cs typeface="NikoshBAN" panose="02000000000000000000" pitchFamily="2" charset="0"/>
              </a:rPr>
              <a:t> </a:t>
            </a:r>
            <a:r>
              <a:rPr lang="ar-SA" sz="11500" b="1" dirty="0">
                <a:solidFill>
                  <a:srgbClr val="C00000"/>
                </a:solidFill>
              </a:rPr>
              <a:t>يقرأ </a:t>
            </a:r>
            <a:r>
              <a:rPr lang="en-GB" sz="11500" b="1" dirty="0">
                <a:solidFill>
                  <a:srgbClr val="C00000"/>
                </a:solidFill>
                <a:latin typeface="NikoshBAN" panose="02000000000000000000" pitchFamily="2" charset="0"/>
                <a:cs typeface="NikoshBAN" panose="02000000000000000000" pitchFamily="2" charset="0"/>
              </a:rPr>
              <a:t>=</a:t>
            </a:r>
            <a:r>
              <a:rPr lang="ar-SA" sz="11500" b="1" dirty="0">
                <a:solidFill>
                  <a:srgbClr val="C00000"/>
                </a:solidFill>
                <a:latin typeface="NikoshBAN" panose="02000000000000000000" pitchFamily="2" charset="0"/>
                <a:cs typeface="NikoshBAN" panose="02000000000000000000" pitchFamily="2" charset="0"/>
              </a:rPr>
              <a:t> </a:t>
            </a:r>
            <a:r>
              <a:rPr lang="en-US" sz="11500" b="1" dirty="0" err="1">
                <a:solidFill>
                  <a:srgbClr val="C00000"/>
                </a:solidFill>
                <a:latin typeface="NikoshBAN" panose="02000000000000000000" pitchFamily="2" charset="0"/>
                <a:cs typeface="NikoshBAN" panose="02000000000000000000" pitchFamily="2" charset="0"/>
              </a:rPr>
              <a:t>পড়ছে</a:t>
            </a:r>
            <a:r>
              <a:rPr lang="en-US" sz="11500" b="1" dirty="0">
                <a:solidFill>
                  <a:srgbClr val="C00000"/>
                </a:solidFill>
                <a:latin typeface="NikoshBAN" panose="02000000000000000000" pitchFamily="2" charset="0"/>
                <a:cs typeface="NikoshBAN" panose="02000000000000000000" pitchFamily="2" charset="0"/>
              </a:rPr>
              <a:t>  </a:t>
            </a:r>
            <a:endParaRPr lang="en-US" sz="11500" b="1" dirty="0">
              <a:solidFill>
                <a:srgbClr val="C00000"/>
              </a:solidFill>
            </a:endParaRPr>
          </a:p>
        </p:txBody>
      </p:sp>
    </p:spTree>
    <p:extLst>
      <p:ext uri="{BB962C8B-B14F-4D97-AF65-F5344CB8AC3E}">
        <p14:creationId xmlns:p14="http://schemas.microsoft.com/office/powerpoint/2010/main" val="1745654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28501" b="5700"/>
          <a:stretch/>
        </p:blipFill>
        <p:spPr>
          <a:xfrm>
            <a:off x="28135" y="42204"/>
            <a:ext cx="9073662" cy="6738424"/>
          </a:xfrm>
          <a:prstGeom prst="rect">
            <a:avLst/>
          </a:prstGeom>
          <a:ln w="38100">
            <a:solidFill>
              <a:srgbClr val="0070C0"/>
            </a:solidFill>
          </a:ln>
        </p:spPr>
      </p:pic>
      <p:sp>
        <p:nvSpPr>
          <p:cNvPr id="3" name="Rectangle 2"/>
          <p:cNvSpPr/>
          <p:nvPr/>
        </p:nvSpPr>
        <p:spPr>
          <a:xfrm>
            <a:off x="161648" y="5030930"/>
            <a:ext cx="8595623" cy="769441"/>
          </a:xfrm>
          <a:prstGeom prst="rect">
            <a:avLst/>
          </a:prstGeom>
        </p:spPr>
        <p:txBody>
          <a:bodyPr wrap="none">
            <a:spAutoFit/>
          </a:bodyPr>
          <a:lstStyle/>
          <a:p>
            <a:pPr algn="ctr"/>
            <a:r>
              <a:rPr lang="ar-SA" sz="4400" b="1" dirty="0"/>
              <a:t>الثمرٌ على الطابلة</a:t>
            </a:r>
            <a:r>
              <a:rPr lang="ar-SA" sz="4400" b="1" dirty="0">
                <a:latin typeface="NikoshBAN" panose="02000000000000000000" pitchFamily="2" charset="0"/>
                <a:cs typeface="NikoshBAN" panose="02000000000000000000" pitchFamily="2" charset="0"/>
              </a:rPr>
              <a:t>   </a:t>
            </a:r>
            <a:r>
              <a:rPr lang="en-US" sz="4400" b="1" dirty="0">
                <a:latin typeface="NikoshBAN" panose="02000000000000000000" pitchFamily="2" charset="0"/>
                <a:cs typeface="NikoshBAN" panose="02000000000000000000" pitchFamily="2" charset="0"/>
              </a:rPr>
              <a:t>= </a:t>
            </a:r>
            <a:r>
              <a:rPr lang="en-US" sz="4400" b="1" dirty="0" err="1">
                <a:latin typeface="NikoshBAN" panose="02000000000000000000" pitchFamily="2" charset="0"/>
                <a:cs typeface="NikoshBAN" panose="02000000000000000000" pitchFamily="2" charset="0"/>
              </a:rPr>
              <a:t>টেবিলের</a:t>
            </a:r>
            <a:r>
              <a:rPr lang="en-US" sz="4400" b="1" dirty="0">
                <a:latin typeface="NikoshBAN" panose="02000000000000000000" pitchFamily="2" charset="0"/>
                <a:cs typeface="NikoshBAN" panose="02000000000000000000" pitchFamily="2" charset="0"/>
              </a:rPr>
              <a:t> </a:t>
            </a:r>
            <a:r>
              <a:rPr lang="en-US" sz="4400" b="1" dirty="0" err="1">
                <a:latin typeface="NikoshBAN" panose="02000000000000000000" pitchFamily="2" charset="0"/>
                <a:cs typeface="NikoshBAN" panose="02000000000000000000" pitchFamily="2" charset="0"/>
              </a:rPr>
              <a:t>উপর</a:t>
            </a:r>
            <a:r>
              <a:rPr lang="en-US" sz="4400" b="1" dirty="0">
                <a:latin typeface="NikoshBAN" panose="02000000000000000000" pitchFamily="2" charset="0"/>
                <a:cs typeface="NikoshBAN" panose="02000000000000000000" pitchFamily="2" charset="0"/>
              </a:rPr>
              <a:t> </a:t>
            </a:r>
            <a:r>
              <a:rPr lang="en-US" sz="4400" b="1" dirty="0" err="1">
                <a:latin typeface="NikoshBAN" panose="02000000000000000000" pitchFamily="2" charset="0"/>
                <a:cs typeface="NikoshBAN" panose="02000000000000000000" pitchFamily="2" charset="0"/>
              </a:rPr>
              <a:t>ফল</a:t>
            </a:r>
            <a:r>
              <a:rPr lang="en-US" sz="4400" b="1" dirty="0">
                <a:latin typeface="NikoshBAN" panose="02000000000000000000" pitchFamily="2" charset="0"/>
                <a:cs typeface="NikoshBAN" panose="02000000000000000000" pitchFamily="2" charset="0"/>
              </a:rPr>
              <a:t> </a:t>
            </a:r>
            <a:r>
              <a:rPr lang="en-US" sz="4400" b="1" dirty="0" err="1">
                <a:latin typeface="NikoshBAN" panose="02000000000000000000" pitchFamily="2" charset="0"/>
                <a:cs typeface="NikoshBAN" panose="02000000000000000000" pitchFamily="2" charset="0"/>
              </a:rPr>
              <a:t>আছে</a:t>
            </a:r>
            <a:r>
              <a:rPr lang="en-US" sz="4400" b="1" dirty="0">
                <a:latin typeface="NikoshBAN" panose="02000000000000000000" pitchFamily="2" charset="0"/>
                <a:cs typeface="NikoshBAN" panose="02000000000000000000" pitchFamily="2" charset="0"/>
              </a:rPr>
              <a:t> </a:t>
            </a:r>
          </a:p>
        </p:txBody>
      </p:sp>
      <p:sp>
        <p:nvSpPr>
          <p:cNvPr id="4" name="Rectangle 3"/>
          <p:cNvSpPr/>
          <p:nvPr/>
        </p:nvSpPr>
        <p:spPr>
          <a:xfrm>
            <a:off x="2011680" y="5105376"/>
            <a:ext cx="858129" cy="704581"/>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4037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4">
                                            <p:bg/>
                                          </p:spTgt>
                                        </p:tgtEl>
                                        <p:attrNameLst>
                                          <p:attrName>style.visibility</p:attrName>
                                        </p:attrNameLst>
                                      </p:cBhvr>
                                      <p:to>
                                        <p:strVal val="visible"/>
                                      </p:to>
                                    </p:set>
                                    <p:animEffect transition="in" filter="dissolve">
                                      <p:cBhvr>
                                        <p:cTn id="14" dur="500"/>
                                        <p:tgtEl>
                                          <p:spTgt spid="4">
                                            <p:bg/>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nodePh="1">
                                  <p:stCondLst>
                                    <p:cond delay="0"/>
                                  </p:stCondLst>
                                  <p:endCondLst>
                                    <p:cond evt="begin" delay="0">
                                      <p:tn val="17"/>
                                    </p:cond>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dissolve">
                                      <p:cBhvr>
                                        <p:cTn id="1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5490951" y="4534420"/>
            <a:ext cx="859810" cy="89717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21250" b="18234"/>
          <a:stretch/>
        </p:blipFill>
        <p:spPr>
          <a:xfrm>
            <a:off x="42203" y="74015"/>
            <a:ext cx="9076785" cy="6699579"/>
          </a:xfrm>
          <a:prstGeom prst="rect">
            <a:avLst/>
          </a:prstGeom>
          <a:ln w="38100">
            <a:solidFill>
              <a:srgbClr val="0070C0"/>
            </a:solidFill>
          </a:ln>
        </p:spPr>
      </p:pic>
      <p:sp>
        <p:nvSpPr>
          <p:cNvPr id="17" name="Rectangle 16"/>
          <p:cNvSpPr/>
          <p:nvPr/>
        </p:nvSpPr>
        <p:spPr>
          <a:xfrm>
            <a:off x="2910638" y="4543865"/>
            <a:ext cx="1080654" cy="831459"/>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60518" y="4517031"/>
            <a:ext cx="8317721" cy="923330"/>
          </a:xfrm>
          <a:prstGeom prst="rect">
            <a:avLst/>
          </a:prstGeom>
          <a:noFill/>
        </p:spPr>
        <p:txBody>
          <a:bodyPr wrap="square" rtlCol="0">
            <a:spAutoFit/>
          </a:bodyPr>
          <a:lstStyle/>
          <a:p>
            <a:pPr algn="ctr"/>
            <a:r>
              <a:rPr lang="ar-SA" sz="5400" b="1" dirty="0">
                <a:solidFill>
                  <a:srgbClr val="C00000"/>
                </a:solidFill>
              </a:rPr>
              <a:t>يعلّم الاستاذُ الطلّابَ  فى المدرسة</a:t>
            </a:r>
            <a:endParaRPr lang="en-US" sz="5400" b="1" dirty="0">
              <a:solidFill>
                <a:srgbClr val="C00000"/>
              </a:solidFill>
              <a:latin typeface="NikoshBAN" panose="02000000000000000000" pitchFamily="2" charset="0"/>
              <a:cs typeface="NikoshBAN" panose="02000000000000000000" pitchFamily="2" charset="0"/>
            </a:endParaRPr>
          </a:p>
        </p:txBody>
      </p:sp>
      <p:sp>
        <p:nvSpPr>
          <p:cNvPr id="11" name="Rectangle 10"/>
          <p:cNvSpPr/>
          <p:nvPr/>
        </p:nvSpPr>
        <p:spPr>
          <a:xfrm>
            <a:off x="7272401" y="4559264"/>
            <a:ext cx="1080654" cy="831459"/>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4315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7">
                                            <p:bg/>
                                          </p:spTgt>
                                        </p:tgtEl>
                                        <p:attrNameLst>
                                          <p:attrName>style.visibility</p:attrName>
                                        </p:attrNameLst>
                                      </p:cBhvr>
                                      <p:to>
                                        <p:strVal val="visible"/>
                                      </p:to>
                                    </p:set>
                                    <p:animEffect transition="in" filter="dissolve">
                                      <p:cBhvr>
                                        <p:cTn id="16" dur="500"/>
                                        <p:tgtEl>
                                          <p:spTgt spid="17">
                                            <p:bg/>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nodePh="1">
                                  <p:stCondLst>
                                    <p:cond delay="0"/>
                                  </p:stCondLst>
                                  <p:endCondLst>
                                    <p:cond evt="begin" delay="0">
                                      <p:tn val="19"/>
                                    </p:cond>
                                  </p:endCondLst>
                                  <p:childTnLst>
                                    <p:set>
                                      <p:cBhvr>
                                        <p:cTn id="20" dur="1" fill="hold">
                                          <p:stCondLst>
                                            <p:cond delay="0"/>
                                          </p:stCondLst>
                                        </p:cTn>
                                        <p:tgtEl>
                                          <p:spTgt spid="17">
                                            <p:txEl>
                                              <p:pRg st="0" end="0"/>
                                            </p:txEl>
                                          </p:spTgt>
                                        </p:tgtEl>
                                        <p:attrNameLst>
                                          <p:attrName>style.visibility</p:attrName>
                                        </p:attrNameLst>
                                      </p:cBhvr>
                                      <p:to>
                                        <p:strVal val="visible"/>
                                      </p:to>
                                    </p:set>
                                    <p:animEffect transition="in" filter="dissolve">
                                      <p:cBhvr>
                                        <p:cTn id="21" dur="500"/>
                                        <p:tgtEl>
                                          <p:spTgt spid="17">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22">
                                            <p:bg/>
                                          </p:spTgt>
                                        </p:tgtEl>
                                        <p:attrNameLst>
                                          <p:attrName>style.visibility</p:attrName>
                                        </p:attrNameLst>
                                      </p:cBhvr>
                                      <p:to>
                                        <p:strVal val="visible"/>
                                      </p:to>
                                    </p:set>
                                    <p:animEffect transition="in" filter="dissolve">
                                      <p:cBhvr>
                                        <p:cTn id="26" dur="500"/>
                                        <p:tgtEl>
                                          <p:spTgt spid="22">
                                            <p:bg/>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nodePh="1">
                                  <p:stCondLst>
                                    <p:cond delay="0"/>
                                  </p:stCondLst>
                                  <p:endCondLst>
                                    <p:cond evt="begin" delay="0">
                                      <p:tn val="29"/>
                                    </p:cond>
                                  </p:endCondLst>
                                  <p:childTnLst>
                                    <p:set>
                                      <p:cBhvr>
                                        <p:cTn id="30" dur="1" fill="hold">
                                          <p:stCondLst>
                                            <p:cond delay="0"/>
                                          </p:stCondLst>
                                        </p:cTn>
                                        <p:tgtEl>
                                          <p:spTgt spid="22">
                                            <p:txEl>
                                              <p:pRg st="0" end="0"/>
                                            </p:txEl>
                                          </p:spTgt>
                                        </p:tgtEl>
                                        <p:attrNameLst>
                                          <p:attrName>style.visibility</p:attrName>
                                        </p:attrNameLst>
                                      </p:cBhvr>
                                      <p:to>
                                        <p:strVal val="visible"/>
                                      </p:to>
                                    </p:set>
                                    <p:animEffect transition="in" filter="dissolve">
                                      <p:cBhvr>
                                        <p:cTn id="31" dur="500"/>
                                        <p:tgtEl>
                                          <p:spTgt spid="22">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1">
                                            <p:bg/>
                                          </p:spTgt>
                                        </p:tgtEl>
                                        <p:attrNameLst>
                                          <p:attrName>style.visibility</p:attrName>
                                        </p:attrNameLst>
                                      </p:cBhvr>
                                      <p:to>
                                        <p:strVal val="visible"/>
                                      </p:to>
                                    </p:set>
                                    <p:animEffect transition="in" filter="dissolve">
                                      <p:cBhvr>
                                        <p:cTn id="36" dur="500"/>
                                        <p:tgtEl>
                                          <p:spTgt spid="11">
                                            <p:bg/>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nodePh="1">
                                  <p:stCondLst>
                                    <p:cond delay="0"/>
                                  </p:stCondLst>
                                  <p:endCondLst>
                                    <p:cond evt="begin" delay="0">
                                      <p:tn val="39"/>
                                    </p:cond>
                                  </p:endCondLst>
                                  <p:childTnLst>
                                    <p:set>
                                      <p:cBhvr>
                                        <p:cTn id="40" dur="1" fill="hold">
                                          <p:stCondLst>
                                            <p:cond delay="0"/>
                                          </p:stCondLst>
                                        </p:cTn>
                                        <p:tgtEl>
                                          <p:spTgt spid="11">
                                            <p:txEl>
                                              <p:pRg st="0" end="0"/>
                                            </p:txEl>
                                          </p:spTgt>
                                        </p:tgtEl>
                                        <p:attrNameLst>
                                          <p:attrName>style.visibility</p:attrName>
                                        </p:attrNameLst>
                                      </p:cBhvr>
                                      <p:to>
                                        <p:strVal val="visible"/>
                                      </p:to>
                                    </p:set>
                                    <p:animEffect transition="in" filter="dissolve">
                                      <p:cBhvr>
                                        <p:cTn id="41"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uild="p" animBg="1"/>
      <p:bldP spid="17" grpId="0" build="p" animBg="1"/>
      <p:bldP spid="18" grpId="0"/>
      <p:bldP spid="11"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342" y="214333"/>
            <a:ext cx="9238129" cy="5970865"/>
          </a:xfrm>
          <a:prstGeom prst="rect">
            <a:avLst/>
          </a:prstGeom>
          <a:noFill/>
        </p:spPr>
        <p:txBody>
          <a:bodyPr wrap="square" rtlCol="0">
            <a:spAutoFit/>
          </a:bodyPr>
          <a:lstStyle/>
          <a:p>
            <a:pPr algn="ctr"/>
            <a:r>
              <a:rPr lang="ar-SA" sz="16600" b="1" dirty="0">
                <a:solidFill>
                  <a:srgbClr val="C00000"/>
                </a:solidFill>
              </a:rPr>
              <a:t>علم الصرف</a:t>
            </a:r>
          </a:p>
          <a:p>
            <a:pPr algn="ctr"/>
            <a:r>
              <a:rPr lang="ar-SA" sz="6600" b="1" dirty="0" smtClean="0"/>
              <a:t>الوحدة الاولى</a:t>
            </a:r>
            <a:endParaRPr lang="ar-SA" sz="6600" b="1" dirty="0"/>
          </a:p>
          <a:p>
            <a:pPr algn="ctr"/>
            <a:r>
              <a:rPr lang="ar-SA" sz="5400" b="1" dirty="0" smtClean="0"/>
              <a:t>الدرس </a:t>
            </a:r>
            <a:r>
              <a:rPr lang="ar-SA" sz="5400" b="1" dirty="0"/>
              <a:t>الثانى</a:t>
            </a:r>
          </a:p>
          <a:p>
            <a:pPr algn="ctr"/>
            <a:r>
              <a:rPr lang="ar-SA" sz="9600" b="1" dirty="0">
                <a:solidFill>
                  <a:srgbClr val="00B050"/>
                </a:solidFill>
              </a:rPr>
              <a:t>الفعل و </a:t>
            </a:r>
            <a:r>
              <a:rPr lang="ar-SA" sz="9600" b="1" dirty="0" smtClean="0">
                <a:solidFill>
                  <a:srgbClr val="00B050"/>
                </a:solidFill>
              </a:rPr>
              <a:t>الحرف</a:t>
            </a:r>
            <a:endParaRPr lang="ar-SA" sz="9600" b="1" dirty="0">
              <a:solidFill>
                <a:srgbClr val="00B050"/>
              </a:solidFill>
            </a:endParaRPr>
          </a:p>
        </p:txBody>
      </p:sp>
    </p:spTree>
    <p:extLst>
      <p:ext uri="{BB962C8B-B14F-4D97-AF65-F5344CB8AC3E}">
        <p14:creationId xmlns:p14="http://schemas.microsoft.com/office/powerpoint/2010/main" val="41091833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89" y="13446"/>
            <a:ext cx="9166681" cy="6858001"/>
          </a:xfrm>
          <a:prstGeom prst="rect">
            <a:avLst/>
          </a:prstGeom>
          <a:ln w="38100">
            <a:solidFill>
              <a:srgbClr val="7030A0"/>
            </a:solidFill>
          </a:ln>
        </p:spPr>
      </p:pic>
      <p:sp>
        <p:nvSpPr>
          <p:cNvPr id="3" name="Rectangle 2"/>
          <p:cNvSpPr/>
          <p:nvPr/>
        </p:nvSpPr>
        <p:spPr>
          <a:xfrm>
            <a:off x="370552" y="1765158"/>
            <a:ext cx="4060727" cy="1107996"/>
          </a:xfrm>
          <a:prstGeom prst="rect">
            <a:avLst/>
          </a:prstGeom>
        </p:spPr>
        <p:txBody>
          <a:bodyPr wrap="none">
            <a:spAutoFit/>
          </a:bodyPr>
          <a:lstStyle/>
          <a:p>
            <a:r>
              <a:rPr lang="ar-SA" sz="6600" b="1" dirty="0">
                <a:solidFill>
                  <a:srgbClr val="C00000"/>
                </a:solidFill>
              </a:rPr>
              <a:t>يأكل</a:t>
            </a:r>
            <a:r>
              <a:rPr lang="en-GB" sz="6600" b="1" dirty="0">
                <a:solidFill>
                  <a:srgbClr val="C00000"/>
                </a:solidFill>
              </a:rPr>
              <a:t>  = </a:t>
            </a:r>
            <a:r>
              <a:rPr lang="en-GB" sz="6600" b="1" dirty="0" err="1">
                <a:solidFill>
                  <a:srgbClr val="C00000"/>
                </a:solidFill>
                <a:latin typeface="NikoshBAN" panose="02000000000000000000" pitchFamily="2" charset="0"/>
                <a:cs typeface="NikoshBAN" panose="02000000000000000000" pitchFamily="2" charset="0"/>
              </a:rPr>
              <a:t>খাচ্ছে</a:t>
            </a:r>
            <a:r>
              <a:rPr lang="en-GB" sz="6600" b="1" dirty="0">
                <a:solidFill>
                  <a:srgbClr val="C00000"/>
                </a:solidFill>
              </a:rPr>
              <a:t>  </a:t>
            </a:r>
            <a:endParaRPr lang="en-US" sz="6600" dirty="0">
              <a:solidFill>
                <a:srgbClr val="C0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08792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5295" r="9217" b="14715"/>
          <a:stretch/>
        </p:blipFill>
        <p:spPr>
          <a:xfrm>
            <a:off x="63814" y="47327"/>
            <a:ext cx="9080186" cy="6810673"/>
          </a:xfrm>
          <a:prstGeom prst="rect">
            <a:avLst/>
          </a:prstGeom>
          <a:ln w="38100">
            <a:solidFill>
              <a:srgbClr val="7030A0"/>
            </a:solidFill>
          </a:ln>
        </p:spPr>
      </p:pic>
      <p:sp>
        <p:nvSpPr>
          <p:cNvPr id="2" name="Rectangle 1"/>
          <p:cNvSpPr/>
          <p:nvPr/>
        </p:nvSpPr>
        <p:spPr>
          <a:xfrm>
            <a:off x="816751" y="460793"/>
            <a:ext cx="4982454" cy="1107996"/>
          </a:xfrm>
          <a:prstGeom prst="rect">
            <a:avLst/>
          </a:prstGeom>
        </p:spPr>
        <p:txBody>
          <a:bodyPr wrap="none">
            <a:spAutoFit/>
          </a:bodyPr>
          <a:lstStyle/>
          <a:p>
            <a:pPr algn="ctr"/>
            <a:r>
              <a:rPr lang="ar-SA" sz="6600" b="1" dirty="0">
                <a:solidFill>
                  <a:srgbClr val="C00000"/>
                </a:solidFill>
              </a:rPr>
              <a:t>يكتب </a:t>
            </a:r>
            <a:r>
              <a:rPr lang="ar-SA" sz="6600" b="1" dirty="0">
                <a:solidFill>
                  <a:srgbClr val="C00000"/>
                </a:solidFill>
                <a:latin typeface="NikoshBAN" panose="02000000000000000000" pitchFamily="2" charset="0"/>
                <a:cs typeface="NikoshBAN" panose="02000000000000000000" pitchFamily="2" charset="0"/>
              </a:rPr>
              <a:t> </a:t>
            </a:r>
            <a:r>
              <a:rPr lang="en-GB" sz="6600" b="1" dirty="0">
                <a:solidFill>
                  <a:srgbClr val="C00000"/>
                </a:solidFill>
                <a:latin typeface="NikoshBAN" panose="02000000000000000000" pitchFamily="2" charset="0"/>
                <a:cs typeface="NikoshBAN" panose="02000000000000000000" pitchFamily="2" charset="0"/>
              </a:rPr>
              <a:t> = </a:t>
            </a:r>
            <a:r>
              <a:rPr lang="en-GB" sz="6600" b="1" dirty="0" err="1">
                <a:solidFill>
                  <a:srgbClr val="C00000"/>
                </a:solidFill>
                <a:latin typeface="NikoshBAN" panose="02000000000000000000" pitchFamily="2" charset="0"/>
                <a:cs typeface="NikoshBAN" panose="02000000000000000000" pitchFamily="2" charset="0"/>
              </a:rPr>
              <a:t>লিখছে</a:t>
            </a:r>
            <a:r>
              <a:rPr lang="en-GB" sz="6600" b="1" dirty="0">
                <a:solidFill>
                  <a:srgbClr val="C00000"/>
                </a:solidFill>
                <a:latin typeface="NikoshBAN" panose="02000000000000000000" pitchFamily="2" charset="0"/>
                <a:cs typeface="NikoshBAN" panose="02000000000000000000" pitchFamily="2" charset="0"/>
              </a:rPr>
              <a:t> </a:t>
            </a:r>
            <a:r>
              <a:rPr lang="en-US" sz="6600" b="1" dirty="0">
                <a:solidFill>
                  <a:srgbClr val="C00000"/>
                </a:solidFill>
                <a:latin typeface="NikoshBAN" panose="02000000000000000000" pitchFamily="2" charset="0"/>
                <a:cs typeface="NikoshBAN" panose="02000000000000000000" pitchFamily="2" charset="0"/>
              </a:rPr>
              <a:t> </a:t>
            </a:r>
            <a:endParaRPr lang="en-US" sz="6600" dirty="0">
              <a:solidFill>
                <a:srgbClr val="C00000"/>
              </a:solidFill>
            </a:endParaRPr>
          </a:p>
        </p:txBody>
      </p:sp>
    </p:spTree>
    <p:extLst>
      <p:ext uri="{BB962C8B-B14F-4D97-AF65-F5344CB8AC3E}">
        <p14:creationId xmlns:p14="http://schemas.microsoft.com/office/powerpoint/2010/main" val="2716224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2130</TotalTime>
  <Words>578</Words>
  <Application>Microsoft Office PowerPoint</Application>
  <PresentationFormat>On-screen Show (4:3)</PresentationFormat>
  <Paragraphs>95</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NikoshBAN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Halima</dc:creator>
  <cp:lastModifiedBy>D H Liton</cp:lastModifiedBy>
  <cp:revision>402</cp:revision>
  <dcterms:created xsi:type="dcterms:W3CDTF">2019-08-05T03:40:44Z</dcterms:created>
  <dcterms:modified xsi:type="dcterms:W3CDTF">2020-04-18T02:20:30Z</dcterms:modified>
</cp:coreProperties>
</file>