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sldIdLst>
    <p:sldId id="268" r:id="rId2"/>
    <p:sldId id="267" r:id="rId3"/>
    <p:sldId id="276" r:id="rId4"/>
    <p:sldId id="275" r:id="rId5"/>
    <p:sldId id="256" r:id="rId6"/>
    <p:sldId id="263" r:id="rId7"/>
    <p:sldId id="270" r:id="rId8"/>
    <p:sldId id="271" r:id="rId9"/>
    <p:sldId id="265" r:id="rId10"/>
    <p:sldId id="280" r:id="rId11"/>
    <p:sldId id="262" r:id="rId12"/>
    <p:sldId id="260" r:id="rId13"/>
    <p:sldId id="27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presProps" Target="pres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5T11:28:32.557"/>
    </inkml:context>
    <inkml:brush xml:id="br0">
      <inkml:brushProperty name="width" value="0.05" units="cm"/>
      <inkml:brushProperty name="height" value="0.05" units="cm"/>
    </inkml:brush>
  </inkml:definitions>
  <inkml:trace contextRef="#ctx0" brushRef="#br0">149 1,'0'0,"0"0,-49 0,49 49,-50-49,50 199,0-195,0 190,-49 54,49-248,0 248,0-3,0-242,0 245,0 50,0-290,0 282,0-42,0-242,0 285,0 7,0-298,49 298,1-1,-49-289,47 232,2-41,-49-194,48 188,0-44,-48-148,48 97,0-48,-48-49,48 48,50-49,-96 0,143 0,3 0,-147 0,145-50,51-49,-193 96,189-94,54-51,-244 145,240-143,4-3,-246 148,244-196,-48 48,-194 146,240-143,-45-53,-196 197,192-144,4-53,-198 198,196-147,-48-50,-145 193,190-139,-45-54,-145 193,191-189,47 0,-236 190,242-195,0 1,-243 193,238-139,-45-54,-193 193,189-90,4-53,-195 145,143-94,52-2,-193 97,139-95,55 47,-194 49,138-97,53 49,-193 49,146 0,49-50,-194 49,191-48,3 49,-194 0,-8 0</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4/28/2020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42990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38682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4/28/2020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59165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4/28/2020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7020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4/28/2020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85989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823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98806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92660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4/28/2020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46215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2002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4/28/2020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85428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182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774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5193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93219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89793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08489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4/28/2020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924756821"/>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mc:AlternateContent xmlns:mc="http://schemas.openxmlformats.org/markup-compatibility/2006" xmlns:p15="http://schemas.microsoft.com/office/powerpoint/2012/main">
    <mc:Choice Requires="p15">
      <p:transition xmlns:p14="http://schemas.microsoft.com/office/powerpoint/2010/main" p14:dur="0">
        <p15:prstTrans prst="curtains"/>
      </p:transition>
    </mc:Choice>
    <mc:Fallback xmlns="">
      <p:transition>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customXml" Target="../ink/ink1.xml" /><Relationship Id="rId1" Type="http://schemas.openxmlformats.org/officeDocument/2006/relationships/slideLayout" Target="../slideLayouts/slideLayout1.xml" /><Relationship Id="rId4" Type="http://schemas.openxmlformats.org/officeDocument/2006/relationships/image" Target="../media/image3.jpe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7.xml" /><Relationship Id="rId5" Type="http://schemas.openxmlformats.org/officeDocument/2006/relationships/image" Target="../media/image7.jpeg" /><Relationship Id="rId4" Type="http://schemas.openxmlformats.org/officeDocument/2006/relationships/image" Target="../media/image6.jpeg"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E498890D-9BBD-2B43-9A24-C95676012A2A}"/>
                  </a:ext>
                </a:extLst>
              </p14:cNvPr>
              <p14:cNvContentPartPr/>
              <p14:nvPr/>
            </p14:nvContentPartPr>
            <p14:xfrm>
              <a:off x="5232611" y="2750096"/>
              <a:ext cx="2770200" cy="1607760"/>
            </p14:xfrm>
          </p:contentPart>
        </mc:Choice>
        <mc:Fallback xmlns="">
          <p:pic>
            <p:nvPicPr>
              <p:cNvPr id="4" name="Ink 3">
                <a:extLst>
                  <a:ext uri="{FF2B5EF4-FFF2-40B4-BE49-F238E27FC236}">
                    <a16:creationId xmlns:a16="http://schemas.microsoft.com/office/drawing/2014/main" id="{E498890D-9BBD-2B43-9A24-C95676012A2A}"/>
                  </a:ext>
                </a:extLst>
              </p:cNvPr>
              <p:cNvPicPr/>
              <p:nvPr/>
            </p:nvPicPr>
            <p:blipFill>
              <a:blip r:embed="rId3"/>
              <a:stretch>
                <a:fillRect/>
              </a:stretch>
            </p:blipFill>
            <p:spPr>
              <a:xfrm>
                <a:off x="5223610" y="2741096"/>
                <a:ext cx="2787842" cy="1625400"/>
              </a:xfrm>
              <a:prstGeom prst="rect">
                <a:avLst/>
              </a:prstGeom>
            </p:spPr>
          </p:pic>
        </mc:Fallback>
      </mc:AlternateContent>
      <p:sp>
        <p:nvSpPr>
          <p:cNvPr id="3" name="TextBox 2">
            <a:extLst>
              <a:ext uri="{FF2B5EF4-FFF2-40B4-BE49-F238E27FC236}">
                <a16:creationId xmlns:a16="http://schemas.microsoft.com/office/drawing/2014/main" id="{8E57F910-938A-224D-A393-628208BDEB2E}"/>
              </a:ext>
            </a:extLst>
          </p:cNvPr>
          <p:cNvSpPr txBox="1"/>
          <p:nvPr/>
        </p:nvSpPr>
        <p:spPr>
          <a:xfrm>
            <a:off x="348258" y="0"/>
            <a:ext cx="11495484" cy="923330"/>
          </a:xfrm>
          <a:prstGeom prst="rect">
            <a:avLst/>
          </a:prstGeom>
          <a:noFill/>
        </p:spPr>
        <p:txBody>
          <a:bodyPr wrap="square" rtlCol="0">
            <a:spAutoFit/>
          </a:bodyPr>
          <a:lstStyle/>
          <a:p>
            <a:pPr algn="l"/>
            <a:r>
              <a:rPr lang="bn-BD" sz="5400"/>
              <a:t>আজকের ক্লাসে সকলকে শুভেচ্ছা </a:t>
            </a:r>
            <a:endParaRPr lang="en-US" sz="5400"/>
          </a:p>
        </p:txBody>
      </p:sp>
      <p:pic>
        <p:nvPicPr>
          <p:cNvPr id="5" name="Picture 5">
            <a:extLst>
              <a:ext uri="{FF2B5EF4-FFF2-40B4-BE49-F238E27FC236}">
                <a16:creationId xmlns:a16="http://schemas.microsoft.com/office/drawing/2014/main" id="{79D60600-185F-9145-9435-3EEB3470B8BE}"/>
              </a:ext>
            </a:extLst>
          </p:cNvPr>
          <p:cNvPicPr>
            <a:picLocks noChangeAspect="1"/>
          </p:cNvPicPr>
          <p:nvPr/>
        </p:nvPicPr>
        <p:blipFill>
          <a:blip r:embed="rId4"/>
          <a:stretch>
            <a:fillRect/>
          </a:stretch>
        </p:blipFill>
        <p:spPr>
          <a:xfrm>
            <a:off x="160735" y="1142999"/>
            <a:ext cx="12501563" cy="5715001"/>
          </a:xfrm>
          <a:prstGeom prst="rect">
            <a:avLst/>
          </a:prstGeom>
        </p:spPr>
      </p:pic>
    </p:spTree>
    <p:extLst>
      <p:ext uri="{BB962C8B-B14F-4D97-AF65-F5344CB8AC3E}">
        <p14:creationId xmlns:p14="http://schemas.microsoft.com/office/powerpoint/2010/main" val="2064217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860B9C-7B49-E140-BEA9-BE7C42C435A2}"/>
              </a:ext>
            </a:extLst>
          </p:cNvPr>
          <p:cNvSpPr txBox="1"/>
          <p:nvPr/>
        </p:nvSpPr>
        <p:spPr>
          <a:xfrm>
            <a:off x="5184576" y="2514600"/>
            <a:ext cx="1828800" cy="1828800"/>
          </a:xfrm>
          <a:prstGeom prst="rect">
            <a:avLst/>
          </a:prstGeom>
          <a:noFill/>
        </p:spPr>
        <p:txBody>
          <a:bodyPr wrap="square" rtlCol="0">
            <a:spAutoFit/>
          </a:bodyPr>
          <a:lstStyle/>
          <a:p>
            <a:pPr algn="l"/>
            <a:endParaRPr lang="en-US"/>
          </a:p>
        </p:txBody>
      </p:sp>
      <p:sp>
        <p:nvSpPr>
          <p:cNvPr id="3" name="TextBox 2">
            <a:extLst>
              <a:ext uri="{FF2B5EF4-FFF2-40B4-BE49-F238E27FC236}">
                <a16:creationId xmlns:a16="http://schemas.microsoft.com/office/drawing/2014/main" id="{43E8F57B-D6D9-9845-A51B-FEA2EA781ECA}"/>
              </a:ext>
            </a:extLst>
          </p:cNvPr>
          <p:cNvSpPr txBox="1"/>
          <p:nvPr/>
        </p:nvSpPr>
        <p:spPr>
          <a:xfrm>
            <a:off x="5184576" y="2514600"/>
            <a:ext cx="1828800" cy="1828800"/>
          </a:xfrm>
          <a:prstGeom prst="rect">
            <a:avLst/>
          </a:prstGeom>
          <a:noFill/>
        </p:spPr>
        <p:txBody>
          <a:bodyPr wrap="square" rtlCol="0">
            <a:spAutoFit/>
          </a:bodyPr>
          <a:lstStyle/>
          <a:p>
            <a:pPr algn="l"/>
            <a:endParaRPr lang="en-US"/>
          </a:p>
        </p:txBody>
      </p:sp>
      <p:sp>
        <p:nvSpPr>
          <p:cNvPr id="4" name="TextBox 3">
            <a:extLst>
              <a:ext uri="{FF2B5EF4-FFF2-40B4-BE49-F238E27FC236}">
                <a16:creationId xmlns:a16="http://schemas.microsoft.com/office/drawing/2014/main" id="{A28462EE-5306-334A-933B-58E545BDBE32}"/>
              </a:ext>
            </a:extLst>
          </p:cNvPr>
          <p:cNvSpPr txBox="1"/>
          <p:nvPr/>
        </p:nvSpPr>
        <p:spPr>
          <a:xfrm>
            <a:off x="0" y="0"/>
            <a:ext cx="11959828" cy="6740307"/>
          </a:xfrm>
          <a:prstGeom prst="rect">
            <a:avLst/>
          </a:prstGeom>
          <a:noFill/>
        </p:spPr>
        <p:txBody>
          <a:bodyPr wrap="square" rtlCol="0">
            <a:spAutoFit/>
          </a:bodyPr>
          <a:lstStyle/>
          <a:p>
            <a:pPr marL="685800" indent="-685800" algn="l">
              <a:buFont typeface="Arial" panose="020B0604020202020204" pitchFamily="34" charset="0"/>
              <a:buChar char="•"/>
            </a:pPr>
            <a:r>
              <a:rPr lang="bn-BD" sz="5400"/>
              <a:t>সভা সমিতি গঠন করা অধিকার </a:t>
            </a:r>
          </a:p>
          <a:p>
            <a:pPr marL="685800" indent="-685800" algn="l">
              <a:buFont typeface="Arial" panose="020B0604020202020204" pitchFamily="34" charset="0"/>
              <a:buChar char="•"/>
            </a:pPr>
            <a:r>
              <a:rPr lang="bn-BD" sz="5400"/>
              <a:t>আইনের চোখে সমান অধিকার </a:t>
            </a:r>
          </a:p>
          <a:p>
            <a:pPr marL="685800" indent="-685800" algn="l">
              <a:buFont typeface="Arial" panose="020B0604020202020204" pitchFamily="34" charset="0"/>
              <a:buChar char="•"/>
            </a:pPr>
            <a:r>
              <a:rPr lang="bn-BD" sz="5400"/>
              <a:t>পরিবার গঠনের অধিকার </a:t>
            </a:r>
          </a:p>
          <a:p>
            <a:pPr marL="685800" indent="-685800" algn="l">
              <a:buFont typeface="Arial" panose="020B0604020202020204" pitchFamily="34" charset="0"/>
              <a:buChar char="•"/>
            </a:pPr>
            <a:r>
              <a:rPr lang="bn-BD" sz="5400"/>
              <a:t>ভাষা ও সংস্কৃতির অধিকার </a:t>
            </a:r>
          </a:p>
          <a:p>
            <a:pPr marL="685800" indent="-685800" algn="l">
              <a:buFont typeface="Arial" panose="020B0604020202020204" pitchFamily="34" charset="0"/>
              <a:buChar char="•"/>
            </a:pPr>
            <a:r>
              <a:rPr lang="bn-BD" sz="5400"/>
              <a:t>খ্যাতি লাভের অধিকার </a:t>
            </a:r>
          </a:p>
          <a:p>
            <a:pPr marL="685800" indent="-685800" algn="l">
              <a:buFont typeface="Arial" panose="020B0604020202020204" pitchFamily="34" charset="0"/>
              <a:buChar char="•"/>
            </a:pPr>
            <a:r>
              <a:rPr lang="bn-BD" sz="5400"/>
              <a:t>শিক্ষার অধিকার </a:t>
            </a:r>
          </a:p>
          <a:p>
            <a:pPr marL="685800" indent="-685800" algn="l">
              <a:buFont typeface="Arial" panose="020B0604020202020204" pitchFamily="34" charset="0"/>
              <a:buChar char="•"/>
            </a:pPr>
            <a:r>
              <a:rPr lang="bn-BD" sz="5400"/>
              <a:t>অর্থনৈতিক  ও সামাজিক সুবিচার পাবার অধিকার </a:t>
            </a:r>
            <a:endParaRPr lang="en-US" sz="5400"/>
          </a:p>
        </p:txBody>
      </p:sp>
    </p:spTree>
    <p:extLst>
      <p:ext uri="{BB962C8B-B14F-4D97-AF65-F5344CB8AC3E}">
        <p14:creationId xmlns:p14="http://schemas.microsoft.com/office/powerpoint/2010/main" val="390783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linds(horizontal)">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C902AF-419B-7E4E-8F92-F631F74D106D}"/>
              </a:ext>
            </a:extLst>
          </p:cNvPr>
          <p:cNvSpPr>
            <a:spLocks noGrp="1"/>
          </p:cNvSpPr>
          <p:nvPr>
            <p:ph idx="4294967295"/>
          </p:nvPr>
        </p:nvSpPr>
        <p:spPr>
          <a:xfrm>
            <a:off x="979487" y="890588"/>
            <a:ext cx="11655425" cy="5592763"/>
          </a:xfrm>
        </p:spPr>
        <p:style>
          <a:lnRef idx="2">
            <a:schemeClr val="dk1">
              <a:shade val="50000"/>
            </a:schemeClr>
          </a:lnRef>
          <a:fillRef idx="1">
            <a:schemeClr val="dk1"/>
          </a:fillRef>
          <a:effectRef idx="0">
            <a:schemeClr val="dk1"/>
          </a:effectRef>
          <a:fontRef idx="minor">
            <a:schemeClr val="lt1"/>
          </a:fontRef>
        </p:style>
        <p:txBody>
          <a:bodyPr>
            <a:noAutofit/>
          </a:bodyPr>
          <a:lstStyle/>
          <a:p>
            <a:pPr marL="914400" indent="-914400">
              <a:buFont typeface="+mj-lt"/>
              <a:buAutoNum type="arabicPeriod"/>
            </a:pPr>
            <a:r>
              <a:rPr lang="en-GB" sz="5400"/>
              <a:t>কর্মের অধিকার </a:t>
            </a:r>
          </a:p>
          <a:p>
            <a:pPr marL="914400" indent="-914400">
              <a:buFont typeface="+mj-lt"/>
              <a:buAutoNum type="arabicPeriod"/>
            </a:pPr>
            <a:r>
              <a:rPr lang="en-GB" sz="5400"/>
              <a:t>উপযুক্ত পারিশ্রমিক পাবার অধিকার </a:t>
            </a:r>
          </a:p>
          <a:p>
            <a:pPr marL="914400" indent="-914400">
              <a:buFont typeface="+mj-lt"/>
              <a:buAutoNum type="arabicPeriod"/>
            </a:pPr>
            <a:r>
              <a:rPr lang="en-GB" sz="5400"/>
              <a:t>অবকাশ লাভের অধিকার </a:t>
            </a:r>
          </a:p>
          <a:p>
            <a:pPr marL="914400" indent="-914400">
              <a:buFont typeface="+mj-lt"/>
              <a:buAutoNum type="arabicPeriod"/>
            </a:pPr>
            <a:r>
              <a:rPr lang="en-GB" sz="5400"/>
              <a:t>বার্ধক্য  বা অক্ষম অবস্থায় প্রতিপালিত হওয়ার অধিকার </a:t>
            </a:r>
          </a:p>
          <a:p>
            <a:pPr marL="914400" indent="-914400">
              <a:buFont typeface="+mj-lt"/>
              <a:buAutoNum type="arabicPeriod"/>
            </a:pPr>
            <a:r>
              <a:rPr lang="en-GB" sz="5400"/>
              <a:t>শ্রমিক ইউনিয়ন বা সংগঠন গঠনের অধিকার </a:t>
            </a:r>
            <a:endParaRPr lang="en-US" sz="5400"/>
          </a:p>
        </p:txBody>
      </p:sp>
      <p:sp>
        <p:nvSpPr>
          <p:cNvPr id="7" name="Title 6">
            <a:extLst>
              <a:ext uri="{FF2B5EF4-FFF2-40B4-BE49-F238E27FC236}">
                <a16:creationId xmlns:a16="http://schemas.microsoft.com/office/drawing/2014/main" id="{45296003-B3EE-004E-8F9E-A8D060008433}"/>
              </a:ext>
            </a:extLst>
          </p:cNvPr>
          <p:cNvSpPr>
            <a:spLocks noGrp="1"/>
          </p:cNvSpPr>
          <p:nvPr>
            <p:ph type="title" idx="4294967295"/>
          </p:nvPr>
        </p:nvSpPr>
        <p:spPr>
          <a:xfrm>
            <a:off x="0" y="211138"/>
            <a:ext cx="11212513" cy="679450"/>
          </a:xfrm>
        </p:spPr>
        <p:txBody>
          <a:bodyPr>
            <a:noAutofit/>
          </a:bodyPr>
          <a:lstStyle/>
          <a:p>
            <a:r>
              <a:rPr lang="bn-BD" sz="8000"/>
              <a:t>(খ)</a:t>
            </a:r>
            <a:r>
              <a:rPr lang="en-GB" sz="8000"/>
              <a:t>অর্থনৈতিক অধিকার </a:t>
            </a:r>
            <a:endParaRPr lang="en-US" sz="8000"/>
          </a:p>
        </p:txBody>
      </p:sp>
    </p:spTree>
    <p:extLst>
      <p:ext uri="{BB962C8B-B14F-4D97-AF65-F5344CB8AC3E}">
        <p14:creationId xmlns:p14="http://schemas.microsoft.com/office/powerpoint/2010/main" val="368817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linds(horizontal)">
                                      <p:cBhvr>
                                        <p:cTn id="11" dur="5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linds(horizontal)">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linds(horizont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linds(horizont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linds(horizontal)">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blinds(horizontal)">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F235C-AA09-3144-B805-398F43F888C3}"/>
              </a:ext>
            </a:extLst>
          </p:cNvPr>
          <p:cNvSpPr>
            <a:spLocks noGrp="1"/>
          </p:cNvSpPr>
          <p:nvPr>
            <p:ph type="title"/>
          </p:nvPr>
        </p:nvSpPr>
        <p:spPr>
          <a:xfrm rot="10800000" flipV="1">
            <a:off x="-892969" y="-255936"/>
            <a:ext cx="12334877" cy="2196702"/>
          </a:xfrm>
        </p:spPr>
        <p:txBody>
          <a:bodyPr>
            <a:noAutofit/>
          </a:bodyPr>
          <a:lstStyle/>
          <a:p>
            <a:r>
              <a:rPr lang="bn-BD" sz="8000"/>
              <a:t>(গ)</a:t>
            </a:r>
            <a:r>
              <a:rPr lang="en-GB" sz="8000"/>
              <a:t>রাজনৈতিক অধিকার </a:t>
            </a:r>
            <a:endParaRPr lang="en-US" sz="8000"/>
          </a:p>
        </p:txBody>
      </p:sp>
      <p:sp>
        <p:nvSpPr>
          <p:cNvPr id="3" name="Text Placeholder 2">
            <a:extLst>
              <a:ext uri="{FF2B5EF4-FFF2-40B4-BE49-F238E27FC236}">
                <a16:creationId xmlns:a16="http://schemas.microsoft.com/office/drawing/2014/main" id="{FFCC248E-E6D1-4845-B893-1B34DE76CA6D}"/>
              </a:ext>
            </a:extLst>
          </p:cNvPr>
          <p:cNvSpPr>
            <a:spLocks noGrp="1"/>
          </p:cNvSpPr>
          <p:nvPr>
            <p:ph idx="1"/>
          </p:nvPr>
        </p:nvSpPr>
        <p:spPr>
          <a:xfrm>
            <a:off x="625076" y="1422845"/>
            <a:ext cx="12049125" cy="3547968"/>
          </a:xfrm>
        </p:spPr>
        <p:txBody>
          <a:bodyPr>
            <a:noAutofit/>
          </a:bodyPr>
          <a:lstStyle/>
          <a:p>
            <a:pPr marL="914400" indent="-914400">
              <a:buFont typeface="+mj-lt"/>
              <a:buAutoNum type="arabicPeriod"/>
            </a:pPr>
            <a:r>
              <a:rPr lang="en-GB" sz="4800"/>
              <a:t>রাষ্ট্রে স্থায়ী ভাবে বসবাস করার অধিকার </a:t>
            </a:r>
          </a:p>
          <a:p>
            <a:pPr marL="914400" indent="-914400">
              <a:buFont typeface="+mj-lt"/>
              <a:buAutoNum type="arabicPeriod"/>
            </a:pPr>
            <a:r>
              <a:rPr lang="en-GB" sz="4800"/>
              <a:t>নির্বাচনের অধিকার </a:t>
            </a:r>
          </a:p>
          <a:p>
            <a:pPr marL="914400" indent="-914400">
              <a:buFont typeface="+mj-lt"/>
              <a:buAutoNum type="arabicPeriod"/>
            </a:pPr>
            <a:r>
              <a:rPr lang="en-GB" sz="4800"/>
              <a:t>সরকারী চাকুরি লাভের অধিকার </a:t>
            </a:r>
          </a:p>
          <a:p>
            <a:pPr marL="914400" indent="-914400">
              <a:buFont typeface="+mj-lt"/>
              <a:buAutoNum type="arabicPeriod"/>
            </a:pPr>
            <a:r>
              <a:rPr lang="en-GB" sz="4800"/>
              <a:t>আবেদন করার অধিকার </a:t>
            </a:r>
          </a:p>
          <a:p>
            <a:pPr marL="914400" indent="-914400">
              <a:buFont typeface="+mj-lt"/>
              <a:buAutoNum type="arabicPeriod"/>
            </a:pPr>
            <a:r>
              <a:rPr lang="en-GB" sz="4800"/>
              <a:t>বিদেশে অবস্থান কালে নিরাপত্তা লাভের অধিকার </a:t>
            </a:r>
          </a:p>
          <a:p>
            <a:pPr marL="914400" indent="-914400">
              <a:buFont typeface="+mj-lt"/>
              <a:buAutoNum type="arabicPeriod"/>
            </a:pPr>
            <a:r>
              <a:rPr lang="en-GB" sz="4800"/>
              <a:t>সরকারের সমালোচনা করার অধিকার </a:t>
            </a:r>
            <a:endParaRPr lang="en-US" sz="4800"/>
          </a:p>
        </p:txBody>
      </p:sp>
    </p:spTree>
    <p:extLst>
      <p:ext uri="{BB962C8B-B14F-4D97-AF65-F5344CB8AC3E}">
        <p14:creationId xmlns:p14="http://schemas.microsoft.com/office/powerpoint/2010/main" val="119294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97391" y="3429000"/>
            <a:ext cx="4690042" cy="3046988"/>
          </a:xfrm>
          <a:prstGeom prst="rect">
            <a:avLst/>
          </a:prstGeom>
          <a:noFill/>
          <a:ln>
            <a:solidFill>
              <a:srgbClr val="FFFF00"/>
            </a:solidFill>
          </a:ln>
        </p:spPr>
        <p:txBody>
          <a:bodyPr vert="horz" wrap="square" rtlCol="0">
            <a:spAutoFit/>
          </a:bodyPr>
          <a:lstStyle/>
          <a:p>
            <a:pPr algn="ctr"/>
            <a:r>
              <a:rPr lang="bn-IN" sz="9600" b="1">
                <a:solidFill>
                  <a:srgbClr val="FF0000"/>
                </a:solidFill>
                <a:latin typeface="NikoshBAN" panose="02000000000000000000" pitchFamily="2" charset="0"/>
                <a:cs typeface="NikoshBAN" panose="02000000000000000000" pitchFamily="2" charset="0"/>
              </a:rPr>
              <a:t> </a:t>
            </a:r>
            <a:endParaRPr lang="en-GB" sz="9600" b="1">
              <a:solidFill>
                <a:srgbClr val="FF0000"/>
              </a:solidFill>
              <a:latin typeface="NikoshBAN" panose="02000000000000000000" pitchFamily="2" charset="0"/>
              <a:cs typeface="NikoshBAN" panose="02000000000000000000" pitchFamily="2" charset="0"/>
            </a:endParaRPr>
          </a:p>
          <a:p>
            <a:pPr algn="ctr"/>
            <a:r>
              <a:rPr lang="bn-IN" sz="9600" b="1">
                <a:solidFill>
                  <a:srgbClr val="FF0000"/>
                </a:solidFill>
                <a:latin typeface="NikoshBAN" panose="02000000000000000000" pitchFamily="2" charset="0"/>
                <a:cs typeface="NikoshBAN" panose="02000000000000000000" pitchFamily="2" charset="0"/>
              </a:rPr>
              <a:t>ধন্যবাদ</a:t>
            </a:r>
            <a:endParaRPr lang="en-US" sz="9600" b="1" dirty="0">
              <a:solidFill>
                <a:srgbClr val="FF0000"/>
              </a:solidFill>
              <a:latin typeface="NikoshBAN" panose="02000000000000000000" pitchFamily="2" charset="0"/>
              <a:cs typeface="NikoshBAN" panose="02000000000000000000" pitchFamily="2" charset="0"/>
            </a:endParaRPr>
          </a:p>
        </p:txBody>
      </p:sp>
      <p:pic>
        <p:nvPicPr>
          <p:cNvPr id="2" name="Picture 2">
            <a:extLst>
              <a:ext uri="{FF2B5EF4-FFF2-40B4-BE49-F238E27FC236}">
                <a16:creationId xmlns:a16="http://schemas.microsoft.com/office/drawing/2014/main" id="{15BAC8EC-7157-5F49-8242-011D3FE3A00E}"/>
              </a:ext>
            </a:extLst>
          </p:cNvPr>
          <p:cNvPicPr>
            <a:picLocks noChangeAspect="1"/>
          </p:cNvPicPr>
          <p:nvPr/>
        </p:nvPicPr>
        <p:blipFill>
          <a:blip r:embed="rId2"/>
          <a:stretch>
            <a:fillRect/>
          </a:stretch>
        </p:blipFill>
        <p:spPr>
          <a:xfrm>
            <a:off x="150927" y="0"/>
            <a:ext cx="4174896" cy="5418667"/>
          </a:xfrm>
          <a:prstGeom prst="rect">
            <a:avLst/>
          </a:prstGeom>
        </p:spPr>
      </p:pic>
      <p:pic>
        <p:nvPicPr>
          <p:cNvPr id="5" name="Picture 6">
            <a:extLst>
              <a:ext uri="{FF2B5EF4-FFF2-40B4-BE49-F238E27FC236}">
                <a16:creationId xmlns:a16="http://schemas.microsoft.com/office/drawing/2014/main" id="{49BCAEDC-C901-7740-9C01-33CC0853BBAE}"/>
              </a:ext>
            </a:extLst>
          </p:cNvPr>
          <p:cNvPicPr>
            <a:picLocks noChangeAspect="1"/>
          </p:cNvPicPr>
          <p:nvPr/>
        </p:nvPicPr>
        <p:blipFill rotWithShape="1">
          <a:blip r:embed="rId3"/>
          <a:srcRect r="-666" b="13477"/>
          <a:stretch/>
        </p:blipFill>
        <p:spPr>
          <a:xfrm>
            <a:off x="4775824" y="-141278"/>
            <a:ext cx="7936594" cy="5093772"/>
          </a:xfrm>
          <a:prstGeom prst="rect">
            <a:avLst/>
          </a:prstGeom>
        </p:spPr>
      </p:pic>
      <p:sp>
        <p:nvSpPr>
          <p:cNvPr id="8" name="TextBox 7">
            <a:extLst>
              <a:ext uri="{FF2B5EF4-FFF2-40B4-BE49-F238E27FC236}">
                <a16:creationId xmlns:a16="http://schemas.microsoft.com/office/drawing/2014/main" id="{F4A7D287-DA78-3A40-B103-184FD3C96E22}"/>
              </a:ext>
            </a:extLst>
          </p:cNvPr>
          <p:cNvSpPr txBox="1"/>
          <p:nvPr/>
        </p:nvSpPr>
        <p:spPr>
          <a:xfrm>
            <a:off x="5514975" y="1782365"/>
            <a:ext cx="1828800" cy="1828800"/>
          </a:xfrm>
          <a:prstGeom prst="rect">
            <a:avLst/>
          </a:prstGeom>
          <a:noFill/>
        </p:spPr>
        <p:txBody>
          <a:bodyPr wrap="square" rtlCol="0">
            <a:spAutoFit/>
          </a:bodyPr>
          <a:lstStyle/>
          <a:p>
            <a:pPr algn="l"/>
            <a:endParaRPr lang="en-US"/>
          </a:p>
        </p:txBody>
      </p:sp>
      <p:sp>
        <p:nvSpPr>
          <p:cNvPr id="9" name="TextBox 8">
            <a:extLst>
              <a:ext uri="{FF2B5EF4-FFF2-40B4-BE49-F238E27FC236}">
                <a16:creationId xmlns:a16="http://schemas.microsoft.com/office/drawing/2014/main" id="{2748BFA2-1641-464B-BF04-CFC6ED15C046}"/>
              </a:ext>
            </a:extLst>
          </p:cNvPr>
          <p:cNvSpPr txBox="1"/>
          <p:nvPr/>
        </p:nvSpPr>
        <p:spPr>
          <a:xfrm rot="10800000" flipV="1">
            <a:off x="291704" y="5418667"/>
            <a:ext cx="11439807" cy="1015663"/>
          </a:xfrm>
          <a:prstGeom prst="rect">
            <a:avLst/>
          </a:prstGeom>
          <a:noFill/>
        </p:spPr>
        <p:txBody>
          <a:bodyPr wrap="square" rtlCol="0">
            <a:spAutoFit/>
          </a:bodyPr>
          <a:lstStyle/>
          <a:p>
            <a:pPr algn="l"/>
            <a:r>
              <a:rPr lang="bn-BD" sz="6000"/>
              <a:t>মাটির টানে বাড়ি পানে।</a:t>
            </a:r>
            <a:endParaRPr lang="en-US" sz="6000"/>
          </a:p>
        </p:txBody>
      </p:sp>
    </p:spTree>
    <p:extLst>
      <p:ext uri="{BB962C8B-B14F-4D97-AF65-F5344CB8AC3E}">
        <p14:creationId xmlns:p14="http://schemas.microsoft.com/office/powerpoint/2010/main" val="383943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flipH="1" flipV="1">
            <a:off x="2860539" y="371691"/>
            <a:ext cx="5514108" cy="1323439"/>
          </a:xfrm>
          <a:prstGeom prst="rect">
            <a:avLst/>
          </a:prstGeom>
          <a:noFill/>
        </p:spPr>
        <p:txBody>
          <a:bodyPr wrap="square" rtlCol="0">
            <a:spAutoFit/>
          </a:bodyPr>
          <a:lstStyle/>
          <a:p>
            <a:pPr algn="ctr"/>
            <a:r>
              <a:rPr lang="en-US" sz="8000">
                <a:latin typeface="NikoshBAN" panose="02000000000000000000" pitchFamily="2" charset="0"/>
                <a:cs typeface="NikoshBAN" panose="02000000000000000000" pitchFamily="2" charset="0"/>
              </a:rPr>
              <a:t>পরিচিতি</a:t>
            </a:r>
            <a:endParaRPr lang="en-US" sz="8000"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CD3AA7BB-92F6-D946-8F8C-6F6623A38DFD}"/>
              </a:ext>
            </a:extLst>
          </p:cNvPr>
          <p:cNvSpPr txBox="1"/>
          <p:nvPr/>
        </p:nvSpPr>
        <p:spPr>
          <a:xfrm>
            <a:off x="-282712" y="2495349"/>
            <a:ext cx="6893719" cy="2554545"/>
          </a:xfrm>
          <a:prstGeom prst="rect">
            <a:avLst/>
          </a:prstGeom>
          <a:noFill/>
        </p:spPr>
        <p:txBody>
          <a:bodyPr wrap="square" anchor="t">
            <a:spAutoFit/>
          </a:bodyPr>
          <a:lstStyle/>
          <a:p>
            <a:pPr lvl="1" algn="l"/>
            <a:r>
              <a:rPr lang="bn-BD" sz="4000"/>
              <a:t>মো:</a:t>
            </a:r>
            <a:r>
              <a:rPr lang="en-GB" sz="4000"/>
              <a:t> </a:t>
            </a:r>
            <a:r>
              <a:rPr lang="bn-BD" sz="4000"/>
              <a:t>ছালারে আজম </a:t>
            </a:r>
          </a:p>
          <a:p>
            <a:pPr lvl="1" algn="l"/>
            <a:r>
              <a:rPr lang="bn-BD" sz="4000"/>
              <a:t>প্রভাষক,</a:t>
            </a:r>
            <a:r>
              <a:rPr lang="en-GB" sz="4000"/>
              <a:t> </a:t>
            </a:r>
            <a:r>
              <a:rPr lang="bn-BD" sz="4000"/>
              <a:t>রাষ্ট্রবিজ্ঞান</a:t>
            </a:r>
            <a:r>
              <a:rPr lang="en-GB" sz="4000"/>
              <a:t>                                                                       </a:t>
            </a:r>
            <a:r>
              <a:rPr lang="bn-BD" sz="4000"/>
              <a:t>সৈয়দ আহম্মদ কলেজ</a:t>
            </a:r>
          </a:p>
          <a:p>
            <a:pPr lvl="1" algn="l"/>
            <a:r>
              <a:rPr lang="bn-BD" sz="4000"/>
              <a:t>    গাবতলী ,বগুড়া </a:t>
            </a:r>
            <a:endParaRPr lang="en-US" sz="4000"/>
          </a:p>
        </p:txBody>
      </p:sp>
      <p:sp>
        <p:nvSpPr>
          <p:cNvPr id="3" name="TextBox 2">
            <a:extLst>
              <a:ext uri="{FF2B5EF4-FFF2-40B4-BE49-F238E27FC236}">
                <a16:creationId xmlns:a16="http://schemas.microsoft.com/office/drawing/2014/main" id="{867F080A-30C5-8547-BF8D-A1759AC6B517}"/>
              </a:ext>
            </a:extLst>
          </p:cNvPr>
          <p:cNvSpPr txBox="1"/>
          <p:nvPr/>
        </p:nvSpPr>
        <p:spPr>
          <a:xfrm rot="10800000" flipH="1" flipV="1">
            <a:off x="5617593" y="2772348"/>
            <a:ext cx="7268766" cy="2677656"/>
          </a:xfrm>
          <a:prstGeom prst="rect">
            <a:avLst/>
          </a:prstGeom>
          <a:noFill/>
        </p:spPr>
        <p:txBody>
          <a:bodyPr wrap="square" rtlCol="0">
            <a:spAutoFit/>
          </a:bodyPr>
          <a:lstStyle/>
          <a:p>
            <a:pPr algn="l"/>
            <a:r>
              <a:rPr lang="bn-BD" sz="4000"/>
              <a:t>শ্রেণী:একাদশ</a:t>
            </a:r>
          </a:p>
          <a:p>
            <a:pPr algn="l"/>
            <a:r>
              <a:rPr lang="bn-BD" sz="4000"/>
              <a:t>বিষয়:পৌরনীতি ও সুশাসন ১ম পত্র </a:t>
            </a:r>
          </a:p>
          <a:p>
            <a:pPr algn="l"/>
            <a:r>
              <a:rPr lang="bn-BD" sz="4000"/>
              <a:t>অধ্যায়:  ৫ম</a:t>
            </a:r>
          </a:p>
          <a:p>
            <a:pPr algn="l"/>
            <a:r>
              <a:rPr lang="bn-BD" sz="4000"/>
              <a:t>আলোচনার বিষয়: </a:t>
            </a:r>
            <a:r>
              <a:rPr lang="bn-BD" sz="4800" b="1"/>
              <a:t>অধিকার</a:t>
            </a:r>
            <a:r>
              <a:rPr lang="bn-BD" sz="4000"/>
              <a:t> </a:t>
            </a:r>
          </a:p>
        </p:txBody>
      </p:sp>
    </p:spTree>
    <p:extLst>
      <p:ext uri="{BB962C8B-B14F-4D97-AF65-F5344CB8AC3E}">
        <p14:creationId xmlns:p14="http://schemas.microsoft.com/office/powerpoint/2010/main" val="57780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heckerboard(across)">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9D6AD62-D6D4-CB4A-B7FC-752F20BF744C}"/>
              </a:ext>
            </a:extLst>
          </p:cNvPr>
          <p:cNvPicPr>
            <a:picLocks noChangeAspect="1"/>
          </p:cNvPicPr>
          <p:nvPr/>
        </p:nvPicPr>
        <p:blipFill>
          <a:blip r:embed="rId2"/>
          <a:stretch>
            <a:fillRect/>
          </a:stretch>
        </p:blipFill>
        <p:spPr>
          <a:xfrm>
            <a:off x="0" y="0"/>
            <a:ext cx="6667500" cy="3273701"/>
          </a:xfrm>
          <a:prstGeom prst="rect">
            <a:avLst/>
          </a:prstGeom>
        </p:spPr>
      </p:pic>
      <p:pic>
        <p:nvPicPr>
          <p:cNvPr id="4" name="Picture 4">
            <a:extLst>
              <a:ext uri="{FF2B5EF4-FFF2-40B4-BE49-F238E27FC236}">
                <a16:creationId xmlns:a16="http://schemas.microsoft.com/office/drawing/2014/main" id="{A30C33FF-43E2-494D-A36C-B358C58DB601}"/>
              </a:ext>
            </a:extLst>
          </p:cNvPr>
          <p:cNvPicPr>
            <a:picLocks noChangeAspect="1"/>
          </p:cNvPicPr>
          <p:nvPr/>
        </p:nvPicPr>
        <p:blipFill>
          <a:blip r:embed="rId3"/>
          <a:stretch>
            <a:fillRect/>
          </a:stretch>
        </p:blipFill>
        <p:spPr>
          <a:xfrm>
            <a:off x="6891723" y="-44504"/>
            <a:ext cx="5300277" cy="3975208"/>
          </a:xfrm>
          <a:prstGeom prst="rect">
            <a:avLst/>
          </a:prstGeom>
        </p:spPr>
      </p:pic>
      <p:pic>
        <p:nvPicPr>
          <p:cNvPr id="6" name="Picture 6">
            <a:extLst>
              <a:ext uri="{FF2B5EF4-FFF2-40B4-BE49-F238E27FC236}">
                <a16:creationId xmlns:a16="http://schemas.microsoft.com/office/drawing/2014/main" id="{53D3DE2D-1F91-5E49-A58A-F708957670A5}"/>
              </a:ext>
            </a:extLst>
          </p:cNvPr>
          <p:cNvPicPr>
            <a:picLocks noChangeAspect="1"/>
          </p:cNvPicPr>
          <p:nvPr/>
        </p:nvPicPr>
        <p:blipFill>
          <a:blip r:embed="rId4"/>
          <a:stretch>
            <a:fillRect/>
          </a:stretch>
        </p:blipFill>
        <p:spPr>
          <a:xfrm>
            <a:off x="0" y="3273701"/>
            <a:ext cx="6667500" cy="3584299"/>
          </a:xfrm>
          <a:prstGeom prst="rect">
            <a:avLst/>
          </a:prstGeom>
        </p:spPr>
      </p:pic>
      <p:pic>
        <p:nvPicPr>
          <p:cNvPr id="8" name="Picture 8">
            <a:extLst>
              <a:ext uri="{FF2B5EF4-FFF2-40B4-BE49-F238E27FC236}">
                <a16:creationId xmlns:a16="http://schemas.microsoft.com/office/drawing/2014/main" id="{A7BAC269-F593-D74D-85F9-7851F220DA11}"/>
              </a:ext>
            </a:extLst>
          </p:cNvPr>
          <p:cNvPicPr>
            <a:picLocks noChangeAspect="1"/>
          </p:cNvPicPr>
          <p:nvPr/>
        </p:nvPicPr>
        <p:blipFill>
          <a:blip r:embed="rId5"/>
          <a:stretch>
            <a:fillRect/>
          </a:stretch>
        </p:blipFill>
        <p:spPr>
          <a:xfrm>
            <a:off x="6891722" y="3091779"/>
            <a:ext cx="5300277" cy="3584299"/>
          </a:xfrm>
          <a:prstGeom prst="rect">
            <a:avLst/>
          </a:prstGeom>
        </p:spPr>
      </p:pic>
    </p:spTree>
    <p:extLst>
      <p:ext uri="{BB962C8B-B14F-4D97-AF65-F5344CB8AC3E}">
        <p14:creationId xmlns:p14="http://schemas.microsoft.com/office/powerpoint/2010/main" val="132518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FA3EA-94D0-D844-B3EB-3552E5E3A550}"/>
              </a:ext>
            </a:extLst>
          </p:cNvPr>
          <p:cNvSpPr txBox="1"/>
          <p:nvPr/>
        </p:nvSpPr>
        <p:spPr>
          <a:xfrm>
            <a:off x="2832200" y="154660"/>
            <a:ext cx="5901035" cy="1200329"/>
          </a:xfrm>
          <a:prstGeom prst="rect">
            <a:avLst/>
          </a:prstGeom>
          <a:noFill/>
        </p:spPr>
        <p:txBody>
          <a:bodyPr wrap="square">
            <a:spAutoFit/>
          </a:bodyPr>
          <a:lstStyle/>
          <a:p>
            <a:r>
              <a:rPr lang="bn-BD" sz="7200" b="1">
                <a:latin typeface="NikoshBAN" panose="02000000000000000000" pitchFamily="2" charset="0"/>
              </a:rPr>
              <a:t>শিখন  ফল</a:t>
            </a:r>
            <a:endParaRPr lang="en-US" sz="7200" b="1"/>
          </a:p>
        </p:txBody>
      </p:sp>
      <p:sp>
        <p:nvSpPr>
          <p:cNvPr id="5" name="TextBox 4">
            <a:extLst>
              <a:ext uri="{FF2B5EF4-FFF2-40B4-BE49-F238E27FC236}">
                <a16:creationId xmlns:a16="http://schemas.microsoft.com/office/drawing/2014/main" id="{984FD457-E681-3346-9BB7-1033C5FC7ACB}"/>
              </a:ext>
            </a:extLst>
          </p:cNvPr>
          <p:cNvSpPr txBox="1"/>
          <p:nvPr/>
        </p:nvSpPr>
        <p:spPr>
          <a:xfrm>
            <a:off x="180082" y="2203042"/>
            <a:ext cx="11831836" cy="3416320"/>
          </a:xfrm>
          <a:prstGeom prst="rect">
            <a:avLst/>
          </a:prstGeom>
          <a:noFill/>
        </p:spPr>
        <p:txBody>
          <a:bodyPr wrap="square">
            <a:spAutoFit/>
          </a:bodyPr>
          <a:lstStyle/>
          <a:p>
            <a:r>
              <a:rPr lang="bn-BD" sz="5400" b="1">
                <a:latin typeface="NikoshBAN" panose="02000000000000000000" pitchFamily="2" charset="0"/>
              </a:rPr>
              <a:t>১।অধিকার  কি ? তা  জানতে  পারবে?</a:t>
            </a:r>
          </a:p>
          <a:p>
            <a:endParaRPr lang="bn-BD" sz="5400" b="1">
              <a:latin typeface="NikoshBAN" panose="02000000000000000000" pitchFamily="2" charset="0"/>
            </a:endParaRPr>
          </a:p>
          <a:p>
            <a:r>
              <a:rPr lang="bn-BD" sz="5400" b="1">
                <a:latin typeface="NikoshBAN" panose="02000000000000000000" pitchFamily="2" charset="0"/>
              </a:rPr>
              <a:t>২।নাগরিকের বিভিন্ন অধিকার   সম্পর্কে  জানতে    পারবে?</a:t>
            </a:r>
            <a:endParaRPr lang="en-US" sz="5400"/>
          </a:p>
        </p:txBody>
      </p:sp>
    </p:spTree>
    <p:extLst>
      <p:ext uri="{BB962C8B-B14F-4D97-AF65-F5344CB8AC3E}">
        <p14:creationId xmlns:p14="http://schemas.microsoft.com/office/powerpoint/2010/main" val="248775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F1C718-08A4-4A48-B8ED-0FBCC779DC6A}"/>
              </a:ext>
            </a:extLst>
          </p:cNvPr>
          <p:cNvSpPr txBox="1"/>
          <p:nvPr/>
        </p:nvSpPr>
        <p:spPr>
          <a:xfrm>
            <a:off x="410766" y="1154341"/>
            <a:ext cx="11781234" cy="6001643"/>
          </a:xfrm>
          <a:prstGeom prst="rect">
            <a:avLst/>
          </a:prstGeom>
          <a:noFill/>
        </p:spPr>
        <p:txBody>
          <a:bodyPr wrap="square">
            <a:spAutoFit/>
          </a:bodyPr>
          <a:lstStyle/>
          <a:p>
            <a:r>
              <a:rPr lang="en-GB" sz="4800"/>
              <a:t>পৌরনীতি  ও সুশাসনে অধিকার বলতে বোঝায়  সমাজের সকলের জন্য কল্যাণকর কতগুলো সুযোগ-সুবিধা ।অধিকার সমাজ ও রাষ্ট্র কতৃক স্বীকৃত। অধিকার ব্যতীত ব্যক্তির জীবনের পরিপূর্ণ বিকাশ সম্ভব নয়। সুতরাং সামাজিক জীব হিসাবে ব্যক্তি যে সকল সুযোগ সুবিধা  ভোগ করে তাই অধিকার।  সমাজেই অধিকারের জন্ম এবং সমাজই এর রক্ষক। </a:t>
            </a:r>
          </a:p>
        </p:txBody>
      </p:sp>
      <p:sp>
        <p:nvSpPr>
          <p:cNvPr id="8" name="TextBox 7">
            <a:extLst>
              <a:ext uri="{FF2B5EF4-FFF2-40B4-BE49-F238E27FC236}">
                <a16:creationId xmlns:a16="http://schemas.microsoft.com/office/drawing/2014/main" id="{3E8C8B06-9D2A-FB48-87D1-14B5E1E0663B}"/>
              </a:ext>
            </a:extLst>
          </p:cNvPr>
          <p:cNvSpPr txBox="1"/>
          <p:nvPr/>
        </p:nvSpPr>
        <p:spPr>
          <a:xfrm>
            <a:off x="902642" y="138678"/>
            <a:ext cx="9699873" cy="1015663"/>
          </a:xfrm>
          <a:prstGeom prst="rect">
            <a:avLst/>
          </a:prstGeom>
          <a:noFill/>
        </p:spPr>
        <p:txBody>
          <a:bodyPr wrap="square">
            <a:spAutoFit/>
          </a:bodyPr>
          <a:lstStyle/>
          <a:p>
            <a:r>
              <a:rPr lang="en-GB" sz="6000"/>
              <a:t>অধিকারের বলতে  কি বোঝায় </a:t>
            </a:r>
            <a:endParaRPr lang="en-US" sz="6000"/>
          </a:p>
        </p:txBody>
      </p:sp>
    </p:spTree>
    <p:extLst>
      <p:ext uri="{BB962C8B-B14F-4D97-AF65-F5344CB8AC3E}">
        <p14:creationId xmlns:p14="http://schemas.microsoft.com/office/powerpoint/2010/main" val="316753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380D-DFC4-8947-B058-41B19CDDEFD1}"/>
              </a:ext>
            </a:extLst>
          </p:cNvPr>
          <p:cNvSpPr>
            <a:spLocks noGrp="1"/>
          </p:cNvSpPr>
          <p:nvPr>
            <p:ph type="title" idx="4294967295"/>
          </p:nvPr>
        </p:nvSpPr>
        <p:spPr>
          <a:xfrm>
            <a:off x="-2128243" y="-142875"/>
            <a:ext cx="11697891" cy="1403350"/>
          </a:xfrm>
        </p:spPr>
        <p:txBody>
          <a:bodyPr vert="horz">
            <a:noAutofit/>
          </a:bodyPr>
          <a:lstStyle/>
          <a:p>
            <a:pPr marL="857250" indent="-857250">
              <a:buFont typeface="Arial" panose="020B0604020202020204" pitchFamily="34" charset="0"/>
              <a:buChar char="•"/>
            </a:pPr>
            <a:r>
              <a:rPr lang="en-GB" sz="6600"/>
              <a:t>অধিকারের প্রামাণ্য  সংজ্ঞা </a:t>
            </a:r>
            <a:endParaRPr lang="en-US" sz="6600"/>
          </a:p>
        </p:txBody>
      </p:sp>
      <p:sp>
        <p:nvSpPr>
          <p:cNvPr id="3" name="Content Placeholder 2">
            <a:extLst>
              <a:ext uri="{FF2B5EF4-FFF2-40B4-BE49-F238E27FC236}">
                <a16:creationId xmlns:a16="http://schemas.microsoft.com/office/drawing/2014/main" id="{64F189B1-773D-5B46-A624-17997BEB9611}"/>
              </a:ext>
            </a:extLst>
          </p:cNvPr>
          <p:cNvSpPr>
            <a:spLocks noGrp="1"/>
          </p:cNvSpPr>
          <p:nvPr>
            <p:ph idx="4294967295"/>
          </p:nvPr>
        </p:nvSpPr>
        <p:spPr>
          <a:xfrm>
            <a:off x="0" y="1090216"/>
            <a:ext cx="12066985" cy="6124971"/>
          </a:xfrm>
        </p:spPr>
        <p:style>
          <a:lnRef idx="2">
            <a:schemeClr val="dk1">
              <a:shade val="50000"/>
            </a:schemeClr>
          </a:lnRef>
          <a:fillRef idx="1">
            <a:schemeClr val="dk1"/>
          </a:fillRef>
          <a:effectRef idx="0">
            <a:schemeClr val="dk1"/>
          </a:effectRef>
          <a:fontRef idx="minor">
            <a:schemeClr val="lt1"/>
          </a:fontRef>
        </p:style>
        <p:txBody>
          <a:bodyPr>
            <a:noAutofit/>
          </a:bodyPr>
          <a:lstStyle/>
          <a:p>
            <a:pPr algn="thaiDist"/>
            <a:r>
              <a:rPr lang="en-GB" sz="3200"/>
              <a:t>অধ্যাপক আর্নেস্ট বার্কার  এর মতে “অধিকার হচ্ছে  ব্যক্তির সর্বোত্তম ব্যক্তিত্ব বিকাশের উপযোগী সেই সকল প্রয়োজনীয় সুযোগ-সুবিধা যা রাষ্ট্র কতৃক স্বীকৃত  ও সংরক্ষিত।”</a:t>
            </a:r>
          </a:p>
          <a:p>
            <a:pPr algn="thaiDist"/>
            <a:r>
              <a:rPr lang="en-GB" sz="3200"/>
              <a:t>অধ্যাপক  লাস্কি   (Laski)বলেন ,”অধিকার হচ্ছে সমাজ জীবনের সে সকল শর্তাবলি যা ব্যতীত ব্যক্তি তার  ব্যক্তিত্বদের পূর্ণ বিকাশ সাধন করতে পারে না।”</a:t>
            </a:r>
          </a:p>
          <a:p>
            <a:pPr algn="thaiDist"/>
            <a:r>
              <a:rPr lang="en-GB" sz="3200"/>
              <a:t>বোসানকোয়েত এর মতে, “অধিকার হলো এমন দাবি যা সমাজ কতৃক স্বীকৃত এবং রাষ্ট্র কতৃক প্রযুক্ত।”</a:t>
            </a:r>
          </a:p>
          <a:p>
            <a:pPr algn="thaiDist"/>
            <a:r>
              <a:rPr lang="en-GB" sz="3200"/>
              <a:t>সুতরাং অধিকার হচ্ছে এমন কতগুলো মৌলিক সুযোগ-সুবিধা  যা সকলের জন্য আবশ্যক। অধিকার সমাজ ও রাষ্ট্র কতৃক স্বীকৃত। অধ্যাপক লাস্কিএ জন্য বলেছেন যে, “প্রত্যেক রাষ্ট্রই পরিচিত হয় তার প্রদত্ত অধিকার দ্বারা। “ </a:t>
            </a:r>
            <a:endParaRPr lang="en-US" sz="3200"/>
          </a:p>
        </p:txBody>
      </p:sp>
    </p:spTree>
    <p:extLst>
      <p:ext uri="{BB962C8B-B14F-4D97-AF65-F5344CB8AC3E}">
        <p14:creationId xmlns:p14="http://schemas.microsoft.com/office/powerpoint/2010/main" val="349699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EBC714-E163-7046-815D-A2F8D200C673}"/>
              </a:ext>
            </a:extLst>
          </p:cNvPr>
          <p:cNvSpPr txBox="1"/>
          <p:nvPr/>
        </p:nvSpPr>
        <p:spPr>
          <a:xfrm rot="10800000" flipV="1">
            <a:off x="4355168" y="848505"/>
            <a:ext cx="4537429" cy="1323439"/>
          </a:xfrm>
          <a:prstGeom prst="rect">
            <a:avLst/>
          </a:prstGeom>
          <a:noFill/>
        </p:spPr>
        <p:txBody>
          <a:bodyPr wrap="square" rtlCol="0">
            <a:spAutoFit/>
          </a:bodyPr>
          <a:lstStyle/>
          <a:p>
            <a:pPr algn="l"/>
            <a:r>
              <a:rPr lang="en-GB" sz="8000"/>
              <a:t>অধিকার  </a:t>
            </a:r>
            <a:endParaRPr lang="en-US" sz="8000"/>
          </a:p>
        </p:txBody>
      </p:sp>
      <p:sp>
        <p:nvSpPr>
          <p:cNvPr id="7" name="TextBox 6">
            <a:extLst>
              <a:ext uri="{FF2B5EF4-FFF2-40B4-BE49-F238E27FC236}">
                <a16:creationId xmlns:a16="http://schemas.microsoft.com/office/drawing/2014/main" id="{2A4D4F46-E06D-7941-9299-946E88C4667D}"/>
              </a:ext>
            </a:extLst>
          </p:cNvPr>
          <p:cNvSpPr txBox="1"/>
          <p:nvPr/>
        </p:nvSpPr>
        <p:spPr>
          <a:xfrm rot="10800000" flipV="1">
            <a:off x="1099130" y="3571875"/>
            <a:ext cx="7793466" cy="830997"/>
          </a:xfrm>
          <a:prstGeom prst="rect">
            <a:avLst/>
          </a:prstGeom>
          <a:noFill/>
        </p:spPr>
        <p:txBody>
          <a:bodyPr wrap="square" rtlCol="0">
            <a:spAutoFit/>
          </a:bodyPr>
          <a:lstStyle/>
          <a:p>
            <a:pPr algn="l"/>
            <a:r>
              <a:rPr lang="bn-BD" sz="4800"/>
              <a:t>(ক)</a:t>
            </a:r>
            <a:r>
              <a:rPr lang="en-GB" sz="4800"/>
              <a:t>নৈতিক অধিকার </a:t>
            </a:r>
            <a:endParaRPr lang="en-US" sz="4800"/>
          </a:p>
        </p:txBody>
      </p:sp>
      <p:sp>
        <p:nvSpPr>
          <p:cNvPr id="9" name="TextBox 8">
            <a:extLst>
              <a:ext uri="{FF2B5EF4-FFF2-40B4-BE49-F238E27FC236}">
                <a16:creationId xmlns:a16="http://schemas.microsoft.com/office/drawing/2014/main" id="{A3712EE1-5CDD-2048-A867-E2CA5642FB82}"/>
              </a:ext>
            </a:extLst>
          </p:cNvPr>
          <p:cNvSpPr txBox="1"/>
          <p:nvPr/>
        </p:nvSpPr>
        <p:spPr>
          <a:xfrm rot="10800000" flipV="1">
            <a:off x="1099129" y="4990949"/>
            <a:ext cx="7919854" cy="830997"/>
          </a:xfrm>
          <a:prstGeom prst="rect">
            <a:avLst/>
          </a:prstGeom>
          <a:noFill/>
        </p:spPr>
        <p:txBody>
          <a:bodyPr wrap="square" rtlCol="0">
            <a:spAutoFit/>
          </a:bodyPr>
          <a:lstStyle/>
          <a:p>
            <a:pPr algn="l"/>
            <a:r>
              <a:rPr lang="bn-BD" sz="4800"/>
              <a:t>(খ)</a:t>
            </a:r>
            <a:r>
              <a:rPr lang="en-GB" sz="4800"/>
              <a:t>আইনগত অধিকার </a:t>
            </a:r>
            <a:endParaRPr lang="en-US" sz="4800"/>
          </a:p>
        </p:txBody>
      </p:sp>
    </p:spTree>
    <p:extLst>
      <p:ext uri="{BB962C8B-B14F-4D97-AF65-F5344CB8AC3E}">
        <p14:creationId xmlns:p14="http://schemas.microsoft.com/office/powerpoint/2010/main" val="321421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58BF77-02DE-C84B-A375-0ED9B98DF398}"/>
              </a:ext>
            </a:extLst>
          </p:cNvPr>
          <p:cNvSpPr>
            <a:spLocks noGrp="1"/>
          </p:cNvSpPr>
          <p:nvPr>
            <p:ph type="title"/>
          </p:nvPr>
        </p:nvSpPr>
        <p:spPr>
          <a:xfrm>
            <a:off x="2414016" y="431696"/>
            <a:ext cx="7355062" cy="1244640"/>
          </a:xfrm>
        </p:spPr>
        <p:txBody>
          <a:bodyPr>
            <a:noAutofit/>
          </a:bodyPr>
          <a:lstStyle/>
          <a:p>
            <a:r>
              <a:rPr lang="en-GB" sz="7200"/>
              <a:t>আইনগত অধিকার</a:t>
            </a:r>
            <a:endParaRPr lang="en-US" sz="7200"/>
          </a:p>
        </p:txBody>
      </p:sp>
      <p:sp>
        <p:nvSpPr>
          <p:cNvPr id="16" name="Text Placeholder 15">
            <a:extLst>
              <a:ext uri="{FF2B5EF4-FFF2-40B4-BE49-F238E27FC236}">
                <a16:creationId xmlns:a16="http://schemas.microsoft.com/office/drawing/2014/main" id="{0D5248A4-95C5-D845-81EC-510EBAC8CF2F}"/>
              </a:ext>
            </a:extLst>
          </p:cNvPr>
          <p:cNvSpPr>
            <a:spLocks noGrp="1"/>
          </p:cNvSpPr>
          <p:nvPr>
            <p:ph type="body" idx="1"/>
          </p:nvPr>
        </p:nvSpPr>
        <p:spPr>
          <a:xfrm>
            <a:off x="685799" y="2202081"/>
            <a:ext cx="8386763" cy="530404"/>
          </a:xfrm>
        </p:spPr>
        <p:txBody>
          <a:bodyPr/>
          <a:lstStyle/>
          <a:p>
            <a:r>
              <a:rPr lang="bn-BD" sz="4800"/>
              <a:t>(ক)</a:t>
            </a:r>
            <a:r>
              <a:rPr lang="en-GB" sz="4800"/>
              <a:t>সামাজিক  অধিকার </a:t>
            </a:r>
            <a:endParaRPr lang="en-US" sz="4800"/>
          </a:p>
        </p:txBody>
      </p:sp>
      <p:sp>
        <p:nvSpPr>
          <p:cNvPr id="17" name="Text Placeholder 16">
            <a:extLst>
              <a:ext uri="{FF2B5EF4-FFF2-40B4-BE49-F238E27FC236}">
                <a16:creationId xmlns:a16="http://schemas.microsoft.com/office/drawing/2014/main" id="{A803D228-89E6-8F44-AA79-7EEDF1B5BA89}"/>
              </a:ext>
            </a:extLst>
          </p:cNvPr>
          <p:cNvSpPr>
            <a:spLocks noGrp="1"/>
          </p:cNvSpPr>
          <p:nvPr>
            <p:ph type="body" sz="quarter" idx="3"/>
          </p:nvPr>
        </p:nvSpPr>
        <p:spPr>
          <a:xfrm rot="10800000" flipV="1">
            <a:off x="685800" y="3429001"/>
            <a:ext cx="7958138" cy="1093728"/>
          </a:xfrm>
        </p:spPr>
        <p:txBody>
          <a:bodyPr/>
          <a:lstStyle/>
          <a:p>
            <a:r>
              <a:rPr lang="bn-BD" sz="4800"/>
              <a:t>(খ)</a:t>
            </a:r>
            <a:r>
              <a:rPr lang="en-GB" sz="4800"/>
              <a:t>অর্থনৈতিক  অধিকার </a:t>
            </a:r>
            <a:endParaRPr lang="en-US" sz="4800"/>
          </a:p>
        </p:txBody>
      </p:sp>
      <p:sp>
        <p:nvSpPr>
          <p:cNvPr id="23" name="Text Placeholder 20">
            <a:extLst>
              <a:ext uri="{FF2B5EF4-FFF2-40B4-BE49-F238E27FC236}">
                <a16:creationId xmlns:a16="http://schemas.microsoft.com/office/drawing/2014/main" id="{AC3EF609-A171-AD4E-9E62-0B71A9FA8DFB}"/>
              </a:ext>
            </a:extLst>
          </p:cNvPr>
          <p:cNvSpPr txBox="1">
            <a:spLocks noGrp="1"/>
          </p:cNvSpPr>
          <p:nvPr>
            <p:ph type="body" sz="quarter" idx="13"/>
          </p:nvPr>
        </p:nvSpPr>
        <p:spPr>
          <a:xfrm>
            <a:off x="685799" y="4830578"/>
            <a:ext cx="9241258" cy="319145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r>
              <a:rPr lang="bn-BD" sz="4800"/>
              <a:t>(গ)</a:t>
            </a:r>
            <a:r>
              <a:rPr lang="en-GB" sz="4800"/>
              <a:t>রাজনৈতিক  অধিকার </a:t>
            </a:r>
            <a:endParaRPr lang="en-US" sz="4800"/>
          </a:p>
        </p:txBody>
      </p:sp>
    </p:spTree>
    <p:extLst>
      <p:ext uri="{BB962C8B-B14F-4D97-AF65-F5344CB8AC3E}">
        <p14:creationId xmlns:p14="http://schemas.microsoft.com/office/powerpoint/2010/main" val="396443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0">
        <p15:prstTrans prst="curtains"/>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checkerboard(across)">
                                      <p:cBhvr>
                                        <p:cTn id="11" dur="500"/>
                                        <p:tgtEl>
                                          <p:spTgt spid="1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3">
                                            <p:txEl>
                                              <p:pRg st="0" end="0"/>
                                            </p:txEl>
                                          </p:spTgt>
                                        </p:tgtEl>
                                        <p:attrNameLst>
                                          <p:attrName>style.visibility</p:attrName>
                                        </p:attrNameLst>
                                      </p:cBhvr>
                                      <p:to>
                                        <p:strVal val="visible"/>
                                      </p:to>
                                    </p:set>
                                    <p:animEffect transition="in" filter="dissolve">
                                      <p:cBhvr>
                                        <p:cTn id="16"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build="p"/>
      <p:bldP spid="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7BFCC3-1D37-BA45-8BCA-770F82471E2B}"/>
              </a:ext>
            </a:extLst>
          </p:cNvPr>
          <p:cNvSpPr txBox="1"/>
          <p:nvPr/>
        </p:nvSpPr>
        <p:spPr>
          <a:xfrm>
            <a:off x="6479381" y="2514600"/>
            <a:ext cx="1828800" cy="1828800"/>
          </a:xfrm>
          <a:prstGeom prst="rect">
            <a:avLst/>
          </a:prstGeom>
          <a:noFill/>
        </p:spPr>
        <p:txBody>
          <a:bodyPr wrap="square" rtlCol="0">
            <a:spAutoFit/>
          </a:bodyPr>
          <a:lstStyle/>
          <a:p>
            <a:pPr algn="l"/>
            <a:endParaRPr lang="en-US"/>
          </a:p>
        </p:txBody>
      </p:sp>
      <p:sp>
        <p:nvSpPr>
          <p:cNvPr id="4" name="Text Placeholder 3">
            <a:extLst>
              <a:ext uri="{FF2B5EF4-FFF2-40B4-BE49-F238E27FC236}">
                <a16:creationId xmlns:a16="http://schemas.microsoft.com/office/drawing/2014/main" id="{308C3932-6AF7-EA4A-82D1-155B8B70A9EB}"/>
              </a:ext>
            </a:extLst>
          </p:cNvPr>
          <p:cNvSpPr txBox="1">
            <a:spLocks/>
          </p:cNvSpPr>
          <p:nvPr/>
        </p:nvSpPr>
        <p:spPr>
          <a:xfrm>
            <a:off x="348257" y="1260474"/>
            <a:ext cx="11138893" cy="61658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lgn="thaiDist"/>
            <a:r>
              <a:rPr lang="en-GB" sz="5400"/>
              <a:t>জীবন ধারণের অধিকার </a:t>
            </a:r>
          </a:p>
          <a:p>
            <a:pPr algn="thaiDist"/>
            <a:r>
              <a:rPr lang="en-GB" sz="5400"/>
              <a:t>চলাফেরা করার অধিকার </a:t>
            </a:r>
          </a:p>
          <a:p>
            <a:pPr algn="thaiDist"/>
            <a:r>
              <a:rPr lang="en-GB" sz="5400"/>
              <a:t>সম্পত্তির অধিকার </a:t>
            </a:r>
          </a:p>
          <a:p>
            <a:pPr algn="thaiDist"/>
            <a:r>
              <a:rPr lang="en-GB" sz="5400"/>
              <a:t>চুক্তি করার অধিকার </a:t>
            </a:r>
          </a:p>
          <a:p>
            <a:pPr algn="thaiDist"/>
            <a:r>
              <a:rPr lang="en-GB" sz="5400"/>
              <a:t>মতামত প্রকাশের অধিকার </a:t>
            </a:r>
          </a:p>
          <a:p>
            <a:pPr algn="thaiDist"/>
            <a:r>
              <a:rPr lang="en-GB" sz="5400"/>
              <a:t>সংবাদ পত্রের স্বাধীনতা </a:t>
            </a:r>
          </a:p>
          <a:p>
            <a:pPr algn="thaiDist"/>
            <a:endParaRPr lang="en-US" sz="5400"/>
          </a:p>
        </p:txBody>
      </p:sp>
      <p:sp>
        <p:nvSpPr>
          <p:cNvPr id="3" name="Title 1">
            <a:extLst>
              <a:ext uri="{FF2B5EF4-FFF2-40B4-BE49-F238E27FC236}">
                <a16:creationId xmlns:a16="http://schemas.microsoft.com/office/drawing/2014/main" id="{9C4CACBF-94AC-E64C-AAC5-EB3188F6A125}"/>
              </a:ext>
            </a:extLst>
          </p:cNvPr>
          <p:cNvSpPr txBox="1">
            <a:spLocks/>
          </p:cNvSpPr>
          <p:nvPr/>
        </p:nvSpPr>
        <p:spPr>
          <a:xfrm>
            <a:off x="-1482327" y="-486570"/>
            <a:ext cx="11808618" cy="2415383"/>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bn-BD" sz="8000"/>
              <a:t>(ক)</a:t>
            </a:r>
            <a:r>
              <a:rPr lang="en-GB" sz="8000"/>
              <a:t>সামাজিক অধিকার </a:t>
            </a:r>
            <a:endParaRPr lang="en-US" sz="8000"/>
          </a:p>
        </p:txBody>
      </p:sp>
    </p:spTree>
    <p:extLst>
      <p:ext uri="{BB962C8B-B14F-4D97-AF65-F5344CB8AC3E}">
        <p14:creationId xmlns:p14="http://schemas.microsoft.com/office/powerpoint/2010/main" val="191211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blinds(horizontal)">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blinds(horizontal)">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blinds(horizontal)">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blinds(horizontal)">
                                      <p:cBhvr>
                                        <p:cTn id="31" dur="5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blinds(horizontal)">
                                      <p:cBhvr>
                                        <p:cTn id="36" dur="500"/>
                                        <p:tgtEl>
                                          <p:spTgt spid="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blinds(horizontal)">
                                      <p:cBhvr>
                                        <p:cTn id="4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Vapor Trail</vt:lpstr>
      <vt:lpstr>PowerPoint Presentation</vt:lpstr>
      <vt:lpstr>PowerPoint Presentation</vt:lpstr>
      <vt:lpstr>PowerPoint Presentation</vt:lpstr>
      <vt:lpstr>PowerPoint Presentation</vt:lpstr>
      <vt:lpstr>PowerPoint Presentation</vt:lpstr>
      <vt:lpstr>অধিকারের প্রামাণ্য  সংজ্ঞা </vt:lpstr>
      <vt:lpstr>PowerPoint Presentation</vt:lpstr>
      <vt:lpstr>আইনগত অধিকার</vt:lpstr>
      <vt:lpstr>PowerPoint Presentation</vt:lpstr>
      <vt:lpstr>PowerPoint Presentation</vt:lpstr>
      <vt:lpstr>(খ)অর্থনৈতিক অধিকার </vt:lpstr>
      <vt:lpstr>(গ)রাজনৈতিক অধিকার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8801728947216</dc:creator>
  <cp:lastModifiedBy>8801728947216</cp:lastModifiedBy>
  <cp:revision>25</cp:revision>
  <dcterms:created xsi:type="dcterms:W3CDTF">2020-04-25T11:04:01Z</dcterms:created>
  <dcterms:modified xsi:type="dcterms:W3CDTF">2020-04-27T21:03:53Z</dcterms:modified>
</cp:coreProperties>
</file>