
<file path=[Content_Types].xml><?xml version="1.0" encoding="utf-8"?>
<Types xmlns="http://schemas.openxmlformats.org/package/2006/content-types">
  <Default Extension="png" ContentType="image/png"/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9" r:id="rId4"/>
    <p:sldId id="315" r:id="rId5"/>
    <p:sldId id="276" r:id="rId6"/>
    <p:sldId id="277" r:id="rId7"/>
    <p:sldId id="279" r:id="rId8"/>
    <p:sldId id="260" r:id="rId9"/>
    <p:sldId id="286" r:id="rId10"/>
    <p:sldId id="300" r:id="rId11"/>
    <p:sldId id="288" r:id="rId12"/>
    <p:sldId id="301" r:id="rId13"/>
    <p:sldId id="302" r:id="rId14"/>
    <p:sldId id="314" r:id="rId15"/>
    <p:sldId id="285" r:id="rId16"/>
    <p:sldId id="278" r:id="rId17"/>
    <p:sldId id="293" r:id="rId18"/>
    <p:sldId id="294" r:id="rId19"/>
    <p:sldId id="304" r:id="rId20"/>
    <p:sldId id="295" r:id="rId21"/>
    <p:sldId id="267" r:id="rId22"/>
    <p:sldId id="297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30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27" autoAdjust="0"/>
  </p:normalViewPr>
  <p:slideViewPr>
    <p:cSldViewPr>
      <p:cViewPr varScale="1">
        <p:scale>
          <a:sx n="61" d="100"/>
          <a:sy n="61" d="100"/>
        </p:scale>
        <p:origin x="43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F759B-1F24-4521-8CA3-607BF3B6925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C38FF-4B29-47F8-A5A2-7DF12AEA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6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C38FF-4B29-47F8-A5A2-7DF12AEAB8A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26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17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2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53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964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70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8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79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179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24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A7002A4-8325-46A5-8E4B-EB8BAD3E1BA8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D7C4D8-D209-441C-A0C1-B62FE4DEC7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-13138" y="0"/>
            <a:ext cx="12192000" cy="6858000"/>
          </a:xfrm>
          <a:prstGeom prst="frame">
            <a:avLst>
              <a:gd name="adj1" fmla="val 150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90800" y="6586154"/>
            <a:ext cx="65138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Manik Chandra Majumder # Senior Teacher # Gazirhat High School # Senbag # Noakhali # 01717155169 </a:t>
            </a:r>
            <a:endParaRPr lang="en-US" sz="11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0" y="76200"/>
            <a:ext cx="188166" cy="25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55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f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image" Target="../media/image38.jpg"/><Relationship Id="rId7" Type="http://schemas.openxmlformats.org/officeDocument/2006/relationships/image" Target="../media/image42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9300" y="252242"/>
            <a:ext cx="864870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/>
                </a:solidFill>
                <a:latin typeface="Book Antiqua" pitchFamily="18" charset="0"/>
              </a:rPr>
              <a:t>W</a:t>
            </a:r>
            <a:r>
              <a:rPr lang="en-US" sz="5400" b="1" dirty="0">
                <a:solidFill>
                  <a:srgbClr val="7030A0"/>
                </a:solidFill>
                <a:latin typeface="Book Antiqua" pitchFamily="18" charset="0"/>
              </a:rPr>
              <a:t>e</a:t>
            </a:r>
            <a:r>
              <a:rPr lang="en-US" sz="5400" b="1" dirty="0">
                <a:solidFill>
                  <a:schemeClr val="tx1">
                    <a:lumMod val="75000"/>
                  </a:schemeClr>
                </a:solidFill>
                <a:latin typeface="Book Antiqua" pitchFamily="18" charset="0"/>
              </a:rPr>
              <a:t>l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c</a:t>
            </a:r>
            <a:r>
              <a:rPr lang="en-US" sz="5400" b="1" dirty="0">
                <a:solidFill>
                  <a:srgbClr val="0070C0"/>
                </a:solidFill>
                <a:latin typeface="Book Antiqua" pitchFamily="18" charset="0"/>
              </a:rPr>
              <a:t>o</a:t>
            </a:r>
            <a:r>
              <a:rPr lang="en-US" sz="5400" b="1" dirty="0">
                <a:solidFill>
                  <a:srgbClr val="7030A0"/>
                </a:solidFill>
                <a:latin typeface="Book Antiqua" pitchFamily="18" charset="0"/>
              </a:rPr>
              <a:t>m</a:t>
            </a:r>
            <a:r>
              <a:rPr lang="en-US" sz="5400" b="1" dirty="0">
                <a:solidFill>
                  <a:srgbClr val="F0304B"/>
                </a:solidFill>
                <a:latin typeface="Book Antiqua" pitchFamily="18" charset="0"/>
              </a:rPr>
              <a:t>e </a:t>
            </a:r>
            <a:r>
              <a:rPr lang="en-US" sz="5400" b="1" dirty="0">
                <a:solidFill>
                  <a:schemeClr val="accent1"/>
                </a:solidFill>
                <a:latin typeface="Book Antiqua" pitchFamily="18" charset="0"/>
              </a:rPr>
              <a:t>t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o </a:t>
            </a:r>
            <a:r>
              <a:rPr lang="en-US" sz="5400" b="1" dirty="0">
                <a:solidFill>
                  <a:srgbClr val="7030A0"/>
                </a:solidFill>
                <a:latin typeface="Book Antiqua" pitchFamily="18" charset="0"/>
              </a:rPr>
              <a:t>E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n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  <a:latin typeface="Book Antiqua" pitchFamily="18" charset="0"/>
              </a:rPr>
              <a:t>g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l</a:t>
            </a:r>
            <a:r>
              <a:rPr lang="en-US" sz="5400" b="1" dirty="0">
                <a:solidFill>
                  <a:srgbClr val="002060"/>
                </a:solidFill>
                <a:latin typeface="Book Antiqua" pitchFamily="18" charset="0"/>
              </a:rPr>
              <a:t>i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en-US" sz="5400" b="1" dirty="0">
                <a:solidFill>
                  <a:srgbClr val="7030A0"/>
                </a:solidFill>
                <a:latin typeface="Book Antiqua" pitchFamily="18" charset="0"/>
              </a:rPr>
              <a:t>h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en-US" sz="5400" b="1" dirty="0">
                <a:solidFill>
                  <a:srgbClr val="002060"/>
                </a:solidFill>
                <a:latin typeface="Book Antiqua" pitchFamily="18" charset="0"/>
              </a:rPr>
              <a:t>c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l</a:t>
            </a:r>
            <a:r>
              <a:rPr lang="en-US" sz="5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ook Antiqua" pitchFamily="18" charset="0"/>
              </a:rPr>
              <a:t>a</a:t>
            </a:r>
            <a:r>
              <a:rPr lang="en-US" sz="5400" b="1" dirty="0">
                <a:solidFill>
                  <a:srgbClr val="FF0000"/>
                </a:solidFill>
                <a:latin typeface="Book Antiqua" pitchFamily="18" charset="0"/>
              </a:rPr>
              <a:t>s</a:t>
            </a:r>
            <a:r>
              <a:rPr lang="en-US" sz="5400" b="1" dirty="0">
                <a:solidFill>
                  <a:srgbClr val="7030A0"/>
                </a:solidFill>
                <a:latin typeface="Book Antiqua" pitchFamily="18" charset="0"/>
              </a:rPr>
              <a:t>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9601200" cy="4800600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3020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07" y="427911"/>
            <a:ext cx="4038600" cy="5410200"/>
          </a:xfrm>
          <a:prstGeom prst="rect">
            <a:avLst/>
          </a:prstGeom>
        </p:spPr>
      </p:pic>
      <p:sp>
        <p:nvSpPr>
          <p:cNvPr id="2" name="Left Arrow 1"/>
          <p:cNvSpPr/>
          <p:nvPr/>
        </p:nvSpPr>
        <p:spPr>
          <a:xfrm>
            <a:off x="6096000" y="2400752"/>
            <a:ext cx="5256296" cy="914400"/>
          </a:xfrm>
          <a:prstGeom prst="leftArrow">
            <a:avLst>
              <a:gd name="adj1" fmla="val 100000"/>
              <a:gd name="adj2" fmla="val 293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Sri Lanka has a modest size.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6029458" y="2441679"/>
            <a:ext cx="5965301" cy="1088022"/>
          </a:xfrm>
          <a:prstGeom prst="leftArrow">
            <a:avLst>
              <a:gd name="adj1" fmla="val 100000"/>
              <a:gd name="adj2" fmla="val 297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 is a multi-religious, multi-racial and multi-lingual country.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251844" y="2400752"/>
            <a:ext cx="5421683" cy="1088022"/>
          </a:xfrm>
          <a:prstGeom prst="leftArrow">
            <a:avLst>
              <a:gd name="adj1" fmla="val 100000"/>
              <a:gd name="adj2" fmla="val 28265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It’s population is about 20 million.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0952" y="213955"/>
            <a:ext cx="5700159" cy="5838111"/>
            <a:chOff x="758343" y="431319"/>
            <a:chExt cx="7462545" cy="583811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1" t="21793" r="32558"/>
            <a:stretch/>
          </p:blipFill>
          <p:spPr>
            <a:xfrm>
              <a:off x="4754635" y="431319"/>
              <a:ext cx="3466253" cy="583811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379"/>
            <a:stretch/>
          </p:blipFill>
          <p:spPr>
            <a:xfrm>
              <a:off x="758343" y="431319"/>
              <a:ext cx="4020207" cy="5838111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06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47" y="1077033"/>
            <a:ext cx="3320565" cy="473542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63874" y="5959015"/>
            <a:ext cx="1780109" cy="75242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South</a:t>
            </a:r>
            <a:endParaRPr lang="en-US" sz="2800" dirty="0"/>
          </a:p>
        </p:txBody>
      </p:sp>
      <p:sp>
        <p:nvSpPr>
          <p:cNvPr id="9" name="Oval 8"/>
          <p:cNvSpPr/>
          <p:nvPr/>
        </p:nvSpPr>
        <p:spPr>
          <a:xfrm>
            <a:off x="636398" y="3244260"/>
            <a:ext cx="1676399" cy="967323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West</a:t>
            </a:r>
            <a:endParaRPr lang="en-US" sz="3200" dirty="0"/>
          </a:p>
        </p:txBody>
      </p:sp>
      <p:sp>
        <p:nvSpPr>
          <p:cNvPr id="10" name="Oval 9"/>
          <p:cNvSpPr/>
          <p:nvPr/>
        </p:nvSpPr>
        <p:spPr>
          <a:xfrm>
            <a:off x="6073325" y="3044909"/>
            <a:ext cx="1441969" cy="967322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East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52247" y="214812"/>
            <a:ext cx="1681626" cy="73224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North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370443" y="623438"/>
            <a:ext cx="4364357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It’s measures about 415 km from north to south.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38105" y="3113072"/>
            <a:ext cx="3452173" cy="10772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And 220 km from east to west.</a:t>
            </a:r>
          </a:p>
        </p:txBody>
      </p:sp>
      <p:sp>
        <p:nvSpPr>
          <p:cNvPr id="2" name="Flowchart: Terminator 1"/>
          <p:cNvSpPr/>
          <p:nvPr/>
        </p:nvSpPr>
        <p:spPr>
          <a:xfrm flipV="1">
            <a:off x="1959199" y="3581400"/>
            <a:ext cx="4389461" cy="45719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Terminator 13"/>
          <p:cNvSpPr/>
          <p:nvPr/>
        </p:nvSpPr>
        <p:spPr>
          <a:xfrm rot="5400000" flipV="1">
            <a:off x="1528456" y="3389870"/>
            <a:ext cx="5329208" cy="78260"/>
          </a:xfrm>
          <a:prstGeom prst="flowChartTermina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25" grpId="0" animBg="1"/>
      <p:bldP spid="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8600"/>
            <a:ext cx="4724400" cy="579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2580" y="228600"/>
            <a:ext cx="5438420" cy="255454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Sri Lanka’s  economy traditionally based on agriculture. It exports tea, rubber and coconuts. Sri Lanka is the world largest tea exporter.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835" y="3200400"/>
            <a:ext cx="4190999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001" y="3162300"/>
            <a:ext cx="4175077" cy="289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669" y="3105556"/>
            <a:ext cx="4190999" cy="29046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752" y="3238500"/>
            <a:ext cx="4190999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535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5181599" cy="6248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77000" y="536026"/>
            <a:ext cx="457676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Sri Lanka  is also major producer and supplier of spices such as……..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403" y="2396541"/>
            <a:ext cx="5168348" cy="3242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585" y="2411867"/>
            <a:ext cx="4708591" cy="32689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425" y="2390921"/>
            <a:ext cx="5166305" cy="33687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39" y="2352168"/>
            <a:ext cx="5213395" cy="33740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89" y="2304814"/>
            <a:ext cx="5305573" cy="33913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361741" y="5861315"/>
            <a:ext cx="28599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Cinnamon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27280" y="5909152"/>
            <a:ext cx="29706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Cardamom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1741" y="5955434"/>
            <a:ext cx="2330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Pepper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7603" y="5992779"/>
            <a:ext cx="264795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Cloves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98865" y="6034179"/>
            <a:ext cx="2786062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Nutmeg</a:t>
            </a:r>
          </a:p>
        </p:txBody>
      </p:sp>
    </p:spTree>
    <p:extLst>
      <p:ext uri="{BB962C8B-B14F-4D97-AF65-F5344CB8AC3E}">
        <p14:creationId xmlns:p14="http://schemas.microsoft.com/office/powerpoint/2010/main" val="412339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52097" y="231621"/>
            <a:ext cx="2678033" cy="5483380"/>
            <a:chOff x="228600" y="304800"/>
            <a:chExt cx="2895600" cy="5715000"/>
          </a:xfrm>
        </p:grpSpPr>
        <p:sp>
          <p:nvSpPr>
            <p:cNvPr id="2" name="Rectangle 1"/>
            <p:cNvSpPr/>
            <p:nvPr/>
          </p:nvSpPr>
          <p:spPr>
            <a:xfrm>
              <a:off x="228600" y="304800"/>
              <a:ext cx="2895600" cy="5715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57350" y="456257"/>
              <a:ext cx="2154762" cy="533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Click Word</a:t>
              </a:r>
              <a:endPara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Down Arrow 5"/>
            <p:cNvSpPr/>
            <p:nvPr/>
          </p:nvSpPr>
          <p:spPr>
            <a:xfrm>
              <a:off x="1219200" y="1027386"/>
              <a:ext cx="990600" cy="344214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695700" y="121923"/>
            <a:ext cx="7315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Word meaning and sentence making.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646109" y="1325545"/>
            <a:ext cx="2133600" cy="51395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endParaRPr lang="en-US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13" y="1458933"/>
            <a:ext cx="6884061" cy="443387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3289460" y="744471"/>
            <a:ext cx="8554587" cy="499474"/>
          </a:xfrm>
          <a:prstGeom prst="leftArrow">
            <a:avLst>
              <a:gd name="adj1" fmla="val 10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Conventional, Inherited, Fundamental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9994" y="5994144"/>
            <a:ext cx="112776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</a:t>
            </a:r>
            <a:r>
              <a:rPr lang="en-US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People wear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traditional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dresses on the occasion Pahela Baishakh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649065" y="1957886"/>
            <a:ext cx="1924050" cy="636875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Astronaut</a:t>
            </a:r>
            <a:endParaRPr lang="en-US" sz="4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798" y="1488767"/>
            <a:ext cx="6960261" cy="448295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46109" y="6002202"/>
            <a:ext cx="101346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36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Sentence: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Neil Armstrong was a famous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astronaut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Left Arrow 16"/>
          <p:cNvSpPr/>
          <p:nvPr/>
        </p:nvSpPr>
        <p:spPr>
          <a:xfrm>
            <a:off x="3359864" y="648622"/>
            <a:ext cx="8350868" cy="613060"/>
          </a:xfrm>
          <a:prstGeom prst="leftArrow">
            <a:avLst>
              <a:gd name="adj1" fmla="val 10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person trained to travel in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spaceship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18" name="Right Arrow 17"/>
          <p:cNvSpPr/>
          <p:nvPr/>
        </p:nvSpPr>
        <p:spPr>
          <a:xfrm>
            <a:off x="649397" y="2683267"/>
            <a:ext cx="2089712" cy="537411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Mariner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083" y="1575918"/>
            <a:ext cx="6937862" cy="4397600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0" name="Rectangle 19"/>
          <p:cNvSpPr/>
          <p:nvPr/>
        </p:nvSpPr>
        <p:spPr>
          <a:xfrm>
            <a:off x="790911" y="6027498"/>
            <a:ext cx="68199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 :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Mariners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work in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ships.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eft Arrow 20"/>
          <p:cNvSpPr/>
          <p:nvPr/>
        </p:nvSpPr>
        <p:spPr>
          <a:xfrm>
            <a:off x="3582304" y="860002"/>
            <a:ext cx="6477000" cy="494703"/>
          </a:xfrm>
          <a:prstGeom prst="leftArrow">
            <a:avLst>
              <a:gd name="adj1" fmla="val 10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Sailor, Mariner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21015" y="3331005"/>
            <a:ext cx="2095500" cy="620475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Coastline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155" y="1436550"/>
            <a:ext cx="7207545" cy="44142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Rectangle 23"/>
          <p:cNvSpPr/>
          <p:nvPr/>
        </p:nvSpPr>
        <p:spPr>
          <a:xfrm>
            <a:off x="790911" y="5982654"/>
            <a:ext cx="1061701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Sentence: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Sri Lanka has more than 1340 kilometres of 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coastline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" name="Left Arrow 24"/>
          <p:cNvSpPr/>
          <p:nvPr/>
        </p:nvSpPr>
        <p:spPr>
          <a:xfrm>
            <a:off x="3588770" y="675552"/>
            <a:ext cx="7162800" cy="627574"/>
          </a:xfrm>
          <a:prstGeom prst="leftArrow">
            <a:avLst>
              <a:gd name="adj1" fmla="val 10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Shape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sea shore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716265" y="4057223"/>
            <a:ext cx="1905000" cy="584446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Citadel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941" y="1412391"/>
            <a:ext cx="7236076" cy="444874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28" name="Rectangle 27"/>
          <p:cNvSpPr/>
          <p:nvPr/>
        </p:nvSpPr>
        <p:spPr>
          <a:xfrm>
            <a:off x="722309" y="6019440"/>
            <a:ext cx="112014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Sentence: 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Emperor built a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citadel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to protect his kingdom.</a:t>
            </a:r>
          </a:p>
        </p:txBody>
      </p:sp>
      <p:sp>
        <p:nvSpPr>
          <p:cNvPr id="29" name="Left Arrow 28"/>
          <p:cNvSpPr/>
          <p:nvPr/>
        </p:nvSpPr>
        <p:spPr>
          <a:xfrm>
            <a:off x="3960228" y="693504"/>
            <a:ext cx="6858000" cy="584446"/>
          </a:xfrm>
          <a:prstGeom prst="leftArrow">
            <a:avLst>
              <a:gd name="adj1" fmla="val 10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 :  </a:t>
            </a:r>
            <a:r>
              <a:rPr lang="en-US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Castle, Fort, Shelter</a:t>
            </a:r>
            <a:endParaRPr lang="en-US" sz="3600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51253" y="4773561"/>
            <a:ext cx="2286000" cy="573835"/>
          </a:xfrm>
          <a:prstGeom prst="rightArrow">
            <a:avLst>
              <a:gd name="adj1" fmla="val 100000"/>
              <a:gd name="adj2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Cascading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983" y="1425060"/>
            <a:ext cx="6858000" cy="4289941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32" name="Rectangle 31"/>
          <p:cNvSpPr/>
          <p:nvPr/>
        </p:nvSpPr>
        <p:spPr>
          <a:xfrm>
            <a:off x="689989" y="6000784"/>
            <a:ext cx="969247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Sentence : 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Sri Lanka is blessed with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cascading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waterfalls</a:t>
            </a:r>
            <a:r>
              <a:rPr lang="en-US" sz="32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33" name="Left Arrow 32"/>
          <p:cNvSpPr/>
          <p:nvPr/>
        </p:nvSpPr>
        <p:spPr>
          <a:xfrm>
            <a:off x="3371780" y="737831"/>
            <a:ext cx="8551929" cy="570533"/>
          </a:xfrm>
          <a:prstGeom prst="leftArrow">
            <a:avLst>
              <a:gd name="adj1" fmla="val 100000"/>
              <a:gd name="adj2" fmla="val 0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Meaning :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Flowing</a:t>
            </a:r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Falling, Flowing downward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1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r="31732"/>
          <a:stretch/>
        </p:blipFill>
        <p:spPr>
          <a:xfrm>
            <a:off x="7200900" y="258580"/>
            <a:ext cx="3124200" cy="2319337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1449361" y="652463"/>
            <a:ext cx="4267200" cy="2014537"/>
          </a:xfrm>
          <a:prstGeom prst="cloudCallout">
            <a:avLst>
              <a:gd name="adj1" fmla="val 69975"/>
              <a:gd name="adj2" fmla="val 230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Silent Reading</a:t>
            </a:r>
          </a:p>
        </p:txBody>
      </p:sp>
      <p:sp>
        <p:nvSpPr>
          <p:cNvPr id="9" name="Cloud 8"/>
          <p:cNvSpPr/>
          <p:nvPr/>
        </p:nvSpPr>
        <p:spPr>
          <a:xfrm>
            <a:off x="2019300" y="3581400"/>
            <a:ext cx="8153400" cy="190500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someone comes to Sri Lanka, they may……</a:t>
            </a:r>
          </a:p>
        </p:txBody>
      </p:sp>
    </p:spTree>
    <p:extLst>
      <p:ext uri="{BB962C8B-B14F-4D97-AF65-F5344CB8AC3E}">
        <p14:creationId xmlns:p14="http://schemas.microsoft.com/office/powerpoint/2010/main" val="1183963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612" y="390673"/>
            <a:ext cx="4613976" cy="76944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Individual work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3581400"/>
            <a:ext cx="105156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 Which country has the highest literacy rate in south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Asia?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0700" y="2053357"/>
            <a:ext cx="86106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 Write down the nicknames of Sri Lanka </a:t>
            </a:r>
          </a:p>
        </p:txBody>
      </p:sp>
    </p:spTree>
    <p:extLst>
      <p:ext uri="{BB962C8B-B14F-4D97-AF65-F5344CB8AC3E}">
        <p14:creationId xmlns:p14="http://schemas.microsoft.com/office/powerpoint/2010/main" val="316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704626"/>
            <a:ext cx="2819400" cy="195842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257800" y="914400"/>
            <a:ext cx="4191000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Group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91000" y="2498394"/>
            <a:ext cx="6934200" cy="156966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From your reading of the text complete the table with no more than two words and/ or numbers. (Page-90)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81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29000" y="197921"/>
            <a:ext cx="53340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           Sri Lanka: Facts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197419"/>
              </p:ext>
            </p:extLst>
          </p:nvPr>
        </p:nvGraphicFramePr>
        <p:xfrm>
          <a:off x="419100" y="838200"/>
          <a:ext cx="11353799" cy="5750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5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3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05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8062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People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    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Economy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Natural beauty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5406">
                <a:tc>
                  <a:txBody>
                    <a:bodyPr/>
                    <a:lstStyle/>
                    <a:p>
                      <a:r>
                        <a:rPr lang="en-US" sz="2000" dirty="0"/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a)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    ……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 main ethnic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groups. They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Sinhalese, Sri Lankan Tamils, b)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    ……….</a:t>
                      </a:r>
                    </a:p>
                    <a:p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Sri Lankan Moors who are known as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……….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earliest residents of  Sri Lanka  are known as d)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 is a traditional form of economic activities in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Lanka . The country export many crops and a)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Sri Lanka tops the world in tea export. The spice b)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found first in Sri Lanka.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Sri Lanka is blessed with awesome natural beauty. There are blue seas , sandy beaches,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green hills and flowing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…...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country has  a rich wild life. </a:t>
                      </a: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wide variety of fruits and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……..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also available. Travellers can enjoy the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…….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sitting at the plam shaded lagoons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69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78358"/>
            <a:ext cx="678179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Now,  match your answer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82652"/>
              </p:ext>
            </p:extLst>
          </p:nvPr>
        </p:nvGraphicFramePr>
        <p:xfrm>
          <a:off x="381000" y="1141491"/>
          <a:ext cx="11430000" cy="5778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6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48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568"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People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Economy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beauty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0521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There are 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more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</a:t>
                      </a:r>
                      <a:r>
                        <a:rPr lang="en-US" sz="28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four main ethnic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groups. They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Sinhalese, Sri Lankan Tamils, b) 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Indian Tamils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and Sri Lankan Moors who are known as c)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Muslims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The earliest residents of  Sri </a:t>
                      </a:r>
                      <a:r>
                        <a:rPr lang="en-US" sz="280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lanka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are known as d)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Veddhas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 is a traditional form of economic activities in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Lanka . The country export many crops and  a) 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spices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Sri Lanka tops the world in tea export. The spice  b) 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cinnamon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was found first in Sri Lanka.</a:t>
                      </a:r>
                    </a:p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 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 Lanka is blessed with awesome natural beauty. There are blue seas , sandy beaches,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green hills and flowing a)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waterfalls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The country has  a rich wild life. </a:t>
                      </a:r>
                    </a:p>
                    <a:p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wide variety of fruits and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spices 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are also available. Traveller can enjoy the  c) 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glorious </a:t>
                      </a:r>
                      <a:r>
                        <a:rPr lang="en-US" sz="28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view sitting at the plam shaded lagoons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445"/>
            </a:avLst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81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361464"/>
            <a:ext cx="65532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Book Antiqua" pitchFamily="18" charset="0"/>
              </a:rPr>
              <a:t>I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>d</a:t>
            </a:r>
            <a:r>
              <a:rPr lang="en-US" sz="4400" b="1" dirty="0">
                <a:solidFill>
                  <a:srgbClr val="FF0000"/>
                </a:solidFill>
                <a:latin typeface="Book Antiqua" pitchFamily="18" charset="0"/>
              </a:rPr>
              <a:t>e</a:t>
            </a:r>
            <a:r>
              <a:rPr lang="en-US" sz="4400" b="1" dirty="0">
                <a:solidFill>
                  <a:srgbClr val="002060"/>
                </a:solidFill>
                <a:latin typeface="Book Antiqua" pitchFamily="18" charset="0"/>
              </a:rPr>
              <a:t>n</a:t>
            </a:r>
            <a:r>
              <a:rPr lang="en-US" sz="4400" b="1" dirty="0">
                <a:solidFill>
                  <a:srgbClr val="00B0F0"/>
                </a:solidFill>
                <a:latin typeface="Book Antiqua" pitchFamily="18" charset="0"/>
              </a:rPr>
              <a:t>t</a:t>
            </a:r>
            <a:r>
              <a:rPr lang="en-US" sz="4400" b="1" dirty="0">
                <a:solidFill>
                  <a:srgbClr val="0070C0"/>
                </a:solidFill>
                <a:latin typeface="Book Antiqua" pitchFamily="18" charset="0"/>
              </a:rPr>
              <a:t>i</a:t>
            </a:r>
            <a:r>
              <a:rPr lang="en-US" sz="4400" b="1" dirty="0">
                <a:solidFill>
                  <a:srgbClr val="002060"/>
                </a:solidFill>
                <a:latin typeface="Book Antiqua" pitchFamily="18" charset="0"/>
              </a:rPr>
              <a:t>t</a:t>
            </a:r>
            <a:r>
              <a:rPr lang="en-US" sz="4400" b="1" dirty="0">
                <a:solidFill>
                  <a:srgbClr val="7030A0"/>
                </a:solidFill>
                <a:latin typeface="Book Antiqua" pitchFamily="18" charset="0"/>
              </a:rPr>
              <a:t>y</a:t>
            </a:r>
            <a:r>
              <a:rPr lang="en-US" sz="5400" b="1" dirty="0">
                <a:latin typeface="Book Antiqua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515452"/>
            <a:ext cx="6400800" cy="261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Book Antiqua" pitchFamily="18" charset="0"/>
              </a:rPr>
              <a:t>  </a:t>
            </a:r>
            <a:r>
              <a:rPr lang="en-US" sz="3600" b="1" dirty="0">
                <a:solidFill>
                  <a:srgbClr val="C00000"/>
                </a:solidFill>
                <a:latin typeface="Book Antiqua" pitchFamily="18" charset="0"/>
              </a:rPr>
              <a:t>Manik Chandra Majumder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Book Antiqua" pitchFamily="18" charset="0"/>
              </a:rPr>
              <a:t>         Asst. Teacher</a:t>
            </a:r>
          </a:p>
          <a:p>
            <a:r>
              <a:rPr lang="en-US" sz="3200" b="1" dirty="0">
                <a:solidFill>
                  <a:schemeClr val="tx2"/>
                </a:solidFill>
                <a:latin typeface="Book Antiqua" pitchFamily="18" charset="0"/>
              </a:rPr>
              <a:t>  </a:t>
            </a:r>
            <a:r>
              <a:rPr lang="en-US" sz="3200" b="1" dirty="0" err="1">
                <a:solidFill>
                  <a:schemeClr val="tx2"/>
                </a:solidFill>
                <a:latin typeface="Book Antiqua" pitchFamily="18" charset="0"/>
              </a:rPr>
              <a:t>Gazirhat</a:t>
            </a:r>
            <a:r>
              <a:rPr lang="en-US" sz="3200" b="1" dirty="0">
                <a:solidFill>
                  <a:schemeClr val="tx2"/>
                </a:solidFill>
                <a:latin typeface="Book Antiqua" pitchFamily="18" charset="0"/>
              </a:rPr>
              <a:t> High School</a:t>
            </a:r>
          </a:p>
          <a:p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         </a:t>
            </a:r>
            <a:r>
              <a:rPr lang="en-US" sz="2400" b="1" dirty="0" err="1">
                <a:solidFill>
                  <a:srgbClr val="002060"/>
                </a:solidFill>
                <a:latin typeface="Book Antiqua" pitchFamily="18" charset="0"/>
              </a:rPr>
              <a:t>Senbag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Book Antiqua" pitchFamily="18" charset="0"/>
              </a:rPr>
              <a:t>Noakhali</a:t>
            </a:r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.</a:t>
            </a:r>
          </a:p>
          <a:p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    Mobile No: 01717155169.</a:t>
            </a:r>
          </a:p>
          <a:p>
            <a:r>
              <a:rPr lang="en-US" sz="2400" b="1" dirty="0">
                <a:solidFill>
                  <a:srgbClr val="002060"/>
                </a:solidFill>
                <a:latin typeface="Book Antiqua" pitchFamily="18" charset="0"/>
              </a:rPr>
              <a:t>    Email: Manikmajumder01@gmail.com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4419600"/>
            <a:ext cx="6400800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</a:t>
            </a:r>
            <a:r>
              <a:rPr lang="en-US" sz="2800" dirty="0">
                <a:latin typeface="Book Antiqua" pitchFamily="18" charset="0"/>
              </a:rPr>
              <a:t>Class : Nine -Ten</a:t>
            </a:r>
          </a:p>
          <a:p>
            <a:r>
              <a:rPr lang="en-US" sz="2800" dirty="0">
                <a:latin typeface="Book Antiqua" pitchFamily="18" charset="0"/>
              </a:rPr>
              <a:t> Subject : English 1</a:t>
            </a:r>
            <a:r>
              <a:rPr lang="en-US" sz="2800" baseline="30000" dirty="0">
                <a:latin typeface="Book Antiqua" pitchFamily="18" charset="0"/>
              </a:rPr>
              <a:t>st</a:t>
            </a:r>
            <a:r>
              <a:rPr lang="en-US" sz="2800" dirty="0">
                <a:latin typeface="Book Antiqua" pitchFamily="18" charset="0"/>
              </a:rPr>
              <a:t> First paper </a:t>
            </a:r>
          </a:p>
          <a:p>
            <a:r>
              <a:rPr lang="en-US" sz="2800" dirty="0">
                <a:latin typeface="Book Antiqua" pitchFamily="18" charset="0"/>
              </a:rPr>
              <a:t>    Time : 55 minutes</a:t>
            </a:r>
          </a:p>
          <a:p>
            <a:r>
              <a:rPr lang="en-US" sz="2800" dirty="0">
                <a:latin typeface="Book Antiqua" pitchFamily="18" charset="0"/>
              </a:rPr>
              <a:t>     Date </a:t>
            </a:r>
            <a:r>
              <a:rPr lang="en-US" sz="2800">
                <a:latin typeface="Book Antiqua" pitchFamily="18" charset="0"/>
              </a:rPr>
              <a:t>: 00/00/2018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4419601"/>
            <a:ext cx="1066799" cy="146119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5452"/>
            <a:ext cx="1981200" cy="2392341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12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319545"/>
            <a:ext cx="10319405" cy="113877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Read the small descriptions of some of the best tourist places in Sri Lanka &amp; their attraction. Then discuss the questions that follow.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68" y="2212386"/>
            <a:ext cx="6079105" cy="3635122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7" name="Left Arrow 6"/>
          <p:cNvSpPr/>
          <p:nvPr/>
        </p:nvSpPr>
        <p:spPr>
          <a:xfrm>
            <a:off x="7474650" y="3457567"/>
            <a:ext cx="4179685" cy="1235108"/>
          </a:xfrm>
          <a:prstGeom prst="leftArrow">
            <a:avLst>
              <a:gd name="adj1" fmla="val 100000"/>
              <a:gd name="adj2" fmla="val 1844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Anuradhapura, ancient capital of Sri Lanka.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79" y="2111838"/>
            <a:ext cx="5994494" cy="3537213"/>
          </a:xfrm>
          <a:prstGeom prst="rect">
            <a:avLst/>
          </a:prstGeom>
        </p:spPr>
      </p:pic>
      <p:sp>
        <p:nvSpPr>
          <p:cNvPr id="9" name="Left Arrow 8"/>
          <p:cNvSpPr/>
          <p:nvPr/>
        </p:nvSpPr>
        <p:spPr>
          <a:xfrm>
            <a:off x="7432596" y="3595712"/>
            <a:ext cx="4335472" cy="1367364"/>
          </a:xfrm>
          <a:prstGeom prst="leftArrow">
            <a:avLst>
              <a:gd name="adj1" fmla="val 100000"/>
              <a:gd name="adj2" fmla="val 2917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Bundala National park. A home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Dambulla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birds and animals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36"/>
          <a:stretch/>
        </p:blipFill>
        <p:spPr>
          <a:xfrm>
            <a:off x="531563" y="2140355"/>
            <a:ext cx="6078762" cy="383660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1" name="Left Arrow 10"/>
          <p:cNvSpPr/>
          <p:nvPr/>
        </p:nvSpPr>
        <p:spPr>
          <a:xfrm>
            <a:off x="7271405" y="3418834"/>
            <a:ext cx="4417907" cy="1275616"/>
          </a:xfrm>
          <a:prstGeom prst="leftArrow">
            <a:avLst>
              <a:gd name="adj1" fmla="val 99999"/>
              <a:gd name="adj2" fmla="val 3941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Hikkaduwa,a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coral reef and sand beach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6" y="2200783"/>
            <a:ext cx="5907415" cy="37761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Left Arrow 11"/>
          <p:cNvSpPr/>
          <p:nvPr/>
        </p:nvSpPr>
        <p:spPr>
          <a:xfrm>
            <a:off x="7982146" y="4244551"/>
            <a:ext cx="2439415" cy="713232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66" y="2061670"/>
            <a:ext cx="6002785" cy="3843321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8109122" y="4146804"/>
            <a:ext cx="2256487" cy="793554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Leopard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83" y="2301679"/>
            <a:ext cx="5996502" cy="363533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16" name="Left Arrow 15"/>
          <p:cNvSpPr/>
          <p:nvPr/>
        </p:nvSpPr>
        <p:spPr>
          <a:xfrm>
            <a:off x="7759697" y="4169231"/>
            <a:ext cx="3381800" cy="826729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Dambulla,a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temple complex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38" y="2061670"/>
            <a:ext cx="5969435" cy="3741984"/>
          </a:xfrm>
          <a:prstGeom prst="rect">
            <a:avLst/>
          </a:prstGeom>
        </p:spPr>
      </p:pic>
      <p:sp>
        <p:nvSpPr>
          <p:cNvPr id="18" name="Left Arrow 17"/>
          <p:cNvSpPr/>
          <p:nvPr/>
        </p:nvSpPr>
        <p:spPr>
          <a:xfrm>
            <a:off x="8014170" y="4146804"/>
            <a:ext cx="2402291" cy="664287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Elephant</a:t>
            </a:r>
          </a:p>
        </p:txBody>
      </p:sp>
    </p:spTree>
    <p:extLst>
      <p:ext uri="{BB962C8B-B14F-4D97-AF65-F5344CB8AC3E}">
        <p14:creationId xmlns:p14="http://schemas.microsoft.com/office/powerpoint/2010/main" val="10468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4" grpId="0" animBg="1"/>
      <p:bldP spid="16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524000"/>
            <a:ext cx="10591799" cy="258532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Now make a dialogue with your partner about the best tourist places of Sri Lanka. 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86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69342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      Observe the video attentively.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3100" y="4343400"/>
            <a:ext cx="8382000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Now, write a short description of Bundala National Park.</a:t>
            </a: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124890"/>
              </p:ext>
            </p:extLst>
          </p:nvPr>
        </p:nvGraphicFramePr>
        <p:xfrm>
          <a:off x="4718050" y="2073275"/>
          <a:ext cx="2449513" cy="165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Packager Shell Object" showAsIcon="1" r:id="rId4" imgW="543960" imgH="491040" progId="Package">
                  <p:embed/>
                </p:oleObj>
              </mc:Choice>
              <mc:Fallback>
                <p:oleObj name="Packager Shell Object" showAsIcon="1" r:id="rId4" imgW="54396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8050" y="2073275"/>
                        <a:ext cx="2449513" cy="1652588"/>
                      </a:xfrm>
                      <a:prstGeom prst="rect">
                        <a:avLst/>
                      </a:prstGeom>
                      <a:solidFill>
                        <a:schemeClr val="accent3">
                          <a:lumMod val="75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078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05100" y="815102"/>
            <a:ext cx="67818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Evaluation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2667000"/>
            <a:ext cx="9982200" cy="23391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1. What do you mean by the word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Ayubown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 What are the nicknames of Sri Lanka?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3. Where is Sri Lanka situated and what is the name of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it’s capital?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55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978046" y="304801"/>
            <a:ext cx="58674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HOME WORK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11427" y="4724400"/>
            <a:ext cx="857874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Write a short description of Sri Lanka’s economic activities and natural beauty.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85900"/>
            <a:ext cx="457200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5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82296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97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52401"/>
            <a:ext cx="80772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>
                <a:latin typeface="Book Antiqua" pitchFamily="18" charset="0"/>
              </a:rPr>
              <a:t>    </a:t>
            </a:r>
            <a:r>
              <a:rPr lang="en-US" sz="3200">
                <a:latin typeface="Book Antiqua" pitchFamily="18" charset="0"/>
              </a:rPr>
              <a:t>What </a:t>
            </a:r>
            <a:r>
              <a:rPr lang="en-US" sz="3200" dirty="0">
                <a:latin typeface="Book Antiqua" pitchFamily="18" charset="0"/>
              </a:rPr>
              <a:t>can you see in the pictures?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413615"/>
            <a:ext cx="3124200" cy="1597441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077200" y="6159114"/>
            <a:ext cx="315019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Book Antiqua" pitchFamily="18" charset="0"/>
              </a:rPr>
              <a:t>Sri Lanka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05000" y="1066801"/>
            <a:ext cx="807720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     Are you familiar with flags of the states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905421"/>
            <a:ext cx="3276600" cy="1682579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283221" y="3723973"/>
            <a:ext cx="2559757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         </a:t>
            </a:r>
            <a:r>
              <a:rPr lang="en-US" sz="3200" dirty="0">
                <a:latin typeface="Book Antiqua" pitchFamily="18" charset="0"/>
              </a:rPr>
              <a:t>Bhutan</a:t>
            </a:r>
            <a:endParaRPr lang="en-US" sz="3600" dirty="0">
              <a:latin typeface="Book Antiqua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456" y="1793393"/>
            <a:ext cx="2300288" cy="1768651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2" y="4413615"/>
            <a:ext cx="2424078" cy="1631389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930574" y="3695442"/>
            <a:ext cx="226695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     Nepal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72051" y="6093768"/>
            <a:ext cx="226694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sz="3200" dirty="0">
                <a:latin typeface="Book Antiqua" pitchFamily="18" charset="0"/>
              </a:rPr>
              <a:t>India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52" y="1800031"/>
            <a:ext cx="2896810" cy="175442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9455" y="3670012"/>
            <a:ext cx="238395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>
                <a:latin typeface="Book Antiqua" pitchFamily="18" charset="0"/>
              </a:rPr>
              <a:t>      </a:t>
            </a:r>
            <a:r>
              <a:rPr lang="en-US" sz="3200" dirty="0">
                <a:latin typeface="Book Antiqua" pitchFamily="18" charset="0"/>
              </a:rPr>
              <a:t>Maldives</a:t>
            </a:r>
            <a:endParaRPr lang="en-US" sz="3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560" y="4370342"/>
            <a:ext cx="2995145" cy="15360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191572" y="6045004"/>
            <a:ext cx="298213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      </a:t>
            </a:r>
            <a:r>
              <a:rPr lang="en-US" sz="3200" dirty="0">
                <a:latin typeface="Book Antiqua" pitchFamily="18" charset="0"/>
              </a:rPr>
              <a:t>Pakistan</a:t>
            </a:r>
          </a:p>
        </p:txBody>
      </p:sp>
    </p:spTree>
    <p:extLst>
      <p:ext uri="{BB962C8B-B14F-4D97-AF65-F5344CB8AC3E}">
        <p14:creationId xmlns:p14="http://schemas.microsoft.com/office/powerpoint/2010/main" val="7339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5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463149" y="812332"/>
            <a:ext cx="6109082" cy="5569149"/>
            <a:chOff x="5994400" y="333829"/>
            <a:chExt cx="5152571" cy="592954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4400" y="333829"/>
              <a:ext cx="4893214" cy="5929547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8476342" y="551544"/>
              <a:ext cx="26706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South Asia Map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755121" y="848019"/>
            <a:ext cx="323668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Click state Name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314" y="1405636"/>
            <a:ext cx="268514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Bangladesh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7314" y="1963253"/>
            <a:ext cx="2685143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India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3379" y="2588119"/>
            <a:ext cx="2685143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Pakistan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43378" y="3210945"/>
            <a:ext cx="268514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Nepal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43378" y="3820405"/>
            <a:ext cx="268514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Bhutan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7314" y="4393428"/>
            <a:ext cx="268514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Sri Lanka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9074632" y="5081382"/>
            <a:ext cx="914400" cy="914400"/>
          </a:xfrm>
          <a:prstGeom prst="star5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5-Point Star 15"/>
          <p:cNvSpPr/>
          <p:nvPr/>
        </p:nvSpPr>
        <p:spPr>
          <a:xfrm>
            <a:off x="7843037" y="2971800"/>
            <a:ext cx="914400" cy="914400"/>
          </a:xfrm>
          <a:prstGeom prst="star5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5-Point Star 16"/>
          <p:cNvSpPr/>
          <p:nvPr/>
        </p:nvSpPr>
        <p:spPr>
          <a:xfrm>
            <a:off x="9355818" y="2792417"/>
            <a:ext cx="914400" cy="914400"/>
          </a:xfrm>
          <a:prstGeom prst="star5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5-Point Star 17"/>
          <p:cNvSpPr/>
          <p:nvPr/>
        </p:nvSpPr>
        <p:spPr>
          <a:xfrm>
            <a:off x="6771210" y="2216938"/>
            <a:ext cx="914400" cy="914400"/>
          </a:xfrm>
          <a:prstGeom prst="star5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8089280" y="1651234"/>
            <a:ext cx="914400" cy="914400"/>
          </a:xfrm>
          <a:prstGeom prst="star5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9318534" y="1712715"/>
            <a:ext cx="914400" cy="914400"/>
          </a:xfrm>
          <a:prstGeom prst="star5">
            <a:avLst/>
          </a:prstGeom>
          <a:solidFill>
            <a:srgbClr val="FF000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55121" y="171019"/>
            <a:ext cx="1050960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see the location of the states in the map of South Asia.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0121" y="5012269"/>
            <a:ext cx="4953000" cy="1569660"/>
          </a:xfrm>
          <a:prstGeom prst="rect">
            <a:avLst/>
          </a:prstGeom>
          <a:solidFill>
            <a:srgbClr val="F5C040">
              <a:lumMod val="20000"/>
              <a:lumOff val="80000"/>
            </a:srgb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Among the countries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Sri Lanka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lies in Indian Ocean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24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3" t="13860" r="11831"/>
          <a:stretch/>
        </p:blipFill>
        <p:spPr>
          <a:xfrm>
            <a:off x="403643" y="1138621"/>
            <a:ext cx="5616157" cy="542651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998913" y="260980"/>
            <a:ext cx="703022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map. And discuss in pair.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74021" y="3335987"/>
            <a:ext cx="5463757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b) Among the countries is there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any country like an Island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884" y="1923584"/>
            <a:ext cx="4479403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a) Which country lies in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Indian Ocean?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3443" y="4787497"/>
            <a:ext cx="5106516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c) What is the name of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this country?</a:t>
            </a:r>
          </a:p>
        </p:txBody>
      </p:sp>
    </p:spTree>
    <p:extLst>
      <p:ext uri="{BB962C8B-B14F-4D97-AF65-F5344CB8AC3E}">
        <p14:creationId xmlns:p14="http://schemas.microsoft.com/office/powerpoint/2010/main" val="242020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8601"/>
            <a:ext cx="6934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itchFamily="18" charset="0"/>
              </a:rPr>
              <a:t>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know more about Sri Lanka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638" y="966276"/>
            <a:ext cx="4797972" cy="45003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0872" y="5640526"/>
            <a:ext cx="48006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Sri Lanka : The pearl of the Indian Ocean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78480" y="3886200"/>
            <a:ext cx="3124200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Unit : Six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Lesson : Two</a:t>
            </a:r>
          </a:p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page : 88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64" y="990600"/>
            <a:ext cx="303988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7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1300" y="618668"/>
            <a:ext cx="6629400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Book Antiqua" pitchFamily="18" charset="0"/>
              </a:rPr>
              <a:t>              </a:t>
            </a:r>
            <a:r>
              <a:rPr lang="en-US" sz="3600" b="1" dirty="0">
                <a:solidFill>
                  <a:srgbClr val="FF0000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47800" y="2008429"/>
            <a:ext cx="10058400" cy="369331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ook Antiqua" pitchFamily="18" charset="0"/>
              </a:rPr>
              <a:t>  After we have studied this lesson, we will be</a:t>
            </a:r>
          </a:p>
          <a:p>
            <a:r>
              <a:rPr lang="en-US" sz="3600" dirty="0">
                <a:latin typeface="Book Antiqua" pitchFamily="18" charset="0"/>
              </a:rPr>
              <a:t>  able to -----</a:t>
            </a:r>
          </a:p>
          <a:p>
            <a:r>
              <a:rPr lang="en-US" sz="3600" dirty="0">
                <a:latin typeface="Book Antiqua" pitchFamily="18" charset="0"/>
              </a:rPr>
              <a:t>    a) ask and answer questions.</a:t>
            </a:r>
          </a:p>
          <a:p>
            <a:r>
              <a:rPr lang="en-US" sz="3600" dirty="0">
                <a:latin typeface="Book Antiqua" pitchFamily="18" charset="0"/>
              </a:rPr>
              <a:t>    b) read, comprehend and </a:t>
            </a:r>
            <a:r>
              <a:rPr lang="en-US" sz="3600" dirty="0" err="1">
                <a:latin typeface="Book Antiqua" pitchFamily="18" charset="0"/>
              </a:rPr>
              <a:t>summerise</a:t>
            </a:r>
            <a:r>
              <a:rPr lang="en-US" sz="3600" dirty="0">
                <a:latin typeface="Book Antiqua" pitchFamily="18" charset="0"/>
              </a:rPr>
              <a:t> texts.</a:t>
            </a:r>
          </a:p>
          <a:p>
            <a:r>
              <a:rPr lang="en-US" sz="3600" dirty="0">
                <a:latin typeface="Book Antiqua" pitchFamily="18" charset="0"/>
              </a:rPr>
              <a:t>    c) write letters to friends describing places</a:t>
            </a:r>
          </a:p>
          <a:p>
            <a:r>
              <a:rPr lang="en-US" sz="3600" dirty="0">
                <a:latin typeface="Book Antiqua" pitchFamily="18" charset="0"/>
              </a:rPr>
              <a:t>        of interest.</a:t>
            </a:r>
          </a:p>
          <a:p>
            <a:r>
              <a:rPr lang="en-US" dirty="0">
                <a:latin typeface="Book Antiqua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74682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16641" y="5457138"/>
            <a:ext cx="3143251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Colombo, Capital of Sri Lanka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9560" y="5426360"/>
            <a:ext cx="261592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3200" dirty="0">
                <a:latin typeface="Book Antiqua" pitchFamily="18" charset="0"/>
              </a:rPr>
              <a:t>Sri Lanka sea beach</a:t>
            </a:r>
            <a:endParaRPr lang="en-US" sz="2400" dirty="0">
              <a:latin typeface="Book Antiqua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323" y="1350580"/>
            <a:ext cx="3497975" cy="385442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2" y="1371601"/>
            <a:ext cx="3672048" cy="385442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5" t="3590" r="4675" b="3982"/>
          <a:stretch/>
        </p:blipFill>
        <p:spPr>
          <a:xfrm>
            <a:off x="381001" y="1371600"/>
            <a:ext cx="3429000" cy="38577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847849" y="5457138"/>
            <a:ext cx="2318515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 Map of </a:t>
            </a:r>
          </a:p>
          <a:p>
            <a:r>
              <a:rPr lang="en-US" sz="3200" dirty="0">
                <a:latin typeface="Book Antiqua" pitchFamily="18" charset="0"/>
              </a:rPr>
              <a:t>Sri Lanka 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93160" y="439680"/>
            <a:ext cx="4657560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Look at the pictures</a:t>
            </a:r>
          </a:p>
        </p:txBody>
      </p:sp>
    </p:spTree>
    <p:extLst>
      <p:ext uri="{BB962C8B-B14F-4D97-AF65-F5344CB8AC3E}">
        <p14:creationId xmlns:p14="http://schemas.microsoft.com/office/powerpoint/2010/main" val="367698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5" r="13580"/>
          <a:stretch/>
        </p:blipFill>
        <p:spPr>
          <a:xfrm>
            <a:off x="1104901" y="333531"/>
            <a:ext cx="5486399" cy="491922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9" name="Up Arrow Callout 8"/>
          <p:cNvSpPr/>
          <p:nvPr/>
        </p:nvSpPr>
        <p:spPr>
          <a:xfrm>
            <a:off x="1866899" y="5252753"/>
            <a:ext cx="3886200" cy="1071847"/>
          </a:xfrm>
          <a:prstGeom prst="upArrowCallout">
            <a:avLst>
              <a:gd name="adj1" fmla="val 30356"/>
              <a:gd name="adj2" fmla="val 15178"/>
              <a:gd name="adj3" fmla="val 54669"/>
              <a:gd name="adj4" fmla="val 4533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LikeTeardrop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India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696200" y="4114800"/>
            <a:ext cx="3810000" cy="1295400"/>
          </a:xfrm>
          <a:prstGeom prst="wedgeRectCallout">
            <a:avLst>
              <a:gd name="adj1" fmla="val -139924"/>
              <a:gd name="adj2" fmla="val 15229"/>
            </a:avLst>
          </a:prstGeom>
          <a:solidFill>
            <a:schemeClr val="accent5">
              <a:lumMod val="20000"/>
              <a:lumOff val="80000"/>
            </a:schemeClr>
          </a:soli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Sri Lanka located in Indian Ocean </a:t>
            </a:r>
          </a:p>
        </p:txBody>
      </p:sp>
      <p:sp>
        <p:nvSpPr>
          <p:cNvPr id="2" name="Left Arrow 1"/>
          <p:cNvSpPr/>
          <p:nvPr/>
        </p:nvSpPr>
        <p:spPr>
          <a:xfrm>
            <a:off x="7038472" y="380802"/>
            <a:ext cx="4848728" cy="2971998"/>
          </a:xfrm>
          <a:prstGeom prst="leftArrow">
            <a:avLst>
              <a:gd name="adj1" fmla="val 100000"/>
              <a:gd name="adj2" fmla="val 3436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Sri Lanka has many nicknames: Serendip, Ceylon, Teardrop of India, Pearl of the Indian Ocean.</a:t>
            </a:r>
          </a:p>
        </p:txBody>
      </p:sp>
    </p:spTree>
    <p:extLst>
      <p:ext uri="{BB962C8B-B14F-4D97-AF65-F5344CB8AC3E}">
        <p14:creationId xmlns:p14="http://schemas.microsoft.com/office/powerpoint/2010/main" val="300807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5AFBF7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2413</TotalTime>
  <Words>1057</Words>
  <Application>Microsoft Office PowerPoint</Application>
  <PresentationFormat>Widescreen</PresentationFormat>
  <Paragraphs>144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Book Antiqua</vt:lpstr>
      <vt:lpstr>Calibri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</dc:creator>
  <cp:lastModifiedBy>Windows User</cp:lastModifiedBy>
  <cp:revision>427</cp:revision>
  <dcterms:created xsi:type="dcterms:W3CDTF">2015-01-09T12:49:55Z</dcterms:created>
  <dcterms:modified xsi:type="dcterms:W3CDTF">2020-04-27T17:58:48Z</dcterms:modified>
</cp:coreProperties>
</file>