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81" r:id="rId4"/>
    <p:sldId id="283" r:id="rId5"/>
    <p:sldId id="257" r:id="rId6"/>
    <p:sldId id="275" r:id="rId7"/>
    <p:sldId id="284" r:id="rId8"/>
    <p:sldId id="285" r:id="rId9"/>
    <p:sldId id="273" r:id="rId10"/>
    <p:sldId id="270" r:id="rId11"/>
    <p:sldId id="276" r:id="rId12"/>
    <p:sldId id="277" r:id="rId13"/>
    <p:sldId id="286" r:id="rId14"/>
    <p:sldId id="279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94660"/>
  </p:normalViewPr>
  <p:slideViewPr>
    <p:cSldViewPr>
      <p:cViewPr varScale="1">
        <p:scale>
          <a:sx n="71" d="100"/>
          <a:sy n="71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18F34-620E-47D9-8FBD-EC0290E5DD4F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4A1AD39C-99E8-4F5F-9993-0914D18F22F6}">
      <dgm:prSet phldrT="[Text]"/>
      <dgm:spPr/>
      <dgm:t>
        <a:bodyPr/>
        <a:lstStyle/>
        <a:p>
          <a:r>
            <a:rPr lang="bn-BD" dirty="0" smtClean="0"/>
            <a:t>রোগাক্রান্ত স্থানের ছবি তোলা সম্ভব।</a:t>
          </a:r>
          <a:endParaRPr lang="en-US" dirty="0"/>
        </a:p>
      </dgm:t>
    </dgm:pt>
    <dgm:pt modelId="{A0F43DB2-92E0-47B0-9B63-4C15C5D9085E}" type="parTrans" cxnId="{4DEED195-B059-489D-B7EE-2EB852AECCAE}">
      <dgm:prSet/>
      <dgm:spPr/>
      <dgm:t>
        <a:bodyPr/>
        <a:lstStyle/>
        <a:p>
          <a:endParaRPr lang="en-US"/>
        </a:p>
      </dgm:t>
    </dgm:pt>
    <dgm:pt modelId="{1166AFF7-A326-42D3-81BB-19E7F7BD603B}" type="sibTrans" cxnId="{4DEED195-B059-489D-B7EE-2EB852AECCAE}">
      <dgm:prSet/>
      <dgm:spPr/>
      <dgm:t>
        <a:bodyPr/>
        <a:lstStyle/>
        <a:p>
          <a:endParaRPr lang="en-US"/>
        </a:p>
      </dgm:t>
    </dgm:pt>
    <dgm:pt modelId="{B6E54F3C-234B-4518-88E1-091116B4E86E}">
      <dgm:prSet phldrT="[Text]"/>
      <dgm:spPr/>
      <dgm:t>
        <a:bodyPr/>
        <a:lstStyle/>
        <a:p>
          <a:r>
            <a:rPr lang="bn-BD" dirty="0" smtClean="0"/>
            <a:t>টিউমারের উপস্থিতি নির্ণয় ও নিরাময় করে।</a:t>
          </a:r>
          <a:endParaRPr lang="en-US" dirty="0"/>
        </a:p>
      </dgm:t>
    </dgm:pt>
    <dgm:pt modelId="{1202E927-6A74-4252-B917-50C3FEA98121}" type="parTrans" cxnId="{384C9C4C-7EF2-4771-B5B5-77BDDF21E009}">
      <dgm:prSet/>
      <dgm:spPr/>
      <dgm:t>
        <a:bodyPr/>
        <a:lstStyle/>
        <a:p>
          <a:endParaRPr lang="en-US"/>
        </a:p>
      </dgm:t>
    </dgm:pt>
    <dgm:pt modelId="{3DBF060F-DC85-430F-96AD-16B7D8EE2E94}" type="sibTrans" cxnId="{384C9C4C-7EF2-4771-B5B5-77BDDF21E009}">
      <dgm:prSet/>
      <dgm:spPr/>
      <dgm:t>
        <a:bodyPr/>
        <a:lstStyle/>
        <a:p>
          <a:endParaRPr lang="en-US"/>
        </a:p>
      </dgm:t>
    </dgm:pt>
    <dgm:pt modelId="{11CAF901-AA69-4F6C-A9A0-7C9F0A20922E}">
      <dgm:prSet phldrT="[Text]"/>
      <dgm:spPr/>
      <dgm:t>
        <a:bodyPr/>
        <a:lstStyle/>
        <a:p>
          <a:r>
            <a:rPr lang="bn-BD" dirty="0" smtClean="0"/>
            <a:t>রক্তে নিউকোমিয়া রোগের চিকিৎসায় ব্যবহৃত হয়। </a:t>
          </a:r>
          <a:endParaRPr lang="en-US" dirty="0"/>
        </a:p>
      </dgm:t>
    </dgm:pt>
    <dgm:pt modelId="{CACF263E-DA6F-4036-A016-F8814E6D9D18}" type="parTrans" cxnId="{40F6F5F3-C73E-410E-8422-6D31BFBEDF93}">
      <dgm:prSet/>
      <dgm:spPr/>
      <dgm:t>
        <a:bodyPr/>
        <a:lstStyle/>
        <a:p>
          <a:endParaRPr lang="en-US"/>
        </a:p>
      </dgm:t>
    </dgm:pt>
    <dgm:pt modelId="{33D0BDD5-6324-46F3-B09A-04A746005D48}" type="sibTrans" cxnId="{40F6F5F3-C73E-410E-8422-6D31BFBEDF93}">
      <dgm:prSet/>
      <dgm:spPr/>
      <dgm:t>
        <a:bodyPr/>
        <a:lstStyle/>
        <a:p>
          <a:endParaRPr lang="en-US"/>
        </a:p>
      </dgm:t>
    </dgm:pt>
    <dgm:pt modelId="{70A01BD8-12C9-49DF-B5C3-A12889AB3292}">
      <dgm:prSet/>
      <dgm:spPr/>
      <dgm:t>
        <a:bodyPr/>
        <a:lstStyle/>
        <a:p>
          <a:r>
            <a:rPr lang="bn-BD" dirty="0" smtClean="0"/>
            <a:t>থাইরয়েড গ্রন্থির কোষ কলা বৃদ্ধি প্রতিহত করে।</a:t>
          </a:r>
          <a:endParaRPr lang="en-US" dirty="0"/>
        </a:p>
      </dgm:t>
    </dgm:pt>
    <dgm:pt modelId="{43119971-2AFE-411C-B129-AB7A0A644A45}" type="parTrans" cxnId="{07AC5D4D-55F4-4319-B3BF-6A37EE885BEC}">
      <dgm:prSet/>
      <dgm:spPr/>
      <dgm:t>
        <a:bodyPr/>
        <a:lstStyle/>
        <a:p>
          <a:endParaRPr lang="en-US"/>
        </a:p>
      </dgm:t>
    </dgm:pt>
    <dgm:pt modelId="{887D98E2-2AB2-47C0-A574-3A7111C647E6}" type="sibTrans" cxnId="{07AC5D4D-55F4-4319-B3BF-6A37EE885BEC}">
      <dgm:prSet/>
      <dgm:spPr/>
      <dgm:t>
        <a:bodyPr/>
        <a:lstStyle/>
        <a:p>
          <a:endParaRPr lang="en-US"/>
        </a:p>
      </dgm:t>
    </dgm:pt>
    <dgm:pt modelId="{5526B942-0798-43BE-871E-0FC84F0886B9}">
      <dgm:prSet/>
      <dgm:spPr/>
      <dgm:t>
        <a:bodyPr/>
        <a:lstStyle/>
        <a:p>
          <a:r>
            <a:rPr lang="bn-BD" dirty="0" smtClean="0"/>
            <a:t>পৃথিবির বয়স নির্ধারণে ব্যবহৃত হয়।</a:t>
          </a:r>
          <a:endParaRPr lang="en-US" dirty="0"/>
        </a:p>
      </dgm:t>
    </dgm:pt>
    <dgm:pt modelId="{C3CDC927-A18E-4846-B29E-3864319F980F}" type="parTrans" cxnId="{76B19A23-F2A1-4A57-8436-1E0FEBF4DA51}">
      <dgm:prSet/>
      <dgm:spPr/>
      <dgm:t>
        <a:bodyPr/>
        <a:lstStyle/>
        <a:p>
          <a:endParaRPr lang="en-US"/>
        </a:p>
      </dgm:t>
    </dgm:pt>
    <dgm:pt modelId="{BB19E727-95F5-4746-B140-C60C770725EE}" type="sibTrans" cxnId="{76B19A23-F2A1-4A57-8436-1E0FEBF4DA51}">
      <dgm:prSet/>
      <dgm:spPr/>
      <dgm:t>
        <a:bodyPr/>
        <a:lstStyle/>
        <a:p>
          <a:endParaRPr lang="en-US"/>
        </a:p>
      </dgm:t>
    </dgm:pt>
    <dgm:pt modelId="{78841FB2-4154-40ED-9F93-7EC8D52704ED}" type="pres">
      <dgm:prSet presAssocID="{DE218F34-620E-47D9-8FBD-EC0290E5DD4F}" presName="linearFlow" presStyleCnt="0">
        <dgm:presLayoutVars>
          <dgm:dir/>
          <dgm:resizeHandles val="exact"/>
        </dgm:presLayoutVars>
      </dgm:prSet>
      <dgm:spPr/>
    </dgm:pt>
    <dgm:pt modelId="{D397DB25-51E7-48A4-A818-961565C3A051}" type="pres">
      <dgm:prSet presAssocID="{4A1AD39C-99E8-4F5F-9993-0914D18F22F6}" presName="composite" presStyleCnt="0"/>
      <dgm:spPr/>
    </dgm:pt>
    <dgm:pt modelId="{6581C69D-3FDA-4597-868A-DBD7E6F7E938}" type="pres">
      <dgm:prSet presAssocID="{4A1AD39C-99E8-4F5F-9993-0914D18F22F6}" presName="imgShp" presStyleLbl="fgImgPlace1" presStyleIdx="0" presStyleCnt="5"/>
      <dgm:spPr>
        <a:prstGeom prst="ellipse">
          <a:avLst/>
        </a:prstGeom>
      </dgm:spPr>
    </dgm:pt>
    <dgm:pt modelId="{C808F02C-E2B6-4E46-94BA-7A7D703AAF01}" type="pres">
      <dgm:prSet presAssocID="{4A1AD39C-99E8-4F5F-9993-0914D18F22F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5046B-CCBB-42F3-A312-99F5FFE9BCF2}" type="pres">
      <dgm:prSet presAssocID="{1166AFF7-A326-42D3-81BB-19E7F7BD603B}" presName="spacing" presStyleCnt="0"/>
      <dgm:spPr/>
    </dgm:pt>
    <dgm:pt modelId="{4DCFD3E9-09D6-4048-BAA4-6714994DBFCD}" type="pres">
      <dgm:prSet presAssocID="{B6E54F3C-234B-4518-88E1-091116B4E86E}" presName="composite" presStyleCnt="0"/>
      <dgm:spPr/>
    </dgm:pt>
    <dgm:pt modelId="{67986FAA-0A32-466A-ABBC-7772B067C404}" type="pres">
      <dgm:prSet presAssocID="{B6E54F3C-234B-4518-88E1-091116B4E86E}" presName="imgShp" presStyleLbl="fgImgPlace1" presStyleIdx="1" presStyleCnt="5"/>
      <dgm:spPr/>
    </dgm:pt>
    <dgm:pt modelId="{7619FE2E-AF42-43B7-AE8C-8331E423E5BB}" type="pres">
      <dgm:prSet presAssocID="{B6E54F3C-234B-4518-88E1-091116B4E86E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16813-57F7-4B2D-BC9A-25106BC7F789}" type="pres">
      <dgm:prSet presAssocID="{3DBF060F-DC85-430F-96AD-16B7D8EE2E94}" presName="spacing" presStyleCnt="0"/>
      <dgm:spPr/>
    </dgm:pt>
    <dgm:pt modelId="{6CDC01B6-4B08-4496-BEA0-ECDF7DE9E207}" type="pres">
      <dgm:prSet presAssocID="{11CAF901-AA69-4F6C-A9A0-7C9F0A20922E}" presName="composite" presStyleCnt="0"/>
      <dgm:spPr/>
    </dgm:pt>
    <dgm:pt modelId="{98A2F68A-785D-438E-B830-DBDF1BDAC354}" type="pres">
      <dgm:prSet presAssocID="{11CAF901-AA69-4F6C-A9A0-7C9F0A20922E}" presName="imgShp" presStyleLbl="fgImgPlace1" presStyleIdx="2" presStyleCnt="5"/>
      <dgm:spPr/>
    </dgm:pt>
    <dgm:pt modelId="{BD6C4ED4-4134-4B17-B703-3699310FF35B}" type="pres">
      <dgm:prSet presAssocID="{11CAF901-AA69-4F6C-A9A0-7C9F0A20922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3543-C646-4566-BCDE-116B73D5303C}" type="pres">
      <dgm:prSet presAssocID="{33D0BDD5-6324-46F3-B09A-04A746005D48}" presName="spacing" presStyleCnt="0"/>
      <dgm:spPr/>
    </dgm:pt>
    <dgm:pt modelId="{3F4C1AFE-1B8E-4373-B37A-13438414D682}" type="pres">
      <dgm:prSet presAssocID="{70A01BD8-12C9-49DF-B5C3-A12889AB3292}" presName="composite" presStyleCnt="0"/>
      <dgm:spPr/>
    </dgm:pt>
    <dgm:pt modelId="{90C4BE51-351D-4DDC-AA8B-74F1CE597AF5}" type="pres">
      <dgm:prSet presAssocID="{70A01BD8-12C9-49DF-B5C3-A12889AB3292}" presName="imgShp" presStyleLbl="fgImgPlace1" presStyleIdx="3" presStyleCnt="5"/>
      <dgm:spPr/>
    </dgm:pt>
    <dgm:pt modelId="{3D93A2FA-509E-4AC3-B801-7F9E68D5A85D}" type="pres">
      <dgm:prSet presAssocID="{70A01BD8-12C9-49DF-B5C3-A12889AB3292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8873F-C878-4FF8-95B1-A03318A66ACB}" type="pres">
      <dgm:prSet presAssocID="{887D98E2-2AB2-47C0-A574-3A7111C647E6}" presName="spacing" presStyleCnt="0"/>
      <dgm:spPr/>
    </dgm:pt>
    <dgm:pt modelId="{A2AE36DE-1AC9-4BB2-B20D-98BF52676B36}" type="pres">
      <dgm:prSet presAssocID="{5526B942-0798-43BE-871E-0FC84F0886B9}" presName="composite" presStyleCnt="0"/>
      <dgm:spPr/>
    </dgm:pt>
    <dgm:pt modelId="{3F247259-0577-4B42-8281-DF784824E9FD}" type="pres">
      <dgm:prSet presAssocID="{5526B942-0798-43BE-871E-0FC84F0886B9}" presName="imgShp" presStyleLbl="fgImgPlace1" presStyleIdx="4" presStyleCnt="5"/>
      <dgm:spPr/>
    </dgm:pt>
    <dgm:pt modelId="{1FF8E8E8-1BBB-49AF-975F-CC8D45AAC7B9}" type="pres">
      <dgm:prSet presAssocID="{5526B942-0798-43BE-871E-0FC84F0886B9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3E2BE7-82DB-4804-A105-438336CF532D}" type="presOf" srcId="{11CAF901-AA69-4F6C-A9A0-7C9F0A20922E}" destId="{BD6C4ED4-4134-4B17-B703-3699310FF35B}" srcOrd="0" destOrd="0" presId="urn:microsoft.com/office/officeart/2005/8/layout/vList3"/>
    <dgm:cxn modelId="{76B19A23-F2A1-4A57-8436-1E0FEBF4DA51}" srcId="{DE218F34-620E-47D9-8FBD-EC0290E5DD4F}" destId="{5526B942-0798-43BE-871E-0FC84F0886B9}" srcOrd="4" destOrd="0" parTransId="{C3CDC927-A18E-4846-B29E-3864319F980F}" sibTransId="{BB19E727-95F5-4746-B140-C60C770725EE}"/>
    <dgm:cxn modelId="{384C9C4C-7EF2-4771-B5B5-77BDDF21E009}" srcId="{DE218F34-620E-47D9-8FBD-EC0290E5DD4F}" destId="{B6E54F3C-234B-4518-88E1-091116B4E86E}" srcOrd="1" destOrd="0" parTransId="{1202E927-6A74-4252-B917-50C3FEA98121}" sibTransId="{3DBF060F-DC85-430F-96AD-16B7D8EE2E94}"/>
    <dgm:cxn modelId="{07AC5D4D-55F4-4319-B3BF-6A37EE885BEC}" srcId="{DE218F34-620E-47D9-8FBD-EC0290E5DD4F}" destId="{70A01BD8-12C9-49DF-B5C3-A12889AB3292}" srcOrd="3" destOrd="0" parTransId="{43119971-2AFE-411C-B129-AB7A0A644A45}" sibTransId="{887D98E2-2AB2-47C0-A574-3A7111C647E6}"/>
    <dgm:cxn modelId="{40F6F5F3-C73E-410E-8422-6D31BFBEDF93}" srcId="{DE218F34-620E-47D9-8FBD-EC0290E5DD4F}" destId="{11CAF901-AA69-4F6C-A9A0-7C9F0A20922E}" srcOrd="2" destOrd="0" parTransId="{CACF263E-DA6F-4036-A016-F8814E6D9D18}" sibTransId="{33D0BDD5-6324-46F3-B09A-04A746005D48}"/>
    <dgm:cxn modelId="{DCA91850-D0F4-4E30-BBE7-45AFA3D079CE}" type="presOf" srcId="{4A1AD39C-99E8-4F5F-9993-0914D18F22F6}" destId="{C808F02C-E2B6-4E46-94BA-7A7D703AAF01}" srcOrd="0" destOrd="0" presId="urn:microsoft.com/office/officeart/2005/8/layout/vList3"/>
    <dgm:cxn modelId="{4DEED195-B059-489D-B7EE-2EB852AECCAE}" srcId="{DE218F34-620E-47D9-8FBD-EC0290E5DD4F}" destId="{4A1AD39C-99E8-4F5F-9993-0914D18F22F6}" srcOrd="0" destOrd="0" parTransId="{A0F43DB2-92E0-47B0-9B63-4C15C5D9085E}" sibTransId="{1166AFF7-A326-42D3-81BB-19E7F7BD603B}"/>
    <dgm:cxn modelId="{7068D951-99B4-4191-974B-EC912FAD5AA9}" type="presOf" srcId="{B6E54F3C-234B-4518-88E1-091116B4E86E}" destId="{7619FE2E-AF42-43B7-AE8C-8331E423E5BB}" srcOrd="0" destOrd="0" presId="urn:microsoft.com/office/officeart/2005/8/layout/vList3"/>
    <dgm:cxn modelId="{931898D5-F10C-44AE-B110-C4D0C1B9FB9E}" type="presOf" srcId="{DE218F34-620E-47D9-8FBD-EC0290E5DD4F}" destId="{78841FB2-4154-40ED-9F93-7EC8D52704ED}" srcOrd="0" destOrd="0" presId="urn:microsoft.com/office/officeart/2005/8/layout/vList3"/>
    <dgm:cxn modelId="{919596D1-877B-4EE5-91C9-88D3BE98AF0B}" type="presOf" srcId="{5526B942-0798-43BE-871E-0FC84F0886B9}" destId="{1FF8E8E8-1BBB-49AF-975F-CC8D45AAC7B9}" srcOrd="0" destOrd="0" presId="urn:microsoft.com/office/officeart/2005/8/layout/vList3"/>
    <dgm:cxn modelId="{E625E06D-6DEB-4A33-8346-16227E1237C9}" type="presOf" srcId="{70A01BD8-12C9-49DF-B5C3-A12889AB3292}" destId="{3D93A2FA-509E-4AC3-B801-7F9E68D5A85D}" srcOrd="0" destOrd="0" presId="urn:microsoft.com/office/officeart/2005/8/layout/vList3"/>
    <dgm:cxn modelId="{6691C0F6-CA06-4D4B-8375-34DDA58283FD}" type="presParOf" srcId="{78841FB2-4154-40ED-9F93-7EC8D52704ED}" destId="{D397DB25-51E7-48A4-A818-961565C3A051}" srcOrd="0" destOrd="0" presId="urn:microsoft.com/office/officeart/2005/8/layout/vList3"/>
    <dgm:cxn modelId="{52DD5202-EC7F-4535-873A-81455768960D}" type="presParOf" srcId="{D397DB25-51E7-48A4-A818-961565C3A051}" destId="{6581C69D-3FDA-4597-868A-DBD7E6F7E938}" srcOrd="0" destOrd="0" presId="urn:microsoft.com/office/officeart/2005/8/layout/vList3"/>
    <dgm:cxn modelId="{88C082D1-9308-4012-93E5-F56100D5DCB3}" type="presParOf" srcId="{D397DB25-51E7-48A4-A818-961565C3A051}" destId="{C808F02C-E2B6-4E46-94BA-7A7D703AAF01}" srcOrd="1" destOrd="0" presId="urn:microsoft.com/office/officeart/2005/8/layout/vList3"/>
    <dgm:cxn modelId="{D12E47D6-CEE0-4CC8-AD09-D5DF19E3C7C4}" type="presParOf" srcId="{78841FB2-4154-40ED-9F93-7EC8D52704ED}" destId="{3BE5046B-CCBB-42F3-A312-99F5FFE9BCF2}" srcOrd="1" destOrd="0" presId="urn:microsoft.com/office/officeart/2005/8/layout/vList3"/>
    <dgm:cxn modelId="{54A584CA-1DB1-45A0-B8A5-89528D7A348D}" type="presParOf" srcId="{78841FB2-4154-40ED-9F93-7EC8D52704ED}" destId="{4DCFD3E9-09D6-4048-BAA4-6714994DBFCD}" srcOrd="2" destOrd="0" presId="urn:microsoft.com/office/officeart/2005/8/layout/vList3"/>
    <dgm:cxn modelId="{24369397-E910-4EE0-BC13-62746BC7C289}" type="presParOf" srcId="{4DCFD3E9-09D6-4048-BAA4-6714994DBFCD}" destId="{67986FAA-0A32-466A-ABBC-7772B067C404}" srcOrd="0" destOrd="0" presId="urn:microsoft.com/office/officeart/2005/8/layout/vList3"/>
    <dgm:cxn modelId="{C5E741B9-F894-4DE2-9817-E080435BD449}" type="presParOf" srcId="{4DCFD3E9-09D6-4048-BAA4-6714994DBFCD}" destId="{7619FE2E-AF42-43B7-AE8C-8331E423E5BB}" srcOrd="1" destOrd="0" presId="urn:microsoft.com/office/officeart/2005/8/layout/vList3"/>
    <dgm:cxn modelId="{C04C2545-19A0-41C2-817E-2CE90F35541C}" type="presParOf" srcId="{78841FB2-4154-40ED-9F93-7EC8D52704ED}" destId="{60D16813-57F7-4B2D-BC9A-25106BC7F789}" srcOrd="3" destOrd="0" presId="urn:microsoft.com/office/officeart/2005/8/layout/vList3"/>
    <dgm:cxn modelId="{C8895E9E-9F0A-4B5F-85D0-43F2ADA6A885}" type="presParOf" srcId="{78841FB2-4154-40ED-9F93-7EC8D52704ED}" destId="{6CDC01B6-4B08-4496-BEA0-ECDF7DE9E207}" srcOrd="4" destOrd="0" presId="urn:microsoft.com/office/officeart/2005/8/layout/vList3"/>
    <dgm:cxn modelId="{4DDA1CC8-E162-45D6-A8ED-41409412FED8}" type="presParOf" srcId="{6CDC01B6-4B08-4496-BEA0-ECDF7DE9E207}" destId="{98A2F68A-785D-438E-B830-DBDF1BDAC354}" srcOrd="0" destOrd="0" presId="urn:microsoft.com/office/officeart/2005/8/layout/vList3"/>
    <dgm:cxn modelId="{F5A885BB-5F88-402C-81EA-E988B752BBC2}" type="presParOf" srcId="{6CDC01B6-4B08-4496-BEA0-ECDF7DE9E207}" destId="{BD6C4ED4-4134-4B17-B703-3699310FF35B}" srcOrd="1" destOrd="0" presId="urn:microsoft.com/office/officeart/2005/8/layout/vList3"/>
    <dgm:cxn modelId="{28D4A8D7-C883-4049-B1A2-C1D9EE3FE3E6}" type="presParOf" srcId="{78841FB2-4154-40ED-9F93-7EC8D52704ED}" destId="{AB373543-C646-4566-BCDE-116B73D5303C}" srcOrd="5" destOrd="0" presId="urn:microsoft.com/office/officeart/2005/8/layout/vList3"/>
    <dgm:cxn modelId="{A4B292D6-A442-41FC-8A42-07DBB7A314AA}" type="presParOf" srcId="{78841FB2-4154-40ED-9F93-7EC8D52704ED}" destId="{3F4C1AFE-1B8E-4373-B37A-13438414D682}" srcOrd="6" destOrd="0" presId="urn:microsoft.com/office/officeart/2005/8/layout/vList3"/>
    <dgm:cxn modelId="{80CC4167-787D-426C-85FB-126CEBB1919B}" type="presParOf" srcId="{3F4C1AFE-1B8E-4373-B37A-13438414D682}" destId="{90C4BE51-351D-4DDC-AA8B-74F1CE597AF5}" srcOrd="0" destOrd="0" presId="urn:microsoft.com/office/officeart/2005/8/layout/vList3"/>
    <dgm:cxn modelId="{9A1E8B94-2A7C-414F-B860-5B172EFA5CA4}" type="presParOf" srcId="{3F4C1AFE-1B8E-4373-B37A-13438414D682}" destId="{3D93A2FA-509E-4AC3-B801-7F9E68D5A85D}" srcOrd="1" destOrd="0" presId="urn:microsoft.com/office/officeart/2005/8/layout/vList3"/>
    <dgm:cxn modelId="{E58053F6-FD83-495A-87DB-E18BCE3DDF24}" type="presParOf" srcId="{78841FB2-4154-40ED-9F93-7EC8D52704ED}" destId="{C638873F-C878-4FF8-95B1-A03318A66ACB}" srcOrd="7" destOrd="0" presId="urn:microsoft.com/office/officeart/2005/8/layout/vList3"/>
    <dgm:cxn modelId="{F9D11AD0-9F0A-4937-90A7-273DA4284010}" type="presParOf" srcId="{78841FB2-4154-40ED-9F93-7EC8D52704ED}" destId="{A2AE36DE-1AC9-4BB2-B20D-98BF52676B36}" srcOrd="8" destOrd="0" presId="urn:microsoft.com/office/officeart/2005/8/layout/vList3"/>
    <dgm:cxn modelId="{E526A125-A1B1-47EC-8A7B-1C8A438942CD}" type="presParOf" srcId="{A2AE36DE-1AC9-4BB2-B20D-98BF52676B36}" destId="{3F247259-0577-4B42-8281-DF784824E9FD}" srcOrd="0" destOrd="0" presId="urn:microsoft.com/office/officeart/2005/8/layout/vList3"/>
    <dgm:cxn modelId="{EE1DEC94-A807-46D9-A73A-275D4C57A9CA}" type="presParOf" srcId="{A2AE36DE-1AC9-4BB2-B20D-98BF52676B36}" destId="{1FF8E8E8-1BBB-49AF-975F-CC8D45AAC7B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8F02C-E2B6-4E46-94BA-7A7D703AAF01}">
      <dsp:nvSpPr>
        <dsp:cNvPr id="0" name=""/>
        <dsp:cNvSpPr/>
      </dsp:nvSpPr>
      <dsp:spPr>
        <a:xfrm rot="10800000">
          <a:off x="1623544" y="2999"/>
          <a:ext cx="5523357" cy="92929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79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/>
            <a:t>রোগাক্রান্ত স্থানের ছবি তোলা সম্ভব।</a:t>
          </a:r>
          <a:endParaRPr lang="en-US" sz="1900" kern="1200" dirty="0"/>
        </a:p>
      </dsp:txBody>
      <dsp:txXfrm rot="10800000">
        <a:off x="1855867" y="2999"/>
        <a:ext cx="5291034" cy="929292"/>
      </dsp:txXfrm>
    </dsp:sp>
    <dsp:sp modelId="{6581C69D-3FDA-4597-868A-DBD7E6F7E938}">
      <dsp:nvSpPr>
        <dsp:cNvPr id="0" name=""/>
        <dsp:cNvSpPr/>
      </dsp:nvSpPr>
      <dsp:spPr>
        <a:xfrm>
          <a:off x="1158898" y="2999"/>
          <a:ext cx="929292" cy="92929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9FE2E-AF42-43B7-AE8C-8331E423E5BB}">
      <dsp:nvSpPr>
        <dsp:cNvPr id="0" name=""/>
        <dsp:cNvSpPr/>
      </dsp:nvSpPr>
      <dsp:spPr>
        <a:xfrm rot="10800000">
          <a:off x="1623544" y="1209693"/>
          <a:ext cx="5523357" cy="929292"/>
        </a:xfrm>
        <a:prstGeom prst="homePlat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79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/>
            <a:t>টিউমারের উপস্থিতি নির্ণয় ও নিরাময় করে।</a:t>
          </a:r>
          <a:endParaRPr lang="en-US" sz="1900" kern="1200" dirty="0"/>
        </a:p>
      </dsp:txBody>
      <dsp:txXfrm rot="10800000">
        <a:off x="1855867" y="1209693"/>
        <a:ext cx="5291034" cy="929292"/>
      </dsp:txXfrm>
    </dsp:sp>
    <dsp:sp modelId="{67986FAA-0A32-466A-ABBC-7772B067C404}">
      <dsp:nvSpPr>
        <dsp:cNvPr id="0" name=""/>
        <dsp:cNvSpPr/>
      </dsp:nvSpPr>
      <dsp:spPr>
        <a:xfrm>
          <a:off x="1158898" y="1209693"/>
          <a:ext cx="929292" cy="929292"/>
        </a:xfrm>
        <a:prstGeom prst="ellipse">
          <a:avLst/>
        </a:prstGeom>
        <a:solidFill>
          <a:schemeClr val="accent3">
            <a:tint val="50000"/>
            <a:hueOff val="2688049"/>
            <a:satOff val="-3527"/>
            <a:lumOff val="-3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C4ED4-4134-4B17-B703-3699310FF35B}">
      <dsp:nvSpPr>
        <dsp:cNvPr id="0" name=""/>
        <dsp:cNvSpPr/>
      </dsp:nvSpPr>
      <dsp:spPr>
        <a:xfrm rot="10800000">
          <a:off x="1623544" y="2416386"/>
          <a:ext cx="5523357" cy="929292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79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/>
            <a:t>রক্তে নিউকোমিয়া রোগের চিকিৎসায় ব্যবহৃত হয়। </a:t>
          </a:r>
          <a:endParaRPr lang="en-US" sz="1900" kern="1200" dirty="0"/>
        </a:p>
      </dsp:txBody>
      <dsp:txXfrm rot="10800000">
        <a:off x="1855867" y="2416386"/>
        <a:ext cx="5291034" cy="929292"/>
      </dsp:txXfrm>
    </dsp:sp>
    <dsp:sp modelId="{98A2F68A-785D-438E-B830-DBDF1BDAC354}">
      <dsp:nvSpPr>
        <dsp:cNvPr id="0" name=""/>
        <dsp:cNvSpPr/>
      </dsp:nvSpPr>
      <dsp:spPr>
        <a:xfrm>
          <a:off x="1158898" y="2416386"/>
          <a:ext cx="929292" cy="929292"/>
        </a:xfrm>
        <a:prstGeom prst="ellipse">
          <a:avLst/>
        </a:prstGeom>
        <a:solidFill>
          <a:schemeClr val="accent3">
            <a:tint val="50000"/>
            <a:hueOff val="5376097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3A2FA-509E-4AC3-B801-7F9E68D5A85D}">
      <dsp:nvSpPr>
        <dsp:cNvPr id="0" name=""/>
        <dsp:cNvSpPr/>
      </dsp:nvSpPr>
      <dsp:spPr>
        <a:xfrm rot="10800000">
          <a:off x="1623544" y="3623079"/>
          <a:ext cx="5523357" cy="929292"/>
        </a:xfrm>
        <a:prstGeom prst="homePlat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79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/>
            <a:t>থাইরয়েড গ্রন্থির কোষ কলা বৃদ্ধি প্রতিহত করে।</a:t>
          </a:r>
          <a:endParaRPr lang="en-US" sz="1900" kern="1200" dirty="0"/>
        </a:p>
      </dsp:txBody>
      <dsp:txXfrm rot="10800000">
        <a:off x="1855867" y="3623079"/>
        <a:ext cx="5291034" cy="929292"/>
      </dsp:txXfrm>
    </dsp:sp>
    <dsp:sp modelId="{90C4BE51-351D-4DDC-AA8B-74F1CE597AF5}">
      <dsp:nvSpPr>
        <dsp:cNvPr id="0" name=""/>
        <dsp:cNvSpPr/>
      </dsp:nvSpPr>
      <dsp:spPr>
        <a:xfrm>
          <a:off x="1158898" y="3623079"/>
          <a:ext cx="929292" cy="929292"/>
        </a:xfrm>
        <a:prstGeom prst="ellipse">
          <a:avLst/>
        </a:prstGeom>
        <a:solidFill>
          <a:schemeClr val="accent3">
            <a:tint val="50000"/>
            <a:hueOff val="8064146"/>
            <a:satOff val="-10581"/>
            <a:lumOff val="-10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8E8E8-1BBB-49AF-975F-CC8D45AAC7B9}">
      <dsp:nvSpPr>
        <dsp:cNvPr id="0" name=""/>
        <dsp:cNvSpPr/>
      </dsp:nvSpPr>
      <dsp:spPr>
        <a:xfrm rot="10800000">
          <a:off x="1623544" y="4829772"/>
          <a:ext cx="5523357" cy="929292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79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/>
            <a:t>পৃথিবির বয়স নির্ধারণে ব্যবহৃত হয়।</a:t>
          </a:r>
          <a:endParaRPr lang="en-US" sz="1900" kern="1200" dirty="0"/>
        </a:p>
      </dsp:txBody>
      <dsp:txXfrm rot="10800000">
        <a:off x="1855867" y="4829772"/>
        <a:ext cx="5291034" cy="929292"/>
      </dsp:txXfrm>
    </dsp:sp>
    <dsp:sp modelId="{3F247259-0577-4B42-8281-DF784824E9FD}">
      <dsp:nvSpPr>
        <dsp:cNvPr id="0" name=""/>
        <dsp:cNvSpPr/>
      </dsp:nvSpPr>
      <dsp:spPr>
        <a:xfrm>
          <a:off x="1158898" y="4829772"/>
          <a:ext cx="929292" cy="929292"/>
        </a:xfrm>
        <a:prstGeom prst="ellipse">
          <a:avLst/>
        </a:prstGeom>
        <a:solidFill>
          <a:schemeClr val="accent3">
            <a:tint val="50000"/>
            <a:hueOff val="10752195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1979" y="631237"/>
            <a:ext cx="8280043" cy="5595526"/>
            <a:chOff x="431979" y="631237"/>
            <a:chExt cx="8280043" cy="5595526"/>
          </a:xfrm>
        </p:grpSpPr>
        <p:sp>
          <p:nvSpPr>
            <p:cNvPr id="2" name="TextBox 1"/>
            <p:cNvSpPr txBox="1"/>
            <p:nvPr/>
          </p:nvSpPr>
          <p:spPr>
            <a:xfrm>
              <a:off x="431979" y="631237"/>
              <a:ext cx="7543800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আজকের পাঠে সবাই কে </a:t>
              </a:r>
              <a:r>
                <a:rPr lang="bn-BD" sz="16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শুভেচ্ছা</a:t>
              </a:r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579" y="3951683"/>
              <a:ext cx="3098443" cy="2275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831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39906" y="9906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1s</a:t>
            </a:r>
            <a:endParaRPr lang="en-US" sz="1200" dirty="0"/>
          </a:p>
        </p:txBody>
      </p:sp>
      <p:sp>
        <p:nvSpPr>
          <p:cNvPr id="4" name="Oval 3"/>
          <p:cNvSpPr/>
          <p:nvPr/>
        </p:nvSpPr>
        <p:spPr>
          <a:xfrm>
            <a:off x="1039906" y="16002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2s</a:t>
            </a:r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1039906" y="22098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3s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1039906" y="28956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4s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1039906" y="35814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5s</a:t>
            </a:r>
            <a:endParaRPr lang="en-US" sz="1200" dirty="0"/>
          </a:p>
        </p:txBody>
      </p:sp>
      <p:sp>
        <p:nvSpPr>
          <p:cNvPr id="8" name="Oval 7"/>
          <p:cNvSpPr/>
          <p:nvPr/>
        </p:nvSpPr>
        <p:spPr>
          <a:xfrm>
            <a:off x="1039906" y="43434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6s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1039906" y="50292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7s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1039906" y="56388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8s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1676400" y="16002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2p</a:t>
            </a:r>
            <a:endParaRPr lang="en-US" sz="1050" dirty="0"/>
          </a:p>
        </p:txBody>
      </p:sp>
      <p:sp>
        <p:nvSpPr>
          <p:cNvPr id="12" name="Oval 11"/>
          <p:cNvSpPr/>
          <p:nvPr/>
        </p:nvSpPr>
        <p:spPr>
          <a:xfrm>
            <a:off x="1676400" y="22098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3p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1676400" y="28956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4p</a:t>
            </a: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1676400" y="3572435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5p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1676400" y="43434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6p</a:t>
            </a:r>
            <a:endParaRPr lang="en-US" sz="1200" dirty="0"/>
          </a:p>
        </p:txBody>
      </p:sp>
      <p:sp>
        <p:nvSpPr>
          <p:cNvPr id="16" name="Oval 15"/>
          <p:cNvSpPr/>
          <p:nvPr/>
        </p:nvSpPr>
        <p:spPr>
          <a:xfrm>
            <a:off x="1676400" y="5002306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7p</a:t>
            </a:r>
            <a:endParaRPr lang="en-US" sz="1200" dirty="0"/>
          </a:p>
        </p:txBody>
      </p:sp>
      <p:sp>
        <p:nvSpPr>
          <p:cNvPr id="17" name="Oval 16"/>
          <p:cNvSpPr/>
          <p:nvPr/>
        </p:nvSpPr>
        <p:spPr>
          <a:xfrm>
            <a:off x="2438400" y="22098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3d</a:t>
            </a:r>
            <a:endParaRPr lang="en-US" sz="1200" dirty="0"/>
          </a:p>
        </p:txBody>
      </p:sp>
      <p:sp>
        <p:nvSpPr>
          <p:cNvPr id="19" name="Oval 18"/>
          <p:cNvSpPr/>
          <p:nvPr/>
        </p:nvSpPr>
        <p:spPr>
          <a:xfrm>
            <a:off x="2438400" y="28956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4d</a:t>
            </a:r>
            <a:endParaRPr lang="en-US" sz="1200" dirty="0"/>
          </a:p>
        </p:txBody>
      </p:sp>
      <p:sp>
        <p:nvSpPr>
          <p:cNvPr id="21" name="Oval 20"/>
          <p:cNvSpPr/>
          <p:nvPr/>
        </p:nvSpPr>
        <p:spPr>
          <a:xfrm>
            <a:off x="2438400" y="35814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5d</a:t>
            </a:r>
            <a:endParaRPr lang="en-US" sz="1200" dirty="0"/>
          </a:p>
        </p:txBody>
      </p:sp>
      <p:sp>
        <p:nvSpPr>
          <p:cNvPr id="23" name="Oval 22"/>
          <p:cNvSpPr/>
          <p:nvPr/>
        </p:nvSpPr>
        <p:spPr>
          <a:xfrm>
            <a:off x="2438400" y="43434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6d</a:t>
            </a:r>
            <a:endParaRPr lang="en-US" sz="1200" dirty="0"/>
          </a:p>
        </p:txBody>
      </p:sp>
      <p:sp>
        <p:nvSpPr>
          <p:cNvPr id="25" name="Oval 24"/>
          <p:cNvSpPr/>
          <p:nvPr/>
        </p:nvSpPr>
        <p:spPr>
          <a:xfrm>
            <a:off x="3276600" y="28956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4f</a:t>
            </a:r>
            <a:endParaRPr lang="en-US" sz="1200" dirty="0"/>
          </a:p>
        </p:txBody>
      </p:sp>
      <p:sp>
        <p:nvSpPr>
          <p:cNvPr id="28" name="Oval 27"/>
          <p:cNvSpPr/>
          <p:nvPr/>
        </p:nvSpPr>
        <p:spPr>
          <a:xfrm>
            <a:off x="3276600" y="3572435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5f</a:t>
            </a:r>
            <a:endParaRPr lang="en-US" sz="1200" dirty="0"/>
          </a:p>
        </p:txBody>
      </p:sp>
      <p:sp>
        <p:nvSpPr>
          <p:cNvPr id="39" name="Down Arrow 38"/>
          <p:cNvSpPr/>
          <p:nvPr/>
        </p:nvSpPr>
        <p:spPr>
          <a:xfrm rot="2817267">
            <a:off x="1452002" y="-690075"/>
            <a:ext cx="90208" cy="34077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 rot="2817267">
            <a:off x="1626812" y="-581863"/>
            <a:ext cx="81538" cy="3853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2817267">
            <a:off x="2074705" y="-487222"/>
            <a:ext cx="45719" cy="4455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 rot="2817267">
            <a:off x="1988540" y="323121"/>
            <a:ext cx="71071" cy="4230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 rot="2817267" flipH="1">
            <a:off x="2370471" y="304839"/>
            <a:ext cx="70088" cy="4724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 rot="2817267">
            <a:off x="2468328" y="1004021"/>
            <a:ext cx="45719" cy="4764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 rot="2817267" flipH="1">
            <a:off x="2750247" y="1316140"/>
            <a:ext cx="45719" cy="5001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>
          <a:xfrm rot="2817267">
            <a:off x="2758307" y="1606871"/>
            <a:ext cx="45719" cy="5674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15000" y="685800"/>
            <a:ext cx="3276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s</a:t>
            </a:r>
            <a:r>
              <a:rPr lang="en-US" dirty="0" smtClean="0"/>
              <a:t> </a:t>
            </a:r>
            <a:r>
              <a:rPr lang="bn-BD" dirty="0" smtClean="0"/>
              <a:t>অরবিটালে সর্বোচ্চ ইলেকট্রন ধারণ ক্ষমতা </a:t>
            </a:r>
            <a:r>
              <a:rPr lang="en-US" dirty="0" smtClean="0"/>
              <a:t>2</a:t>
            </a:r>
            <a:endParaRPr lang="bn-BD" dirty="0" smtClean="0"/>
          </a:p>
          <a:p>
            <a:r>
              <a:rPr lang="en-US" sz="6600" dirty="0"/>
              <a:t>p</a:t>
            </a:r>
            <a:r>
              <a:rPr lang="en-US" dirty="0" smtClean="0"/>
              <a:t> </a:t>
            </a:r>
            <a:r>
              <a:rPr lang="bn-BD" dirty="0"/>
              <a:t>অরবিটালে </a:t>
            </a:r>
            <a:r>
              <a:rPr lang="bn-BD" dirty="0" smtClean="0"/>
              <a:t>সর্বোচ্চ </a:t>
            </a:r>
            <a:r>
              <a:rPr lang="bn-BD" dirty="0"/>
              <a:t>ইলেকট্রন ধারণ ক্ষমতা </a:t>
            </a:r>
            <a:r>
              <a:rPr lang="en-US" dirty="0" smtClean="0"/>
              <a:t>6</a:t>
            </a:r>
            <a:endParaRPr lang="bn-BD" dirty="0"/>
          </a:p>
          <a:p>
            <a:r>
              <a:rPr lang="en-US" sz="6600" dirty="0" smtClean="0"/>
              <a:t>d</a:t>
            </a:r>
            <a:r>
              <a:rPr lang="en-US" dirty="0" smtClean="0"/>
              <a:t> </a:t>
            </a:r>
            <a:r>
              <a:rPr lang="bn-BD" dirty="0"/>
              <a:t>অরবিটালে </a:t>
            </a:r>
            <a:r>
              <a:rPr lang="bn-BD" dirty="0" smtClean="0"/>
              <a:t>সর্বোচ্চ </a:t>
            </a:r>
            <a:r>
              <a:rPr lang="bn-BD" dirty="0"/>
              <a:t>ইলেকট্রন ধারণ ক্ষমতা </a:t>
            </a:r>
            <a:r>
              <a:rPr lang="en-US" dirty="0" smtClean="0"/>
              <a:t>10</a:t>
            </a:r>
            <a:endParaRPr lang="bn-BD" dirty="0"/>
          </a:p>
          <a:p>
            <a:r>
              <a:rPr lang="en-US" sz="6600" dirty="0" smtClean="0"/>
              <a:t>f</a:t>
            </a:r>
            <a:r>
              <a:rPr lang="bn-BD" dirty="0"/>
              <a:t> অরবিটালে</a:t>
            </a:r>
            <a:r>
              <a:rPr lang="en-US" dirty="0" smtClean="0"/>
              <a:t> </a:t>
            </a:r>
            <a:r>
              <a:rPr lang="bn-BD" dirty="0" smtClean="0"/>
              <a:t>সর্বোচ্চ </a:t>
            </a:r>
            <a:r>
              <a:rPr lang="bn-BD" dirty="0"/>
              <a:t>ইলেকট্রন ধারণ ক্ষমতা </a:t>
            </a:r>
            <a:r>
              <a:rPr lang="en-US" dirty="0" smtClean="0"/>
              <a:t>14</a:t>
            </a:r>
            <a:endParaRPr lang="bn-B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5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দলীয় কাজ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/>
              <a:t>ইলেকট্রন বিন্যাস কর ।</a:t>
            </a:r>
          </a:p>
          <a:p>
            <a:r>
              <a:rPr lang="en-US" dirty="0" err="1" smtClean="0"/>
              <a:t>Cl</a:t>
            </a:r>
            <a:r>
              <a:rPr lang="en-US" dirty="0" smtClean="0"/>
              <a:t> (17) </a:t>
            </a:r>
          </a:p>
          <a:p>
            <a:r>
              <a:rPr lang="en-US" dirty="0" smtClean="0"/>
              <a:t>S(16)</a:t>
            </a:r>
          </a:p>
          <a:p>
            <a:r>
              <a:rPr lang="en-US" dirty="0" smtClean="0"/>
              <a:t>O(8)</a:t>
            </a:r>
          </a:p>
          <a:p>
            <a:r>
              <a:rPr lang="en-US" dirty="0" smtClean="0"/>
              <a:t>Ne(10)</a:t>
            </a:r>
          </a:p>
          <a:p>
            <a:r>
              <a:rPr lang="en-US" dirty="0" smtClean="0"/>
              <a:t>K(19)</a:t>
            </a:r>
          </a:p>
          <a:p>
            <a:r>
              <a:rPr lang="en-US" dirty="0" smtClean="0"/>
              <a:t>Mg(12)s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55568773"/>
              </p:ext>
            </p:extLst>
          </p:nvPr>
        </p:nvGraphicFramePr>
        <p:xfrm>
          <a:off x="304800" y="1063851"/>
          <a:ext cx="8305800" cy="5762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13671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99</a:t>
            </a:r>
            <a:r>
              <a:rPr lang="en-US" sz="2400" dirty="0" smtClean="0"/>
              <a:t>Tc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438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60</a:t>
            </a:r>
            <a:r>
              <a:rPr lang="en-US" sz="2400" dirty="0" smtClean="0"/>
              <a:t>Co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04211" y="373826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32</a:t>
            </a:r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599066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14</a:t>
            </a:r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04211" y="489142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/>
              <a:t>131</a:t>
            </a:r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048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92D050"/>
                </a:solidFill>
              </a:rPr>
              <a:t>আইসোটোপের ব্যবহার 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5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81C69D-3FDA-4597-868A-DBD7E6F7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6581C69D-3FDA-4597-868A-DBD7E6F7E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08F02C-E2B6-4E46-94BA-7A7D703AA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C808F02C-E2B6-4E46-94BA-7A7D703AA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986FAA-0A32-466A-ABBC-7772B067C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67986FAA-0A32-466A-ABBC-7772B067C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9FE2E-AF42-43B7-AE8C-8331E423E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7619FE2E-AF42-43B7-AE8C-8331E423E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A2F68A-785D-438E-B830-DBDF1BDAC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8A2F68A-785D-438E-B830-DBDF1BDAC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6C4ED4-4134-4B17-B703-3699310F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BD6C4ED4-4134-4B17-B703-3699310FF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4BE51-351D-4DDC-AA8B-74F1CE597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90C4BE51-351D-4DDC-AA8B-74F1CE597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3A2FA-509E-4AC3-B801-7F9E68D5A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3D93A2FA-509E-4AC3-B801-7F9E68D5A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247259-0577-4B42-8281-DF784824E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F247259-0577-4B42-8281-DF784824E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F8E8E8-1BBB-49AF-975F-CC8D45AAC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1FF8E8E8-1BBB-49AF-975F-CC8D45AAC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FF0000"/>
                </a:solidFill>
              </a:rPr>
              <a:t>মুল্যায়ন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098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১। ভরসংখ্যা কি?</a:t>
            </a:r>
          </a:p>
          <a:p>
            <a:r>
              <a:rPr lang="bn-BD" sz="3600" dirty="0" smtClean="0"/>
              <a:t>২।আইসোটোপ কি? </a:t>
            </a:r>
          </a:p>
          <a:p>
            <a:pPr lvl="0"/>
            <a:r>
              <a:rPr lang="bn-BD" sz="3600" dirty="0" smtClean="0"/>
              <a:t>৩। </a:t>
            </a:r>
            <a:r>
              <a:rPr lang="bn-BD" sz="3600" dirty="0"/>
              <a:t>পৃথিবির বয়স </a:t>
            </a:r>
            <a:r>
              <a:rPr lang="bn-BD" sz="3600" dirty="0" smtClean="0"/>
              <a:t>নির্ধারণে কোন আইসোটোপ </a:t>
            </a:r>
            <a:r>
              <a:rPr lang="bn-BD" sz="3600" dirty="0"/>
              <a:t>ব্যবহৃত </a:t>
            </a:r>
            <a:r>
              <a:rPr lang="bn-BD" sz="3600" dirty="0" smtClean="0"/>
              <a:t>হয়?</a:t>
            </a:r>
          </a:p>
          <a:p>
            <a:pPr lvl="0"/>
            <a:r>
              <a:rPr lang="bn-BD" sz="3600" dirty="0" smtClean="0"/>
              <a:t>৪। ফ্লোরিনের ভর কত?</a:t>
            </a:r>
            <a:endParaRPr lang="en-US" sz="3600" dirty="0"/>
          </a:p>
          <a:p>
            <a:endParaRPr lang="bn-BD" sz="3600" dirty="0" smtClean="0"/>
          </a:p>
        </p:txBody>
      </p:sp>
    </p:spTree>
    <p:extLst>
      <p:ext uri="{BB962C8B-B14F-4D97-AF65-F5344CB8AC3E}">
        <p14:creationId xmlns:p14="http://schemas.microsoft.com/office/powerpoint/2010/main" val="106428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FF0000"/>
                </a:solidFill>
              </a:rPr>
              <a:t>বাড়ির কাজ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/>
              <a:t>বিদ্যুৎ উৎপাদন ও কৃষিক্ষেত্রে তেজস্ক্রিয় আইসোটোপের ব্যবহার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0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ublic\Pictures\ooooo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/>
          <a:stretch/>
        </p:blipFill>
        <p:spPr bwMode="auto">
          <a:xfrm>
            <a:off x="76201" y="457200"/>
            <a:ext cx="89915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05200" y="457200"/>
            <a:ext cx="537332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b="1" cap="none" spc="0" dirty="0" smtClean="0">
                <a:ln/>
                <a:solidFill>
                  <a:schemeClr val="accent3"/>
                </a:solidFill>
                <a:effectLst/>
              </a:rPr>
              <a:t>Thanks</a:t>
            </a:r>
            <a:endParaRPr lang="en-US" sz="13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35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2743" y="93102"/>
            <a:ext cx="9402257" cy="7222098"/>
            <a:chOff x="122743" y="93102"/>
            <a:chExt cx="9402257" cy="7222098"/>
          </a:xfrm>
        </p:grpSpPr>
        <p:sp>
          <p:nvSpPr>
            <p:cNvPr id="2" name="TextBox 1"/>
            <p:cNvSpPr txBox="1"/>
            <p:nvPr/>
          </p:nvSpPr>
          <p:spPr>
            <a:xfrm>
              <a:off x="122743" y="3898880"/>
              <a:ext cx="49530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সাইফুল হক </a:t>
              </a:r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সোনারগাঁও 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রাংগুনিয়া 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– 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চট্টগ্রাম 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০১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৪০৫২৩২৫২ </a:t>
              </a:r>
            </a:p>
            <a:p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মেইলঃ 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shaqueac252@gmail.com</a:t>
              </a:r>
            </a:p>
            <a:p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TextBox 4"/>
            <p:cNvSpPr txBox="1"/>
            <p:nvPr/>
          </p:nvSpPr>
          <p:spPr>
            <a:xfrm>
              <a:off x="297147" y="93102"/>
              <a:ext cx="4549996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8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855494" y="4157637"/>
              <a:ext cx="2919413" cy="255454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রসায়ন </a:t>
              </a:r>
              <a:r>
                <a:rPr lang="bn-BD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10</a:t>
              </a:r>
              <a:r>
                <a:rPr lang="bn-BD" sz="32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 শ্রেণি</a:t>
              </a:r>
            </a:p>
            <a:p>
              <a:r>
                <a:rPr lang="bn-BD" sz="32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শাখা</a:t>
              </a:r>
              <a:r>
                <a:rPr lang="en-US" sz="32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:A+B</a:t>
              </a:r>
            </a:p>
            <a:p>
              <a:r>
                <a:rPr lang="bn-BD" sz="32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শিক্ষার্থীঃ ৩৬ </a:t>
              </a:r>
              <a:endPara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তারিখঃ ০৯/৩/২০২০ </a:t>
              </a:r>
              <a:endParaRPr lang="en-US" sz="3200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9E8F2"/>
                </a:clrFrom>
                <a:clrTo>
                  <a:srgbClr val="F9E8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344" y="822057"/>
              <a:ext cx="2403552" cy="3103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3333" r="7838" b="65657"/>
            <a:stretch/>
          </p:blipFill>
          <p:spPr>
            <a:xfrm>
              <a:off x="275143" y="855312"/>
              <a:ext cx="2627610" cy="3070462"/>
            </a:xfrm>
            <a:prstGeom prst="rect">
              <a:avLst/>
            </a:prstGeom>
          </p:spPr>
        </p:pic>
        <p:sp>
          <p:nvSpPr>
            <p:cNvPr id="7" name="TextBox 4"/>
            <p:cNvSpPr txBox="1"/>
            <p:nvPr/>
          </p:nvSpPr>
          <p:spPr>
            <a:xfrm>
              <a:off x="4847143" y="132445"/>
              <a:ext cx="467785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286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পূর্বজ্ঞান প্রস্তুতি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1" r="-263"/>
          <a:stretch/>
        </p:blipFill>
        <p:spPr>
          <a:xfrm>
            <a:off x="3633320" y="76200"/>
            <a:ext cx="5506198" cy="659320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4691063"/>
          </a:xfrm>
        </p:spPr>
        <p:txBody>
          <a:bodyPr/>
          <a:lstStyle/>
          <a:p>
            <a:r>
              <a:rPr lang="bn-BD" sz="2400" dirty="0" smtClean="0"/>
              <a:t>১। একটি মৌল অপর একটি মৌলের সাথে বিক্রিয়া করবে কিনা কিভাবে জানতে পারব? </a:t>
            </a:r>
          </a:p>
          <a:p>
            <a:r>
              <a:rPr lang="bn-BD" sz="3600" dirty="0" smtClean="0"/>
              <a:t>২</a:t>
            </a:r>
            <a:r>
              <a:rPr lang="bn-BD" sz="3200" dirty="0" smtClean="0"/>
              <a:t>।</a:t>
            </a:r>
            <a:r>
              <a:rPr lang="bn-BD" dirty="0" smtClean="0"/>
              <a:t> </a:t>
            </a:r>
            <a:r>
              <a:rPr lang="en-US" sz="3600" baseline="30000" dirty="0" smtClean="0"/>
              <a:t>15</a:t>
            </a:r>
            <a:r>
              <a:rPr lang="en-US" sz="3600" dirty="0" smtClean="0"/>
              <a:t>N ,</a:t>
            </a:r>
            <a:r>
              <a:rPr lang="en-US" sz="3600" baseline="30000" dirty="0" smtClean="0"/>
              <a:t>14</a:t>
            </a:r>
            <a:r>
              <a:rPr lang="en-US" sz="3600" dirty="0" smtClean="0"/>
              <a:t>N ,</a:t>
            </a:r>
            <a:r>
              <a:rPr lang="en-US" sz="3600" baseline="30000" dirty="0" smtClean="0"/>
              <a:t>13</a:t>
            </a:r>
            <a:r>
              <a:rPr lang="en-US" sz="3600" dirty="0" smtClean="0"/>
              <a:t>C</a:t>
            </a:r>
            <a:endParaRPr lang="en-US" sz="3600" dirty="0"/>
          </a:p>
          <a:p>
            <a:r>
              <a:rPr lang="bn-BD" sz="2400" dirty="0" smtClean="0"/>
              <a:t>ইত্যাদি দ্বারা কি বুঝ?</a:t>
            </a:r>
          </a:p>
          <a:p>
            <a:r>
              <a:rPr lang="bn-BD" sz="2400" dirty="0" smtClean="0"/>
              <a:t>৩। একটি মৌলের নিউট্রন সংখ্যা ও ভরসংখ্যা  কখনো ভিন্ন হয়?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308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পাঠ পরিচিতি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/>
              <a:t>বিষয়ঃ রসায়ন</a:t>
            </a:r>
          </a:p>
          <a:p>
            <a:r>
              <a:rPr lang="bn-BD" sz="3200" dirty="0" smtClean="0"/>
              <a:t>শ্রেনিঃ দশম   </a:t>
            </a:r>
          </a:p>
          <a:p>
            <a:r>
              <a:rPr lang="bn-BD" sz="3200" dirty="0" smtClean="0"/>
              <a:t>অধ্যায়ঃ ৩য় অধ্যায়</a:t>
            </a:r>
          </a:p>
          <a:p>
            <a:r>
              <a:rPr lang="bn-BD" sz="3200" dirty="0" smtClean="0"/>
              <a:t>বিষয়বস্তুঃ পদার্থের গঠন </a:t>
            </a:r>
          </a:p>
          <a:p>
            <a:r>
              <a:rPr lang="bn-BD" sz="3200" dirty="0" smtClean="0"/>
              <a:t>পাঠ শিরনামঃ </a:t>
            </a:r>
            <a:r>
              <a:rPr lang="bn-BD" sz="2800" dirty="0" smtClean="0"/>
              <a:t>পরমাণুর শক্তিস্তরের ইলেকট্রন বিন্যাস ও তেজস্ক্রিয় আইসোটোপের ব্যবহার </a:t>
            </a:r>
            <a:endParaRPr lang="bn-BD" sz="3200" dirty="0" smtClean="0"/>
          </a:p>
          <a:p>
            <a:r>
              <a:rPr lang="bn-BD" sz="3200" dirty="0"/>
              <a:t>সময়ঃ ৫০ মিনিট </a:t>
            </a:r>
            <a:endParaRPr lang="en-US" sz="3200" dirty="0"/>
          </a:p>
          <a:p>
            <a:pPr marL="0" indent="0">
              <a:buNone/>
            </a:pPr>
            <a:r>
              <a:rPr lang="bn-BD" sz="3200" dirty="0"/>
              <a:t> </a:t>
            </a:r>
            <a:r>
              <a:rPr lang="bn-BD" sz="3200" dirty="0" smtClean="0"/>
              <a:t> তারিখঃ ০৯/০২/২০২০ </a:t>
            </a:r>
            <a:endParaRPr lang="en-US" sz="3200" dirty="0" smtClean="0"/>
          </a:p>
          <a:p>
            <a:pPr marL="0" indent="0">
              <a:buNone/>
            </a:pPr>
            <a:r>
              <a:rPr lang="bn-BD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261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solidFill>
                  <a:srgbClr val="92D050"/>
                </a:solidFill>
              </a:rPr>
              <a:t>শিখনফল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bn-BD" dirty="0" smtClean="0"/>
              <a:t>আইসোটোপএর সংজ্ঞা লিখতে পারবে। </a:t>
            </a:r>
          </a:p>
          <a:p>
            <a:pPr marL="514350" indent="-514350">
              <a:buFont typeface="+mj-lt"/>
              <a:buAutoNum type="alphaUcPeriod"/>
            </a:pPr>
            <a:r>
              <a:rPr lang="bn-BD" dirty="0" smtClean="0"/>
              <a:t>পারমাণবিক সংখ্যা,ভর সংখ্যা,আপেক্ষিক ভর সম্পর্কে বলতে পারবে ।</a:t>
            </a:r>
          </a:p>
          <a:p>
            <a:pPr marL="0" indent="0">
              <a:buNone/>
            </a:pPr>
            <a:r>
              <a:rPr lang="en-US" dirty="0" smtClean="0"/>
              <a:t>C.</a:t>
            </a:r>
            <a:r>
              <a:rPr lang="bn-BD" dirty="0" smtClean="0"/>
              <a:t> পরমানুর ইলেকট্রন বিন্যাস করতে পারবে। </a:t>
            </a:r>
          </a:p>
          <a:p>
            <a:pPr marL="0" indent="0">
              <a:buNone/>
            </a:pPr>
            <a:r>
              <a:rPr lang="en-US" dirty="0" smtClean="0"/>
              <a:t>D.</a:t>
            </a:r>
            <a:r>
              <a:rPr lang="bn-BD" dirty="0" smtClean="0"/>
              <a:t> আইসোটোপের ব্যবহার লিখতে পারবে।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620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bn-BD" sz="2800" dirty="0" smtClean="0">
                <a:solidFill>
                  <a:srgbClr val="00B050"/>
                </a:solidFill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05000"/>
            <a:ext cx="838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যে সকল পরমাণুর প্রোটন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সংখ্যা সমান কিন্তু ভরসংখ্যা ও নিউট্রন সংখ্যা ভিন্ন তাদেরকে একে অপরের আইসোটোপ বলে। </a:t>
            </a:r>
          </a:p>
          <a:p>
            <a:r>
              <a:rPr lang="en-US" sz="5400" baseline="300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প্রোটন= ১     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নিউট্রন=  ০           ভরসংখ্যা= ১</a:t>
            </a:r>
          </a:p>
          <a:p>
            <a:r>
              <a:rPr lang="bn-BD" sz="54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প্রোটন= ১           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নিউট্রন=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   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ভরসংখ্যা=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baseline="30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প্রোটন= ১           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নিউট্রন=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    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ভরসংখ্যা=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baseline="30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প্রোটন= ১           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নিউট্রন=  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ভরসংখ্যা=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baseline="300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প্রোটন= ১           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নিউট্রন=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    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ভরসংখ্যা=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baseline="300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H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প্রোটন= ১           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নিউট্রন=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    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ভরসংখ্যা=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0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FF0000"/>
                </a:solidFill>
              </a:rPr>
              <a:t>আপেক্ষিক পারমাণবিক ভর 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" y="3124200"/>
                <a:ext cx="8606843" cy="925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dirty="0" smtClean="0"/>
                  <a:t>আপেক্ষিক পারমাণবিক ভর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bn-BD" b="0" i="1" smtClean="0">
                            <a:latin typeface="Cambria Math"/>
                          </a:rPr>
                          <m:t>মৌলের</m:t>
                        </m:r>
                        <m:r>
                          <a:rPr lang="bn-BD" b="0" i="1" smtClean="0">
                            <a:latin typeface="Cambria Math"/>
                          </a:rPr>
                          <m:t> </m:t>
                        </m:r>
                        <m:r>
                          <a:rPr lang="bn-BD" b="0" i="1" smtClean="0">
                            <a:latin typeface="Cambria Math"/>
                          </a:rPr>
                          <m:t>একটি</m:t>
                        </m:r>
                        <m:r>
                          <a:rPr lang="bn-BD" b="0" i="1" smtClean="0">
                            <a:latin typeface="Cambria Math"/>
                          </a:rPr>
                          <m:t> </m:t>
                        </m:r>
                        <m:r>
                          <a:rPr lang="bn-BD" b="0" i="1" smtClean="0">
                            <a:latin typeface="Cambria Math"/>
                          </a:rPr>
                          <m:t>পরমাণুর</m:t>
                        </m:r>
                        <m:r>
                          <a:rPr lang="bn-BD" b="0" i="1" smtClean="0">
                            <a:latin typeface="Cambria Math"/>
                          </a:rPr>
                          <m:t> </m:t>
                        </m:r>
                        <m:r>
                          <a:rPr lang="bn-BD" b="0" i="1" smtClean="0">
                            <a:latin typeface="Cambria Math"/>
                          </a:rPr>
                          <m:t>ভর</m:t>
                        </m:r>
                        <m:r>
                          <a:rPr lang="bn-BD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bn-BD" b="0" i="1" smtClean="0">
                            <a:latin typeface="Cambria Math"/>
                          </a:rPr>
                          <m:t>একটি</m:t>
                        </m:r>
                        <m:r>
                          <a:rPr lang="bn-BD" b="0" i="1" smtClean="0">
                            <a:latin typeface="Cambria Math"/>
                          </a:rPr>
                          <m:t> </m:t>
                        </m:r>
                        <m:r>
                          <a:rPr lang="bn-BD" b="0" i="1" smtClean="0">
                            <a:latin typeface="Cambria Math"/>
                          </a:rPr>
                          <m:t>কার্বন</m:t>
                        </m:r>
                        <m:r>
                          <a:rPr lang="bn-BD" b="0" i="1" smtClean="0">
                            <a:latin typeface="Cambria Math"/>
                          </a:rPr>
                          <m:t> </m:t>
                        </m:r>
                        <m:r>
                          <a:rPr lang="bn-BD" b="0" i="1" smtClean="0">
                            <a:latin typeface="Cambria Math"/>
                          </a:rPr>
                          <m:t>১২</m:t>
                        </m:r>
                        <m:r>
                          <a:rPr lang="bn-BD" b="0" i="1" smtClean="0">
                            <a:latin typeface="Cambria Math"/>
                          </a:rPr>
                          <m:t> </m:t>
                        </m:r>
                        <m:r>
                          <a:rPr lang="bn-BD" b="0" i="1" smtClean="0">
                            <a:latin typeface="Cambria Math"/>
                          </a:rPr>
                          <m:t>আইসোটোপের</m:t>
                        </m:r>
                        <m:r>
                          <a:rPr lang="bn-BD" b="0" i="1" smtClean="0">
                            <a:latin typeface="Cambria Math"/>
                          </a:rPr>
                          <m:t> </m:t>
                        </m:r>
                        <m:r>
                          <a:rPr lang="bn-BD" b="0" i="1" smtClean="0">
                            <a:latin typeface="Cambria Math"/>
                          </a:rPr>
                          <m:t>পারমাণবিক</m:t>
                        </m:r>
                        <m:r>
                          <a:rPr lang="bn-BD" b="0" i="1" smtClean="0">
                            <a:latin typeface="Cambria Math"/>
                          </a:rPr>
                          <m:t> </m:t>
                        </m:r>
                        <m:r>
                          <a:rPr lang="bn-BD" b="0" i="1" smtClean="0">
                            <a:latin typeface="Cambria Math"/>
                          </a:rPr>
                          <m:t>ভরের</m:t>
                        </m:r>
                        <m:r>
                          <a:rPr lang="bn-BD" b="0" i="1" smtClean="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bn-BD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bn-BD" b="0" i="1" smtClean="0">
                                <a:latin typeface="Cambria Math"/>
                              </a:rPr>
                              <m:t>১</m:t>
                            </m:r>
                            <m:r>
                              <a:rPr lang="bn-BD" b="0" i="1" smtClean="0">
                                <a:latin typeface="Cambria Math"/>
                              </a:rPr>
                              <m:t> </m:t>
                            </m:r>
                          </m:num>
                          <m:den>
                            <m:r>
                              <a:rPr lang="bn-BD" b="0" i="1" smtClean="0">
                                <a:latin typeface="Cambria Math"/>
                              </a:rPr>
                              <m:t>১২</m:t>
                            </m:r>
                          </m:den>
                        </m:f>
                        <m:r>
                          <a:rPr lang="bn-BD" b="0" i="1" smtClean="0">
                            <a:latin typeface="Cambria Math"/>
                          </a:rPr>
                          <m:t>    </m:t>
                        </m:r>
                        <m:r>
                          <a:rPr lang="bn-BD" b="0" i="1" smtClean="0">
                            <a:latin typeface="Cambria Math"/>
                          </a:rPr>
                          <m:t>অংশ</m:t>
                        </m:r>
                        <m:r>
                          <a:rPr lang="bn-BD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124200"/>
                <a:ext cx="8606843" cy="925190"/>
              </a:xfrm>
              <a:prstGeom prst="rect">
                <a:avLst/>
              </a:prstGeom>
              <a:blipFill rotWithShape="1">
                <a:blip r:embed="rId2"/>
                <a:stretch>
                  <a:fillRect l="-638" r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52400" y="1981200"/>
                <a:ext cx="7802136" cy="583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i="1" smtClean="0">
                        <a:solidFill>
                          <a:srgbClr val="92D050"/>
                        </a:solidFill>
                        <a:latin typeface="Cambria Math"/>
                      </a:rPr>
                      <m:t>কার্বন</m:t>
                    </m:r>
                    <m:r>
                      <a:rPr lang="bn-BD" i="1" smtClean="0">
                        <a:solidFill>
                          <a:srgbClr val="92D050"/>
                        </a:solidFill>
                        <a:latin typeface="Cambria Math"/>
                      </a:rPr>
                      <m:t> </m:t>
                    </m:r>
                    <m:r>
                      <a:rPr lang="bn-BD" i="1" smtClean="0">
                        <a:solidFill>
                          <a:srgbClr val="92D050"/>
                        </a:solidFill>
                        <a:latin typeface="Cambria Math"/>
                      </a:rPr>
                      <m:t>১২</m:t>
                    </m:r>
                    <m:r>
                      <a:rPr lang="bn-BD" i="1" smtClean="0">
                        <a:solidFill>
                          <a:srgbClr val="92D050"/>
                        </a:solidFill>
                        <a:latin typeface="Cambria Math"/>
                      </a:rPr>
                      <m:t> </m:t>
                    </m:r>
                    <m:r>
                      <a:rPr lang="bn-BD" i="1" smtClean="0">
                        <a:solidFill>
                          <a:srgbClr val="92D050"/>
                        </a:solidFill>
                        <a:latin typeface="Cambria Math"/>
                      </a:rPr>
                      <m:t>আইসোটোপের</m:t>
                    </m:r>
                    <m:r>
                      <a:rPr lang="bn-BD" i="1" smtClean="0">
                        <a:solidFill>
                          <a:srgbClr val="92D050"/>
                        </a:solidFill>
                        <a:latin typeface="Cambria Math"/>
                      </a:rPr>
                      <m:t> </m:t>
                    </m:r>
                    <m:r>
                      <a:rPr lang="bn-BD" i="1" smtClean="0">
                        <a:solidFill>
                          <a:srgbClr val="92D050"/>
                        </a:solidFill>
                        <a:latin typeface="Cambria Math"/>
                      </a:rPr>
                      <m:t>পারমাণবিক</m:t>
                    </m:r>
                    <m:r>
                      <a:rPr lang="bn-BD" i="1" smtClean="0">
                        <a:solidFill>
                          <a:srgbClr val="92D050"/>
                        </a:solidFill>
                        <a:latin typeface="Cambria Math"/>
                      </a:rPr>
                      <m:t> </m:t>
                    </m:r>
                    <m:r>
                      <a:rPr lang="bn-BD" i="1" smtClean="0">
                        <a:solidFill>
                          <a:srgbClr val="92D050"/>
                        </a:solidFill>
                        <a:latin typeface="Cambria Math"/>
                      </a:rPr>
                      <m:t>ভরের</m:t>
                    </m:r>
                    <m:r>
                      <a:rPr lang="bn-BD" i="1" smtClean="0">
                        <a:solidFill>
                          <a:srgbClr val="92D05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bn-BD" i="1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bn-BD" i="1">
                            <a:solidFill>
                              <a:srgbClr val="92D050"/>
                            </a:solidFill>
                            <a:latin typeface="Cambria Math"/>
                          </a:rPr>
                          <m:t>১</m:t>
                        </m:r>
                        <m:r>
                          <a:rPr lang="bn-BD" i="1">
                            <a:solidFill>
                              <a:srgbClr val="92D05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bn-BD" i="1">
                            <a:solidFill>
                              <a:srgbClr val="92D050"/>
                            </a:solidFill>
                            <a:latin typeface="Cambria Math"/>
                          </a:rPr>
                          <m:t>১২</m:t>
                        </m:r>
                      </m:den>
                    </m:f>
                    <m:r>
                      <a:rPr lang="bn-BD" i="1">
                        <a:solidFill>
                          <a:srgbClr val="92D050"/>
                        </a:solidFill>
                        <a:latin typeface="Cambria Math"/>
                      </a:rPr>
                      <m:t>    </m:t>
                    </m:r>
                    <m:r>
                      <a:rPr lang="bn-BD" i="1">
                        <a:solidFill>
                          <a:srgbClr val="92D050"/>
                        </a:solidFill>
                        <a:latin typeface="Cambria Math"/>
                      </a:rPr>
                      <m:t>অংশ</m:t>
                    </m:r>
                    <m:r>
                      <a:rPr lang="bn-BD" b="0" i="1" smtClean="0">
                        <a:solidFill>
                          <a:srgbClr val="92D050"/>
                        </a:solidFill>
                        <a:latin typeface="Cambria Math"/>
                      </a:rPr>
                      <m:t>= </m:t>
                    </m:r>
                    <m:r>
                      <a:rPr lang="bn-BD" i="1">
                        <a:solidFill>
                          <a:srgbClr val="92D050"/>
                        </a:solidFill>
                        <a:latin typeface="Cambria Math"/>
                      </a:rPr>
                      <m:t> </m:t>
                    </m:r>
                    <m:r>
                      <a:rPr lang="bn-BD" b="0" i="1" smtClean="0">
                        <a:solidFill>
                          <a:srgbClr val="92D050"/>
                        </a:solidFill>
                        <a:latin typeface="Cambria Math"/>
                      </a:rPr>
                      <m:t>১</m:t>
                    </m:r>
                    <m:r>
                      <a:rPr lang="bn-BD" b="0" i="1" smtClean="0">
                        <a:solidFill>
                          <a:srgbClr val="92D050"/>
                        </a:solidFill>
                        <a:latin typeface="Cambria Math"/>
                      </a:rPr>
                      <m:t>.</m:t>
                    </m:r>
                    <m:r>
                      <a:rPr lang="bn-BD" b="0" i="1" smtClean="0">
                        <a:solidFill>
                          <a:srgbClr val="92D050"/>
                        </a:solidFill>
                        <a:latin typeface="Cambria Math"/>
                      </a:rPr>
                      <m:t>৬৬</m:t>
                    </m:r>
                    <m:r>
                      <a:rPr lang="bn-BD" b="0" i="1" smtClean="0">
                        <a:solidFill>
                          <a:srgbClr val="92D050"/>
                        </a:solidFill>
                        <a:latin typeface="Cambria Math"/>
                      </a:rPr>
                      <m:t> ×</m:t>
                    </m:r>
                    <m:r>
                      <a:rPr lang="bn-BD" b="0" i="1" smtClean="0">
                        <a:solidFill>
                          <a:srgbClr val="92D050"/>
                        </a:solidFill>
                        <a:latin typeface="Cambria Math"/>
                        <a:ea typeface="Cambria Math"/>
                      </a:rPr>
                      <m:t>১০</m:t>
                    </m:r>
                    <m:r>
                      <a:rPr lang="bn-BD" b="0" i="1" baseline="30000" smtClean="0">
                        <a:solidFill>
                          <a:srgbClr val="92D05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bn-BD" b="0" i="1" baseline="30000" smtClean="0">
                        <a:solidFill>
                          <a:srgbClr val="92D050"/>
                        </a:solidFill>
                        <a:latin typeface="Cambria Math"/>
                        <a:ea typeface="Cambria Math"/>
                      </a:rPr>
                      <m:t>২৪</m:t>
                    </m:r>
                    <m:r>
                      <a:rPr lang="bn-BD" b="0" i="1" smtClean="0">
                        <a:solidFill>
                          <a:srgbClr val="92D05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BD" b="0" i="1" smtClean="0">
                        <a:solidFill>
                          <a:srgbClr val="92D050"/>
                        </a:solidFill>
                        <a:latin typeface="Cambria Math"/>
                        <a:ea typeface="Cambria Math"/>
                      </a:rPr>
                      <m:t>গ্রাম</m:t>
                    </m:r>
                  </m:oMath>
                </a14:m>
                <a:r>
                  <a:rPr lang="bn-BD" dirty="0" smtClean="0">
                    <a:solidFill>
                      <a:srgbClr val="92D050"/>
                    </a:solidFill>
                  </a:rPr>
                  <a:t> </a:t>
                </a:r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81200"/>
                <a:ext cx="7802136" cy="583045"/>
              </a:xfrm>
              <a:prstGeom prst="rect">
                <a:avLst/>
              </a:prstGeom>
              <a:blipFill rotWithShape="1">
                <a:blip r:embed="rId3"/>
                <a:stretch>
                  <a:fillRect r="-39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8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23047" y="304800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</a:rPr>
                  <a:t>ফ্লোরিনের একটি পরমাণুর ভর 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16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10</m:t>
                    </m:r>
                    <m:r>
                      <a:rPr lang="en-US" sz="2800" b="0" i="1" baseline="3000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0" i="1" baseline="3000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23</m:t>
                    </m:r>
                  </m:oMath>
                </a14:m>
                <a:r>
                  <a:rPr lang="bn-BD" sz="2800" baseline="30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bn-BD" sz="2800" dirty="0" smtClean="0">
                    <a:solidFill>
                      <a:srgbClr val="FF0000"/>
                    </a:solidFill>
                  </a:rPr>
                  <a:t>গ্রাম হলে ,ফ্লোরিনের আপেক্ষিক পারমাণবিক ভর কত</a:t>
                </a:r>
                <a:r>
                  <a:rPr lang="bn-BD" sz="2800" dirty="0" smtClean="0">
                    <a:solidFill>
                      <a:srgbClr val="FF0000"/>
                    </a:solidFill>
                  </a:rPr>
                  <a:t>?</a:t>
                </a:r>
                <a:endParaRPr lang="bn-BD" sz="2800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47" y="304800"/>
                <a:ext cx="82296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81" t="-509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33400" y="1749149"/>
                <a:ext cx="7772400" cy="2928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400" dirty="0" smtClean="0"/>
                  <a:t>আপেক্ষিক পারমাণবিক ভর </a:t>
                </a:r>
                <a:endParaRPr lang="bn-BD" sz="2400" dirty="0" smtClean="0"/>
              </a:p>
              <a:p>
                <a:pPr marL="3492500" indent="-3492500"/>
                <a:r>
                  <a:rPr lang="bn-BD" sz="1600" dirty="0" smtClean="0"/>
                  <a:t>               </a:t>
                </a:r>
                <a:r>
                  <a:rPr lang="en-US" sz="1600" dirty="0" smtClean="0"/>
                  <a:t>                 =</a:t>
                </a:r>
                <a:r>
                  <a:rPr lang="bn-BD" sz="1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1600" i="1">
                            <a:latin typeface="Cambria Math"/>
                          </a:rPr>
                          <m:t>মৌলের</m:t>
                        </m:r>
                        <m:r>
                          <a:rPr lang="bn-BD" sz="1600" i="1">
                            <a:latin typeface="Cambria Math"/>
                          </a:rPr>
                          <m:t> </m:t>
                        </m:r>
                        <m:r>
                          <a:rPr lang="bn-BD" sz="1600" i="1">
                            <a:latin typeface="Cambria Math"/>
                          </a:rPr>
                          <m:t>একটি</m:t>
                        </m:r>
                        <m:r>
                          <a:rPr lang="bn-BD" sz="1600" i="1">
                            <a:latin typeface="Cambria Math"/>
                          </a:rPr>
                          <m:t> </m:t>
                        </m:r>
                        <m:r>
                          <a:rPr lang="bn-BD" sz="1600" i="1">
                            <a:latin typeface="Cambria Math"/>
                          </a:rPr>
                          <m:t>পরমাণুর</m:t>
                        </m:r>
                        <m:r>
                          <a:rPr lang="bn-BD" sz="1600" i="1">
                            <a:latin typeface="Cambria Math"/>
                          </a:rPr>
                          <m:t> </m:t>
                        </m:r>
                        <m:r>
                          <a:rPr lang="bn-BD" sz="1600" i="1">
                            <a:latin typeface="Cambria Math"/>
                          </a:rPr>
                          <m:t>ভর</m:t>
                        </m:r>
                        <m:r>
                          <a:rPr lang="bn-BD" sz="1600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bn-BD" sz="1600" i="1">
                            <a:latin typeface="Cambria Math"/>
                          </a:rPr>
                          <m:t>একটি</m:t>
                        </m:r>
                        <m:r>
                          <a:rPr lang="bn-BD" sz="1600" i="1">
                            <a:latin typeface="Cambria Math"/>
                          </a:rPr>
                          <m:t> </m:t>
                        </m:r>
                        <m:r>
                          <a:rPr lang="bn-BD" sz="1600" i="1">
                            <a:latin typeface="Cambria Math"/>
                          </a:rPr>
                          <m:t>কার্বন</m:t>
                        </m:r>
                        <m:r>
                          <a:rPr lang="bn-BD" sz="1600" i="1">
                            <a:latin typeface="Cambria Math"/>
                          </a:rPr>
                          <m:t> </m:t>
                        </m:r>
                        <m:r>
                          <a:rPr lang="bn-BD" sz="1600" i="1">
                            <a:latin typeface="Cambria Math"/>
                          </a:rPr>
                          <m:t>১২</m:t>
                        </m:r>
                        <m:r>
                          <a:rPr lang="bn-BD" sz="1600" i="1">
                            <a:latin typeface="Cambria Math"/>
                          </a:rPr>
                          <m:t> </m:t>
                        </m:r>
                        <m:r>
                          <a:rPr lang="bn-BD" sz="1600" i="1">
                            <a:latin typeface="Cambria Math"/>
                          </a:rPr>
                          <m:t>আইসোটোপের</m:t>
                        </m:r>
                        <m:r>
                          <a:rPr lang="bn-BD" sz="1600" i="1">
                            <a:latin typeface="Cambria Math"/>
                          </a:rPr>
                          <m:t> </m:t>
                        </m:r>
                        <m:r>
                          <a:rPr lang="bn-BD" sz="1600" i="1">
                            <a:latin typeface="Cambria Math"/>
                          </a:rPr>
                          <m:t>পারমাণবিক</m:t>
                        </m:r>
                        <m:r>
                          <a:rPr lang="bn-BD" sz="1600" i="1">
                            <a:latin typeface="Cambria Math"/>
                          </a:rPr>
                          <m:t> </m:t>
                        </m:r>
                        <m:r>
                          <a:rPr lang="bn-BD" sz="1600" i="1">
                            <a:latin typeface="Cambria Math"/>
                          </a:rPr>
                          <m:t>ভরের</m:t>
                        </m:r>
                        <m:r>
                          <a:rPr lang="bn-BD" sz="1600" i="1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bn-BD" sz="1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bn-BD" sz="1600" i="1">
                                <a:latin typeface="Cambria Math"/>
                              </a:rPr>
                              <m:t>১</m:t>
                            </m:r>
                            <m:r>
                              <a:rPr lang="bn-BD" sz="1600" i="1">
                                <a:latin typeface="Cambria Math"/>
                              </a:rPr>
                              <m:t> </m:t>
                            </m:r>
                          </m:num>
                          <m:den>
                            <m:r>
                              <a:rPr lang="bn-BD" sz="1600" i="1">
                                <a:latin typeface="Cambria Math"/>
                              </a:rPr>
                              <m:t>১২</m:t>
                            </m:r>
                          </m:den>
                        </m:f>
                        <m:r>
                          <a:rPr lang="bn-BD" sz="1600" i="1">
                            <a:latin typeface="Cambria Math"/>
                          </a:rPr>
                          <m:t>    </m:t>
                        </m:r>
                        <m:r>
                          <a:rPr lang="bn-BD" sz="1600" i="1">
                            <a:latin typeface="Cambria Math"/>
                          </a:rPr>
                          <m:t>অংশ</m:t>
                        </m:r>
                        <m:r>
                          <a:rPr lang="bn-BD" sz="16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1600" dirty="0" smtClean="0"/>
                  <a:t>  </a:t>
                </a:r>
              </a:p>
              <a:p>
                <a:pPr marL="3492500" indent="-3492500"/>
                <a:r>
                  <a:rPr lang="en-US" sz="1600" dirty="0" smtClean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3</m:t>
                        </m:r>
                        <m:r>
                          <a:rPr lang="en-US" sz="4800" b="0" i="1" smtClean="0">
                            <a:latin typeface="Cambria Math"/>
                          </a:rPr>
                          <m:t>.</m:t>
                        </m:r>
                        <m:r>
                          <a:rPr lang="en-US" sz="4800" b="0" i="1" smtClean="0">
                            <a:latin typeface="Cambria Math"/>
                          </a:rPr>
                          <m:t>16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  <m:r>
                          <a:rPr lang="en-US" sz="4800" b="0" i="1" baseline="30000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4800" b="0" i="1" baseline="30000" smtClean="0">
                            <a:latin typeface="Cambria Math"/>
                            <a:ea typeface="Cambria Math"/>
                          </a:rPr>
                          <m:t>23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1</m:t>
                        </m:r>
                        <m:r>
                          <a:rPr lang="en-US" sz="4800" b="0" i="1" smtClean="0">
                            <a:latin typeface="Cambria Math"/>
                          </a:rPr>
                          <m:t>.</m:t>
                        </m:r>
                        <m:r>
                          <a:rPr lang="en-US" sz="4800" b="0" i="1" smtClean="0">
                            <a:latin typeface="Cambria Math"/>
                          </a:rPr>
                          <m:t>66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  <m:r>
                          <a:rPr lang="en-US" sz="4800" b="0" i="1" baseline="30000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4800" b="0" i="1" baseline="30000" smtClean="0">
                            <a:latin typeface="Cambria Math"/>
                            <a:ea typeface="Cambria Math"/>
                          </a:rPr>
                          <m:t>24</m:t>
                        </m:r>
                      </m:den>
                    </m:f>
                  </m:oMath>
                </a14:m>
                <a:endParaRPr lang="en-US" sz="1600" dirty="0" smtClean="0"/>
              </a:p>
              <a:p>
                <a:pPr marL="3492500" indent="-3492500"/>
                <a:r>
                  <a:rPr lang="en-US" sz="1600" dirty="0"/>
                  <a:t> </a:t>
                </a:r>
                <a:r>
                  <a:rPr lang="en-US" sz="1600" dirty="0" smtClean="0"/>
                  <a:t>                                    </a:t>
                </a:r>
                <a:r>
                  <a:rPr lang="en-US" sz="4400" dirty="0" smtClean="0"/>
                  <a:t>= </a:t>
                </a:r>
                <a:r>
                  <a:rPr lang="en-US" sz="3600" dirty="0" smtClean="0"/>
                  <a:t>19.03</a:t>
                </a:r>
                <a:endParaRPr lang="en-US" sz="36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749149"/>
                <a:ext cx="7772400" cy="2928109"/>
              </a:xfrm>
              <a:prstGeom prst="rect">
                <a:avLst/>
              </a:prstGeom>
              <a:blipFill rotWithShape="1">
                <a:blip r:embed="rId3"/>
                <a:stretch>
                  <a:fillRect l="-1255" t="-1875" b="-8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59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329146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609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চল নিচের ভিডিওটি দেখে আসি 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4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470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PowerPoint Presentation</vt:lpstr>
      <vt:lpstr>PowerPoint Presentation</vt:lpstr>
      <vt:lpstr>পূর্বজ্ঞান প্রস্তুতি </vt:lpstr>
      <vt:lpstr>পাঠ পরিচিতি </vt:lpstr>
      <vt:lpstr>শিখনফল</vt:lpstr>
      <vt:lpstr>PowerPoint Presentation</vt:lpstr>
      <vt:lpstr>আপেক্ষিক পারমাণবিক ভর </vt:lpstr>
      <vt:lpstr>PowerPoint Presentation</vt:lpstr>
      <vt:lpstr>PowerPoint Presentation</vt:lpstr>
      <vt:lpstr>PowerPoint Presentation</vt:lpstr>
      <vt:lpstr>দলীয় কাজ </vt:lpstr>
      <vt:lpstr>PowerPoint Presentation</vt:lpstr>
      <vt:lpstr>মুল্যায়ন 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শিখনফল</dc:title>
  <dc:creator>ShAiFuL HaQuE</dc:creator>
  <cp:lastModifiedBy>SHAIFU </cp:lastModifiedBy>
  <cp:revision>64</cp:revision>
  <dcterms:created xsi:type="dcterms:W3CDTF">2006-08-16T00:00:00Z</dcterms:created>
  <dcterms:modified xsi:type="dcterms:W3CDTF">2020-04-28T22:51:53Z</dcterms:modified>
</cp:coreProperties>
</file>