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3" r:id="rId2"/>
    <p:sldId id="284" r:id="rId3"/>
    <p:sldId id="259" r:id="rId4"/>
    <p:sldId id="285" r:id="rId5"/>
    <p:sldId id="288" r:id="rId6"/>
    <p:sldId id="262" r:id="rId7"/>
    <p:sldId id="264" r:id="rId8"/>
    <p:sldId id="276" r:id="rId9"/>
    <p:sldId id="286" r:id="rId10"/>
    <p:sldId id="287" r:id="rId11"/>
    <p:sldId id="279" r:id="rId12"/>
    <p:sldId id="277" r:id="rId13"/>
    <p:sldId id="265" r:id="rId14"/>
    <p:sldId id="267" r:id="rId15"/>
    <p:sldId id="275" r:id="rId16"/>
    <p:sldId id="274" r:id="rId17"/>
    <p:sldId id="280" r:id="rId18"/>
    <p:sldId id="282" r:id="rId19"/>
    <p:sldId id="273"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EE426B"/>
    <a:srgbClr val="FFFF99"/>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50" d="100"/>
          <a:sy n="50" d="100"/>
        </p:scale>
        <p:origin x="-302" y="-67"/>
      </p:cViewPr>
      <p:guideLst>
        <p:guide orient="horz" pos="2136"/>
        <p:guide pos="3864"/>
      </p:guideLst>
    </p:cSldViewPr>
  </p:slideViewPr>
  <p:notesTextViewPr>
    <p:cViewPr>
      <p:scale>
        <a:sx n="1" d="1"/>
        <a:sy n="1" d="1"/>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F2A37-27D9-40EC-B962-19D3C17ACFC8}">
      <dsp:nvSpPr>
        <dsp:cNvPr id="0" name=""/>
        <dsp:cNvSpPr/>
      </dsp:nvSpPr>
      <dsp:spPr>
        <a:xfrm>
          <a:off x="4929901" y="1834440"/>
          <a:ext cx="2331653" cy="2016974"/>
        </a:xfrm>
        <a:prstGeom prst="hexagon">
          <a:avLst>
            <a:gd name="adj" fmla="val 28570"/>
            <a:gd name="vf" fmla="val 115470"/>
          </a:avLst>
        </a:prstGeom>
        <a:solidFill>
          <a:schemeClr val="tx2">
            <a:lumMod val="50000"/>
          </a:schemeClr>
        </a:solidFill>
        <a:ln w="28575"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2133600">
            <a:lnSpc>
              <a:spcPct val="90000"/>
            </a:lnSpc>
            <a:spcBef>
              <a:spcPct val="0"/>
            </a:spcBef>
            <a:spcAft>
              <a:spcPct val="35000"/>
            </a:spcAft>
            <a:buNone/>
          </a:pPr>
          <a:r>
            <a:rPr lang="bn-IN" sz="48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অর্থ </a:t>
          </a:r>
        </a:p>
        <a:p>
          <a:pPr marL="0" lvl="0" indent="0" algn="ctr" defTabSz="2133600">
            <a:lnSpc>
              <a:spcPct val="90000"/>
            </a:lnSpc>
            <a:spcBef>
              <a:spcPct val="0"/>
            </a:spcBef>
            <a:spcAft>
              <a:spcPct val="35000"/>
            </a:spcAft>
            <a:buNone/>
          </a:pPr>
          <a:r>
            <a:rPr lang="bn-IN" sz="48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উর্পাজন</a:t>
          </a:r>
          <a:endParaRPr lang="en-US" sz="48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dsp:txBody>
      <dsp:txXfrm>
        <a:off x="5316289" y="2168681"/>
        <a:ext cx="1558877" cy="1348492"/>
      </dsp:txXfrm>
    </dsp:sp>
    <dsp:sp modelId="{AF154F28-FBCB-479E-9529-D605E103B2E6}">
      <dsp:nvSpPr>
        <dsp:cNvPr id="0" name=""/>
        <dsp:cNvSpPr/>
      </dsp:nvSpPr>
      <dsp:spPr>
        <a:xfrm>
          <a:off x="6389965" y="869454"/>
          <a:ext cx="879726" cy="75800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D2AB1-7EB3-4038-9510-D910DBD20501}">
      <dsp:nvSpPr>
        <dsp:cNvPr id="0" name=""/>
        <dsp:cNvSpPr/>
      </dsp:nvSpPr>
      <dsp:spPr>
        <a:xfrm>
          <a:off x="5130636" y="0"/>
          <a:ext cx="1910773" cy="1653043"/>
        </a:xfrm>
        <a:prstGeom prst="hexagon">
          <a:avLst>
            <a:gd name="adj" fmla="val 28570"/>
            <a:gd name="vf" fmla="val 115470"/>
          </a:avLst>
        </a:prstGeom>
        <a:solidFill>
          <a:schemeClr val="tx2">
            <a:lumMod val="50000"/>
          </a:schemeClr>
        </a:solidFill>
        <a:ln w="28575"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244600">
            <a:lnSpc>
              <a:spcPct val="90000"/>
            </a:lnSpc>
            <a:spcBef>
              <a:spcPct val="0"/>
            </a:spcBef>
            <a:spcAft>
              <a:spcPct val="35000"/>
            </a:spcAft>
            <a:buNone/>
          </a:pPr>
          <a:r>
            <a:rPr lang="bn-IN" sz="28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শিক্ষক</a:t>
          </a:r>
          <a:endParaRPr lang="en-US" sz="28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sp:txBody>
      <dsp:txXfrm>
        <a:off x="5447292" y="273945"/>
        <a:ext cx="1277461" cy="1105153"/>
      </dsp:txXfrm>
    </dsp:sp>
    <dsp:sp modelId="{2406F7C1-5B11-44AE-9081-A6E2695F143E}">
      <dsp:nvSpPr>
        <dsp:cNvPr id="0" name=""/>
        <dsp:cNvSpPr/>
      </dsp:nvSpPr>
      <dsp:spPr>
        <a:xfrm>
          <a:off x="7416673" y="2286511"/>
          <a:ext cx="879726" cy="75800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C232DD-DD32-4358-BE1D-D3813EBA01E4}">
      <dsp:nvSpPr>
        <dsp:cNvPr id="0" name=""/>
        <dsp:cNvSpPr/>
      </dsp:nvSpPr>
      <dsp:spPr>
        <a:xfrm>
          <a:off x="6897082" y="1016732"/>
          <a:ext cx="1910773" cy="1653043"/>
        </a:xfrm>
        <a:prstGeom prst="hexagon">
          <a:avLst>
            <a:gd name="adj" fmla="val 28570"/>
            <a:gd name="vf" fmla="val 115470"/>
          </a:avLst>
        </a:prstGeom>
        <a:solidFill>
          <a:schemeClr val="tx2">
            <a:lumMod val="50000"/>
          </a:schemeClr>
        </a:solidFill>
        <a:ln w="28575"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600200">
            <a:lnSpc>
              <a:spcPct val="90000"/>
            </a:lnSpc>
            <a:spcBef>
              <a:spcPct val="0"/>
            </a:spcBef>
            <a:spcAft>
              <a:spcPct val="35000"/>
            </a:spcAft>
            <a:buNone/>
          </a:pPr>
          <a:r>
            <a:rPr lang="bn-IN" sz="36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বাস চালক</a:t>
          </a:r>
          <a:endParaRPr lang="en-US" sz="36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sp:txBody>
      <dsp:txXfrm>
        <a:off x="7213738" y="1290677"/>
        <a:ext cx="1277461" cy="1105153"/>
      </dsp:txXfrm>
    </dsp:sp>
    <dsp:sp modelId="{606D9831-BA1B-4562-A506-6DDF9463C674}">
      <dsp:nvSpPr>
        <dsp:cNvPr id="0" name=""/>
        <dsp:cNvSpPr/>
      </dsp:nvSpPr>
      <dsp:spPr>
        <a:xfrm>
          <a:off x="6703455" y="3886102"/>
          <a:ext cx="879726" cy="75800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40E35-6F43-4540-A914-83DD1505EAE0}">
      <dsp:nvSpPr>
        <dsp:cNvPr id="0" name=""/>
        <dsp:cNvSpPr/>
      </dsp:nvSpPr>
      <dsp:spPr>
        <a:xfrm>
          <a:off x="6897082" y="3015511"/>
          <a:ext cx="1910773" cy="1653043"/>
        </a:xfrm>
        <a:prstGeom prst="hexagon">
          <a:avLst>
            <a:gd name="adj" fmla="val 28570"/>
            <a:gd name="vf" fmla="val 115470"/>
          </a:avLst>
        </a:prstGeom>
        <a:solidFill>
          <a:schemeClr val="tx2">
            <a:lumMod val="50000"/>
          </a:schemeClr>
        </a:solidFill>
        <a:ln w="28575"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600200">
            <a:lnSpc>
              <a:spcPct val="90000"/>
            </a:lnSpc>
            <a:spcBef>
              <a:spcPct val="0"/>
            </a:spcBef>
            <a:spcAft>
              <a:spcPct val="35000"/>
            </a:spcAft>
            <a:buNone/>
          </a:pPr>
          <a:r>
            <a:rPr lang="bn-IN" sz="36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চা বিক্রেতা</a:t>
          </a:r>
          <a:endParaRPr lang="en-US" sz="36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sp:txBody>
      <dsp:txXfrm>
        <a:off x="7213738" y="3289456"/>
        <a:ext cx="1277461" cy="1105153"/>
      </dsp:txXfrm>
    </dsp:sp>
    <dsp:sp modelId="{1BC73014-50BE-4862-8487-D10DF32D41AF}">
      <dsp:nvSpPr>
        <dsp:cNvPr id="0" name=""/>
        <dsp:cNvSpPr/>
      </dsp:nvSpPr>
      <dsp:spPr>
        <a:xfrm>
          <a:off x="4934240" y="4052146"/>
          <a:ext cx="879726" cy="75800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90B41A-B3BD-4425-8B1A-B585D0BEF4B5}">
      <dsp:nvSpPr>
        <dsp:cNvPr id="0" name=""/>
        <dsp:cNvSpPr/>
      </dsp:nvSpPr>
      <dsp:spPr>
        <a:xfrm>
          <a:off x="5144680" y="4033381"/>
          <a:ext cx="1910773" cy="1653043"/>
        </a:xfrm>
        <a:prstGeom prst="hexagon">
          <a:avLst>
            <a:gd name="adj" fmla="val 28570"/>
            <a:gd name="vf" fmla="val 115470"/>
          </a:avLst>
        </a:prstGeom>
        <a:solidFill>
          <a:schemeClr val="tx2">
            <a:lumMod val="50000"/>
          </a:schemeClr>
        </a:solidFill>
        <a:ln w="28575"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600200">
            <a:lnSpc>
              <a:spcPct val="90000"/>
            </a:lnSpc>
            <a:spcBef>
              <a:spcPct val="0"/>
            </a:spcBef>
            <a:spcAft>
              <a:spcPct val="35000"/>
            </a:spcAft>
            <a:buNone/>
          </a:pPr>
          <a:r>
            <a:rPr lang="bn-IN" sz="36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মুচি</a:t>
          </a:r>
          <a:endParaRPr lang="en-US" sz="36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sp:txBody>
      <dsp:txXfrm>
        <a:off x="5461336" y="4307326"/>
        <a:ext cx="1277461" cy="1105153"/>
      </dsp:txXfrm>
    </dsp:sp>
    <dsp:sp modelId="{3987AC83-60AF-46D8-A710-F6D37045A860}">
      <dsp:nvSpPr>
        <dsp:cNvPr id="0" name=""/>
        <dsp:cNvSpPr/>
      </dsp:nvSpPr>
      <dsp:spPr>
        <a:xfrm>
          <a:off x="3890718" y="2635657"/>
          <a:ext cx="879726" cy="75800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A1FDE-FD82-4216-AF9A-03622F53E12C}">
      <dsp:nvSpPr>
        <dsp:cNvPr id="0" name=""/>
        <dsp:cNvSpPr/>
      </dsp:nvSpPr>
      <dsp:spPr>
        <a:xfrm>
          <a:off x="3384143" y="3016648"/>
          <a:ext cx="1910773" cy="1653043"/>
        </a:xfrm>
        <a:prstGeom prst="hexagon">
          <a:avLst>
            <a:gd name="adj" fmla="val 28570"/>
            <a:gd name="vf" fmla="val 115470"/>
          </a:avLst>
        </a:prstGeom>
        <a:solidFill>
          <a:schemeClr val="tx2">
            <a:lumMod val="50000"/>
          </a:schemeClr>
        </a:solidFill>
        <a:ln w="28575"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866900">
            <a:lnSpc>
              <a:spcPct val="90000"/>
            </a:lnSpc>
            <a:spcBef>
              <a:spcPct val="0"/>
            </a:spcBef>
            <a:spcAft>
              <a:spcPct val="35000"/>
            </a:spcAft>
            <a:buNone/>
          </a:pPr>
          <a:r>
            <a:rPr lang="bn-IN" sz="42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চাকরি</a:t>
          </a:r>
          <a:endParaRPr lang="en-US" sz="42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sp:txBody>
      <dsp:txXfrm>
        <a:off x="3700799" y="3290593"/>
        <a:ext cx="1277461" cy="1105153"/>
      </dsp:txXfrm>
    </dsp:sp>
    <dsp:sp modelId="{702942B2-2618-4BD2-87AA-4E3AE053CEB9}">
      <dsp:nvSpPr>
        <dsp:cNvPr id="0" name=""/>
        <dsp:cNvSpPr/>
      </dsp:nvSpPr>
      <dsp:spPr>
        <a:xfrm>
          <a:off x="3384143" y="1014458"/>
          <a:ext cx="1910773" cy="1653043"/>
        </a:xfrm>
        <a:prstGeom prst="hexagon">
          <a:avLst>
            <a:gd name="adj" fmla="val 28570"/>
            <a:gd name="vf" fmla="val 115470"/>
          </a:avLst>
        </a:prstGeom>
        <a:solidFill>
          <a:schemeClr val="tx2">
            <a:lumMod val="50000"/>
          </a:schemeClr>
        </a:solidFill>
        <a:ln w="28575"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1866900">
            <a:lnSpc>
              <a:spcPct val="90000"/>
            </a:lnSpc>
            <a:spcBef>
              <a:spcPct val="0"/>
            </a:spcBef>
            <a:spcAft>
              <a:spcPct val="35000"/>
            </a:spcAft>
            <a:buNone/>
          </a:pPr>
          <a:r>
            <a:rPr lang="bn-IN" sz="42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ব্যবসা</a:t>
          </a:r>
          <a:endParaRPr lang="en-US" sz="42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endParaRPr>
        </a:p>
      </dsp:txBody>
      <dsp:txXfrm>
        <a:off x="3700799" y="1288403"/>
        <a:ext cx="1277461" cy="1105153"/>
      </dsp:txXfrm>
    </dsp:sp>
  </dsp:spTree>
</dsp:drawing>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34397-1158-433F-A059-456DFCB07A5A}" type="datetimeFigureOut">
              <a:rPr lang="en-US" smtClean="0"/>
              <a:pPr/>
              <a:t>4/29/2020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93910-949A-4A34-84E5-18ED783957DB}" type="slidenum">
              <a:rPr lang="en-US" smtClean="0"/>
              <a:pPr/>
              <a:t>‹#›</a:t>
            </a:fld>
            <a:endParaRPr lang="en-US"/>
          </a:p>
        </p:txBody>
      </p:sp>
    </p:spTree>
    <p:extLst>
      <p:ext uri="{BB962C8B-B14F-4D97-AF65-F5344CB8AC3E}">
        <p14:creationId xmlns:p14="http://schemas.microsoft.com/office/powerpoint/2010/main" xmlns="" val="349164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CCEEC-A9F4-4B5B-85C0-EB454C04E925}" type="slidenum">
              <a:rPr lang="en-US" smtClean="0"/>
              <a:pPr/>
              <a:t>2</a:t>
            </a:fld>
            <a:endParaRPr lang="en-US"/>
          </a:p>
        </p:txBody>
      </p:sp>
    </p:spTree>
    <p:extLst>
      <p:ext uri="{BB962C8B-B14F-4D97-AF65-F5344CB8AC3E}">
        <p14:creationId xmlns:p14="http://schemas.microsoft.com/office/powerpoint/2010/main" xmlns="" val="354024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E045934-3BC7-486C-9835-C5ED42BE277B}" type="datetimeFigureOut">
              <a:rPr lang="en-US" smtClean="0"/>
              <a:pPr/>
              <a:t>4/29/2020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CDCA19E-A181-4356-B7E2-88AE8C03A960}" type="slidenum">
              <a:rPr lang="en-US" smtClean="0"/>
              <a:pPr/>
              <a:t>‹#›</a:t>
            </a:fld>
            <a:endParaRPr lang="en-US"/>
          </a:p>
        </p:txBody>
      </p:sp>
    </p:spTree>
    <p:extLst>
      <p:ext uri="{BB962C8B-B14F-4D97-AF65-F5344CB8AC3E}">
        <p14:creationId xmlns="" xmlns:p14="http://schemas.microsoft.com/office/powerpoint/2010/main" val="3693329730"/>
      </p:ext>
    </p:extLst>
  </p:cSld>
  <p:clrMapOvr>
    <a:masterClrMapping/>
  </p:clrMapOvr>
  <p:transition advTm="0">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E045934-3BC7-486C-9835-C5ED42BE277B}" type="datetimeFigureOut">
              <a:rPr lang="en-US" smtClean="0"/>
              <a:pPr/>
              <a:t>4/29/2020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CDCA19E-A181-4356-B7E2-88AE8C03A960}" type="slidenum">
              <a:rPr lang="en-US" smtClean="0"/>
              <a:pPr/>
              <a:t>‹#›</a:t>
            </a:fld>
            <a:endParaRPr lang="en-US"/>
          </a:p>
        </p:txBody>
      </p:sp>
    </p:spTree>
    <p:extLst>
      <p:ext uri="{BB962C8B-B14F-4D97-AF65-F5344CB8AC3E}">
        <p14:creationId xmlns="" xmlns:p14="http://schemas.microsoft.com/office/powerpoint/2010/main" val="2451337965"/>
      </p:ext>
    </p:extLst>
  </p:cSld>
  <p:clrMapOvr>
    <a:masterClrMapping/>
  </p:clrMapOvr>
  <p:transition advTm="0">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E045934-3BC7-486C-9835-C5ED42BE277B}" type="datetimeFigureOut">
              <a:rPr lang="en-US" smtClean="0"/>
              <a:pPr/>
              <a:t>4/29/2020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CDCA19E-A181-4356-B7E2-88AE8C03A960}" type="slidenum">
              <a:rPr lang="en-US" smtClean="0"/>
              <a:pPr/>
              <a:t>‹#›</a:t>
            </a:fld>
            <a:endParaRPr lang="en-US"/>
          </a:p>
        </p:txBody>
      </p:sp>
    </p:spTree>
    <p:extLst>
      <p:ext uri="{BB962C8B-B14F-4D97-AF65-F5344CB8AC3E}">
        <p14:creationId xmlns="" xmlns:p14="http://schemas.microsoft.com/office/powerpoint/2010/main" val="1778427623"/>
      </p:ext>
    </p:extLst>
  </p:cSld>
  <p:clrMapOvr>
    <a:masterClrMapping/>
  </p:clrMapOvr>
  <p:transition advTm="0">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E045934-3BC7-486C-9835-C5ED42BE277B}" type="datetimeFigureOut">
              <a:rPr lang="en-US" smtClean="0"/>
              <a:pPr/>
              <a:t>4/29/2020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CDCA19E-A181-4356-B7E2-88AE8C03A960}" type="slidenum">
              <a:rPr lang="en-US" smtClean="0"/>
              <a:pPr/>
              <a:t>‹#›</a:t>
            </a:fld>
            <a:endParaRPr lang="en-US"/>
          </a:p>
        </p:txBody>
      </p:sp>
    </p:spTree>
    <p:extLst>
      <p:ext uri="{BB962C8B-B14F-4D97-AF65-F5344CB8AC3E}">
        <p14:creationId xmlns="" xmlns:p14="http://schemas.microsoft.com/office/powerpoint/2010/main" val="422822859"/>
      </p:ext>
    </p:extLst>
  </p:cSld>
  <p:clrMapOvr>
    <a:masterClrMapping/>
  </p:clrMapOvr>
  <p:transition advTm="0">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E045934-3BC7-486C-9835-C5ED42BE277B}" type="datetimeFigureOut">
              <a:rPr lang="en-US" smtClean="0"/>
              <a:pPr/>
              <a:t>4/29/2020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CDCA19E-A181-4356-B7E2-88AE8C03A960}" type="slidenum">
              <a:rPr lang="en-US" smtClean="0"/>
              <a:pPr/>
              <a:t>‹#›</a:t>
            </a:fld>
            <a:endParaRPr lang="en-US"/>
          </a:p>
        </p:txBody>
      </p:sp>
    </p:spTree>
    <p:extLst>
      <p:ext uri="{BB962C8B-B14F-4D97-AF65-F5344CB8AC3E}">
        <p14:creationId xmlns="" xmlns:p14="http://schemas.microsoft.com/office/powerpoint/2010/main" val="3157858176"/>
      </p:ext>
    </p:extLst>
  </p:cSld>
  <p:clrMapOvr>
    <a:masterClrMapping/>
  </p:clrMapOvr>
  <p:transition advTm="0">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E045934-3BC7-486C-9835-C5ED42BE277B}" type="datetimeFigureOut">
              <a:rPr lang="en-US" smtClean="0"/>
              <a:pPr/>
              <a:t>4/29/2020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CDCA19E-A181-4356-B7E2-88AE8C03A960}" type="slidenum">
              <a:rPr lang="en-US" smtClean="0"/>
              <a:pPr/>
              <a:t>‹#›</a:t>
            </a:fld>
            <a:endParaRPr lang="en-US"/>
          </a:p>
        </p:txBody>
      </p:sp>
    </p:spTree>
    <p:extLst>
      <p:ext uri="{BB962C8B-B14F-4D97-AF65-F5344CB8AC3E}">
        <p14:creationId xmlns="" xmlns:p14="http://schemas.microsoft.com/office/powerpoint/2010/main" val="410039028"/>
      </p:ext>
    </p:extLst>
  </p:cSld>
  <p:clrMapOvr>
    <a:masterClrMapping/>
  </p:clrMapOvr>
  <p:transition advTm="0">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E045934-3BC7-486C-9835-C5ED42BE277B}" type="datetimeFigureOut">
              <a:rPr lang="en-US" smtClean="0"/>
              <a:pPr/>
              <a:t>4/29/2020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CDCA19E-A181-4356-B7E2-88AE8C03A960}" type="slidenum">
              <a:rPr lang="en-US" smtClean="0"/>
              <a:pPr/>
              <a:t>‹#›</a:t>
            </a:fld>
            <a:endParaRPr lang="en-US"/>
          </a:p>
        </p:txBody>
      </p:sp>
    </p:spTree>
    <p:extLst>
      <p:ext uri="{BB962C8B-B14F-4D97-AF65-F5344CB8AC3E}">
        <p14:creationId xmlns="" xmlns:p14="http://schemas.microsoft.com/office/powerpoint/2010/main" val="3522971372"/>
      </p:ext>
    </p:extLst>
  </p:cSld>
  <p:clrMapOvr>
    <a:masterClrMapping/>
  </p:clrMapOvr>
  <p:transition advTm="0">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E045934-3BC7-486C-9835-C5ED42BE277B}" type="datetimeFigureOut">
              <a:rPr lang="en-US" smtClean="0"/>
              <a:pPr/>
              <a:t>4/29/2020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CDCA19E-A181-4356-B7E2-88AE8C03A960}" type="slidenum">
              <a:rPr lang="en-US" smtClean="0"/>
              <a:pPr/>
              <a:t>‹#›</a:t>
            </a:fld>
            <a:endParaRPr lang="en-US"/>
          </a:p>
        </p:txBody>
      </p:sp>
    </p:spTree>
    <p:extLst>
      <p:ext uri="{BB962C8B-B14F-4D97-AF65-F5344CB8AC3E}">
        <p14:creationId xmlns="" xmlns:p14="http://schemas.microsoft.com/office/powerpoint/2010/main" val="813203824"/>
      </p:ext>
    </p:extLst>
  </p:cSld>
  <p:clrMapOvr>
    <a:masterClrMapping/>
  </p:clrMapOvr>
  <p:transition advTm="0">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E045934-3BC7-486C-9835-C5ED42BE277B}" type="datetimeFigureOut">
              <a:rPr lang="en-US" smtClean="0"/>
              <a:pPr/>
              <a:t>4/29/2020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CDCA19E-A181-4356-B7E2-88AE8C03A960}" type="slidenum">
              <a:rPr lang="en-US" smtClean="0"/>
              <a:pPr/>
              <a:t>‹#›</a:t>
            </a:fld>
            <a:endParaRPr lang="en-US"/>
          </a:p>
        </p:txBody>
      </p:sp>
    </p:spTree>
    <p:extLst>
      <p:ext uri="{BB962C8B-B14F-4D97-AF65-F5344CB8AC3E}">
        <p14:creationId xmlns="" xmlns:p14="http://schemas.microsoft.com/office/powerpoint/2010/main" val="745928004"/>
      </p:ext>
    </p:extLst>
  </p:cSld>
  <p:clrMapOvr>
    <a:masterClrMapping/>
  </p:clrMapOvr>
  <p:transition advTm="0">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E045934-3BC7-486C-9835-C5ED42BE277B}" type="datetimeFigureOut">
              <a:rPr lang="en-US" smtClean="0"/>
              <a:pPr/>
              <a:t>4/29/2020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CDCA19E-A181-4356-B7E2-88AE8C03A960}" type="slidenum">
              <a:rPr lang="en-US" smtClean="0"/>
              <a:pPr/>
              <a:t>‹#›</a:t>
            </a:fld>
            <a:endParaRPr lang="en-US"/>
          </a:p>
        </p:txBody>
      </p:sp>
    </p:spTree>
    <p:extLst>
      <p:ext uri="{BB962C8B-B14F-4D97-AF65-F5344CB8AC3E}">
        <p14:creationId xmlns="" xmlns:p14="http://schemas.microsoft.com/office/powerpoint/2010/main" val="390025100"/>
      </p:ext>
    </p:extLst>
  </p:cSld>
  <p:clrMapOvr>
    <a:masterClrMapping/>
  </p:clrMapOvr>
  <p:transition advTm="0">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E045934-3BC7-486C-9835-C5ED42BE277B}" type="datetimeFigureOut">
              <a:rPr lang="en-US" smtClean="0"/>
              <a:pPr/>
              <a:t>4/29/2020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CDCA19E-A181-4356-B7E2-88AE8C03A960}" type="slidenum">
              <a:rPr lang="en-US" smtClean="0"/>
              <a:pPr/>
              <a:t>‹#›</a:t>
            </a:fld>
            <a:endParaRPr lang="en-US"/>
          </a:p>
        </p:txBody>
      </p:sp>
    </p:spTree>
    <p:extLst>
      <p:ext uri="{BB962C8B-B14F-4D97-AF65-F5344CB8AC3E}">
        <p14:creationId xmlns="" xmlns:p14="http://schemas.microsoft.com/office/powerpoint/2010/main" val="2578204883"/>
      </p:ext>
    </p:extLst>
  </p:cSld>
  <p:clrMapOvr>
    <a:masterClrMapping/>
  </p:clrMapOvr>
  <p:transition advTm="0">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7.png"/>
          <p:cNvPicPr>
            <a:picLocks noChangeAspect="1"/>
          </p:cNvPicPr>
          <p:nvPr/>
        </p:nvPicPr>
        <p:blipFill>
          <a:blip r:embed="rId1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311058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0">
    <p:strips dir="l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120" y="5225534"/>
            <a:ext cx="10927080" cy="1200329"/>
          </a:xfrm>
          <a:prstGeom prst="rect">
            <a:avLst/>
          </a:prstGeom>
        </p:spPr>
        <p:txBody>
          <a:bodyPr wrap="square">
            <a:spAutoFit/>
          </a:bodyPr>
          <a:lstStyle/>
          <a:p>
            <a:pPr algn="ctr"/>
            <a:r>
              <a:rPr lang="en-US" sz="7200" b="1" dirty="0" err="1" smtClean="0">
                <a:ln>
                  <a:solidFill>
                    <a:srgbClr val="C00000"/>
                  </a:solidFill>
                </a:ln>
                <a:blipFill dpi="0" rotWithShape="1">
                  <a:blip r:embed="rId2">
                    <a:extLst>
                      <a:ext uri="{28A0092B-C50C-407E-A947-70E740481C1C}">
                        <a14:useLocalDpi xmlns:lc="http://schemas.openxmlformats.org/drawingml/2006/lockedCanvas" xmlns:a14="http://schemas.microsoft.com/office/drawing/2010/main" xmlns="" val="0"/>
                      </a:ext>
                    </a:extLst>
                  </a:blip>
                  <a:srcRect/>
                  <a:stretch>
                    <a:fillRect/>
                  </a:stretch>
                </a:blipFill>
                <a:latin typeface="Impact" panose="020B0806030902050204" pitchFamily="34" charset="0"/>
                <a:cs typeface="NikoshBAN" panose="02000000000000000000" pitchFamily="2" charset="0"/>
              </a:rPr>
              <a:t>আজকের</a:t>
            </a:r>
            <a:r>
              <a:rPr lang="en-US" sz="7200" b="1" dirty="0" smtClean="0">
                <a:blipFill dpi="0" rotWithShape="1">
                  <a:blip r:embed="rId2">
                    <a:extLst>
                      <a:ext uri="{28A0092B-C50C-407E-A947-70E740481C1C}">
                        <a14:useLocalDpi xmlns:lc="http://schemas.openxmlformats.org/drawingml/2006/lockedCanvas" xmlns:a14="http://schemas.microsoft.com/office/drawing/2010/main" xmlns="" val="0"/>
                      </a:ext>
                    </a:extLst>
                  </a:blip>
                  <a:srcRect/>
                  <a:stretch>
                    <a:fillRect/>
                  </a:stretch>
                </a:blipFill>
                <a:latin typeface="Impact" panose="020B0806030902050204" pitchFamily="34" charset="0"/>
                <a:cs typeface="NikoshBAN" panose="02000000000000000000" pitchFamily="2" charset="0"/>
              </a:rPr>
              <a:t> </a:t>
            </a:r>
            <a:r>
              <a:rPr lang="en-US" sz="7200" b="1" dirty="0" err="1" smtClean="0">
                <a:blipFill dpi="0" rotWithShape="1">
                  <a:blip r:embed="rId2">
                    <a:extLst>
                      <a:ext uri="{28A0092B-C50C-407E-A947-70E740481C1C}">
                        <a14:useLocalDpi xmlns:lc="http://schemas.openxmlformats.org/drawingml/2006/lockedCanvas" xmlns:a14="http://schemas.microsoft.com/office/drawing/2010/main" xmlns="" val="0"/>
                      </a:ext>
                    </a:extLst>
                  </a:blip>
                  <a:srcRect/>
                  <a:stretch>
                    <a:fillRect/>
                  </a:stretch>
                </a:blipFill>
                <a:latin typeface="Impact" panose="020B0806030902050204" pitchFamily="34" charset="0"/>
                <a:cs typeface="NikoshBAN" panose="02000000000000000000" pitchFamily="2" charset="0"/>
              </a:rPr>
              <a:t>ক্লাসে</a:t>
            </a:r>
            <a:r>
              <a:rPr lang="en-US" sz="7200" b="1" dirty="0" smtClean="0">
                <a:blipFill dpi="0" rotWithShape="1">
                  <a:blip r:embed="rId2">
                    <a:extLst>
                      <a:ext uri="{28A0092B-C50C-407E-A947-70E740481C1C}">
                        <a14:useLocalDpi xmlns:lc="http://schemas.openxmlformats.org/drawingml/2006/lockedCanvas" xmlns:a14="http://schemas.microsoft.com/office/drawing/2010/main" xmlns="" val="0"/>
                      </a:ext>
                    </a:extLst>
                  </a:blip>
                  <a:srcRect/>
                  <a:stretch>
                    <a:fillRect/>
                  </a:stretch>
                </a:blipFill>
                <a:latin typeface="Impact" panose="020B0806030902050204" pitchFamily="34" charset="0"/>
                <a:cs typeface="NikoshBAN" panose="02000000000000000000" pitchFamily="2" charset="0"/>
              </a:rPr>
              <a:t> </a:t>
            </a:r>
            <a:r>
              <a:rPr lang="en-US" sz="7200" b="1" dirty="0" err="1" smtClean="0">
                <a:blipFill dpi="0" rotWithShape="1">
                  <a:blip r:embed="rId2">
                    <a:extLst>
                      <a:ext uri="{28A0092B-C50C-407E-A947-70E740481C1C}">
                        <a14:useLocalDpi xmlns:lc="http://schemas.openxmlformats.org/drawingml/2006/lockedCanvas" xmlns:a14="http://schemas.microsoft.com/office/drawing/2010/main" xmlns="" val="0"/>
                      </a:ext>
                    </a:extLst>
                  </a:blip>
                  <a:srcRect/>
                  <a:stretch>
                    <a:fillRect/>
                  </a:stretch>
                </a:blipFill>
                <a:latin typeface="Impact" panose="020B0806030902050204" pitchFamily="34" charset="0"/>
                <a:cs typeface="NikoshBAN" panose="02000000000000000000" pitchFamily="2" charset="0"/>
              </a:rPr>
              <a:t>সবাইকে</a:t>
            </a:r>
            <a:r>
              <a:rPr lang="en-US" sz="7200" b="1" dirty="0" smtClean="0">
                <a:blipFill dpi="0" rotWithShape="1">
                  <a:blip r:embed="rId2">
                    <a:extLst>
                      <a:ext uri="{28A0092B-C50C-407E-A947-70E740481C1C}">
                        <a14:useLocalDpi xmlns:lc="http://schemas.openxmlformats.org/drawingml/2006/lockedCanvas" xmlns:a14="http://schemas.microsoft.com/office/drawing/2010/main" xmlns="" val="0"/>
                      </a:ext>
                    </a:extLst>
                  </a:blip>
                  <a:srcRect/>
                  <a:stretch>
                    <a:fillRect/>
                  </a:stretch>
                </a:blipFill>
                <a:latin typeface="Impact" panose="020B0806030902050204" pitchFamily="34" charset="0"/>
                <a:cs typeface="NikoshBAN" panose="02000000000000000000" pitchFamily="2" charset="0"/>
              </a:rPr>
              <a:t> </a:t>
            </a:r>
            <a:r>
              <a:rPr lang="en-US" sz="7200" b="1" dirty="0" err="1" smtClean="0">
                <a:blipFill dpi="0" rotWithShape="1">
                  <a:blip r:embed="rId2">
                    <a:extLst>
                      <a:ext uri="{28A0092B-C50C-407E-A947-70E740481C1C}">
                        <a14:useLocalDpi xmlns:lc="http://schemas.openxmlformats.org/drawingml/2006/lockedCanvas" xmlns:a14="http://schemas.microsoft.com/office/drawing/2010/main" xmlns="" val="0"/>
                      </a:ext>
                    </a:extLst>
                  </a:blip>
                  <a:srcRect/>
                  <a:stretch>
                    <a:fillRect/>
                  </a:stretch>
                </a:blipFill>
                <a:latin typeface="Impact" panose="020B0806030902050204" pitchFamily="34" charset="0"/>
                <a:cs typeface="NikoshBAN" panose="02000000000000000000" pitchFamily="2" charset="0"/>
              </a:rPr>
              <a:t>শুভেচ্ছা</a:t>
            </a:r>
            <a:endParaRPr lang="en-US" sz="7200" b="1" dirty="0">
              <a:blipFill dpi="0" rotWithShape="1">
                <a:blip r:embed="rId2">
                  <a:extLst>
                    <a:ext uri="{28A0092B-C50C-407E-A947-70E740481C1C}">
                      <a14:useLocalDpi xmlns:lc="http://schemas.openxmlformats.org/drawingml/2006/lockedCanvas" xmlns:a14="http://schemas.microsoft.com/office/drawing/2010/main" xmlns="" val="0"/>
                    </a:ext>
                  </a:extLst>
                </a:blip>
                <a:srcRect/>
                <a:stretch>
                  <a:fillRect/>
                </a:stretch>
              </a:blipFill>
              <a:latin typeface="Impact" panose="020B0806030902050204" pitchFamily="34" charset="0"/>
              <a:cs typeface="NikoshBAN" panose="02000000000000000000" pitchFamily="2" charset="0"/>
            </a:endParaRPr>
          </a:p>
        </p:txBody>
      </p:sp>
      <p:pic>
        <p:nvPicPr>
          <p:cNvPr id="9" name="Picture 8" descr="f 3.jpg"/>
          <p:cNvPicPr>
            <a:picLocks noChangeAspect="1"/>
          </p:cNvPicPr>
          <p:nvPr/>
        </p:nvPicPr>
        <p:blipFill>
          <a:blip r:embed="rId3"/>
          <a:stretch>
            <a:fillRect/>
          </a:stretch>
        </p:blipFill>
        <p:spPr>
          <a:xfrm>
            <a:off x="1463040" y="1234440"/>
            <a:ext cx="1794510" cy="4145280"/>
          </a:xfrm>
          <a:prstGeom prst="rect">
            <a:avLst/>
          </a:prstGeom>
          <a:effectLst/>
        </p:spPr>
      </p:pic>
      <p:pic>
        <p:nvPicPr>
          <p:cNvPr id="10" name="Picture 9" descr="f 3.jpg"/>
          <p:cNvPicPr>
            <a:picLocks noChangeAspect="1"/>
          </p:cNvPicPr>
          <p:nvPr/>
        </p:nvPicPr>
        <p:blipFill>
          <a:blip r:embed="rId3"/>
          <a:stretch>
            <a:fillRect/>
          </a:stretch>
        </p:blipFill>
        <p:spPr>
          <a:xfrm>
            <a:off x="9113520" y="1264920"/>
            <a:ext cx="1794510" cy="4145280"/>
          </a:xfrm>
          <a:prstGeom prst="rect">
            <a:avLst/>
          </a:prstGeom>
          <a:effectLst/>
        </p:spPr>
      </p:pic>
      <p:pic>
        <p:nvPicPr>
          <p:cNvPr id="7" name="Picture 6" descr="h+m.jpg"/>
          <p:cNvPicPr>
            <a:picLocks noChangeAspect="1"/>
          </p:cNvPicPr>
          <p:nvPr/>
        </p:nvPicPr>
        <p:blipFill>
          <a:blip r:embed="rId4"/>
          <a:stretch>
            <a:fillRect/>
          </a:stretch>
        </p:blipFill>
        <p:spPr>
          <a:xfrm>
            <a:off x="3535680" y="569341"/>
            <a:ext cx="5029200" cy="4787519"/>
          </a:xfrm>
          <a:prstGeom prst="rect">
            <a:avLst/>
          </a:prstGeom>
        </p:spPr>
      </p:pic>
    </p:spTree>
    <p:extLst>
      <p:ext uri="{BB962C8B-B14F-4D97-AF65-F5344CB8AC3E}">
        <p14:creationId xmlns:p14="http://schemas.microsoft.com/office/powerpoint/2010/main" xmlns="" val="20580256"/>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34" presetClass="emph" presetSubtype="0" fill="hold" grpId="1" nodeType="afterEffect">
                                  <p:stCondLst>
                                    <p:cond delay="0"/>
                                  </p:stCondLst>
                                  <p:iterate type="lt">
                                    <p:tmPct val="10000"/>
                                  </p:iterate>
                                  <p:childTnLst>
                                    <p:animMotion origin="layout" path="M -2.91667E-6 2.96296E-6 L 0.00248 -0.81459 " pathEditMode="relative" rAng="0" ptsTypes="AA">
                                      <p:cBhvr>
                                        <p:cTn id="16" dur="500" accel="50000" decel="50000" autoRev="1" fill="hold">
                                          <p:stCondLst>
                                            <p:cond delay="0"/>
                                          </p:stCondLst>
                                        </p:cTn>
                                        <p:tgtEl>
                                          <p:spTgt spid="5"/>
                                        </p:tgtEl>
                                        <p:attrNameLst>
                                          <p:attrName>ppt_x</p:attrName>
                                          <p:attrName>ppt_y</p:attrName>
                                        </p:attrNameLst>
                                      </p:cBhvr>
                                      <p:rCtr x="1" y="-407"/>
                                    </p:animMotion>
                                    <p:animRot by="1500000">
                                      <p:cBhvr>
                                        <p:cTn id="17" dur="250" fill="hold">
                                          <p:stCondLst>
                                            <p:cond delay="0"/>
                                          </p:stCondLst>
                                        </p:cTn>
                                        <p:tgtEl>
                                          <p:spTgt spid="5"/>
                                        </p:tgtEl>
                                        <p:attrNameLst>
                                          <p:attrName>r</p:attrName>
                                        </p:attrNameLst>
                                      </p:cBhvr>
                                    </p:animRot>
                                    <p:animRot by="-1500000">
                                      <p:cBhvr>
                                        <p:cTn id="18" dur="250" fill="hold">
                                          <p:stCondLst>
                                            <p:cond delay="250"/>
                                          </p:stCondLst>
                                        </p:cTn>
                                        <p:tgtEl>
                                          <p:spTgt spid="5"/>
                                        </p:tgtEl>
                                        <p:attrNameLst>
                                          <p:attrName>r</p:attrName>
                                        </p:attrNameLst>
                                      </p:cBhvr>
                                    </p:animRot>
                                    <p:animRot by="-1500000">
                                      <p:cBhvr>
                                        <p:cTn id="19" dur="250" fill="hold">
                                          <p:stCondLst>
                                            <p:cond delay="500"/>
                                          </p:stCondLst>
                                        </p:cTn>
                                        <p:tgtEl>
                                          <p:spTgt spid="5"/>
                                        </p:tgtEl>
                                        <p:attrNameLst>
                                          <p:attrName>r</p:attrName>
                                        </p:attrNameLst>
                                      </p:cBhvr>
                                    </p:animRot>
                                    <p:animRot by="1500000">
                                      <p:cBhvr>
                                        <p:cTn id="20" dur="250" fill="hold">
                                          <p:stCondLst>
                                            <p:cond delay="750"/>
                                          </p:stCondLst>
                                        </p:cTn>
                                        <p:tgtEl>
                                          <p:spTgt spid="5"/>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6870" y="4852499"/>
            <a:ext cx="10485120" cy="1077218"/>
          </a:xfrm>
          <a:prstGeom prst="rect">
            <a:avLst/>
          </a:prstGeom>
          <a:noFill/>
        </p:spPr>
        <p:txBody>
          <a:bodyPr wrap="square" rtlCol="0">
            <a:spAutoFit/>
          </a:bodyPr>
          <a:lstStyle/>
          <a:p>
            <a:pPr algn="ctr"/>
            <a:r>
              <a:rPr lang="bn-BD" sz="3200" dirty="0" smtClean="0">
                <a:solidFill>
                  <a:srgbClr val="0070C0"/>
                </a:solidFill>
                <a:latin typeface="NikoshBAN" pitchFamily="2" charset="0"/>
                <a:cs typeface="NikoshBAN" pitchFamily="2" charset="0"/>
              </a:rPr>
              <a:t>সাধনার পথ একটি নয়, বহু। এদিকে লক্ষ করে শ্রীরামকৃষ্ণ পরমহংসদেব বলেছেন, ‘যত মত তত পথ’। উপসনার পথ বিভিন্ন হলেও উপাস্য এক এবং অদ্বিতীয়।</a:t>
            </a:r>
            <a:endParaRPr lang="en-US" sz="3200" dirty="0">
              <a:solidFill>
                <a:srgbClr val="0070C0"/>
              </a:solidFill>
              <a:latin typeface="NikoshBAN" pitchFamily="2" charset="0"/>
              <a:cs typeface="NikoshBAN" pitchFamily="2" charset="0"/>
            </a:endParaRPr>
          </a:p>
        </p:txBody>
      </p:sp>
      <p:pic>
        <p:nvPicPr>
          <p:cNvPr id="3" name="Picture 2" descr="ramkrrisna.jpg"/>
          <p:cNvPicPr>
            <a:picLocks noChangeAspect="1"/>
          </p:cNvPicPr>
          <p:nvPr/>
        </p:nvPicPr>
        <p:blipFill>
          <a:blip r:embed="rId2">
            <a:lum contrast="30000"/>
          </a:blip>
          <a:stretch>
            <a:fillRect/>
          </a:stretch>
        </p:blipFill>
        <p:spPr>
          <a:xfrm>
            <a:off x="4222856" y="520652"/>
            <a:ext cx="3092337" cy="3705675"/>
          </a:xfrm>
          <a:prstGeom prst="rect">
            <a:avLst/>
          </a:prstGeom>
        </p:spPr>
      </p:pic>
      <p:sp>
        <p:nvSpPr>
          <p:cNvPr id="4" name="Rectangle 3"/>
          <p:cNvSpPr/>
          <p:nvPr/>
        </p:nvSpPr>
        <p:spPr>
          <a:xfrm>
            <a:off x="3827066" y="4255467"/>
            <a:ext cx="4105611" cy="707886"/>
          </a:xfrm>
          <a:prstGeom prst="rect">
            <a:avLst/>
          </a:prstGeom>
        </p:spPr>
        <p:txBody>
          <a:bodyPr wrap="none">
            <a:spAutoFit/>
          </a:bodyPr>
          <a:lstStyle/>
          <a:p>
            <a:r>
              <a:rPr lang="bn-BD" sz="4000" dirty="0" smtClean="0">
                <a:solidFill>
                  <a:srgbClr val="00B050"/>
                </a:solidFill>
                <a:latin typeface="NikoshBAN" pitchFamily="2" charset="0"/>
                <a:cs typeface="NikoshBAN" pitchFamily="2" charset="0"/>
              </a:rPr>
              <a:t>শ্রীরামকৃষ্ণ পরমহংসদেব </a:t>
            </a:r>
            <a:endParaRPr lang="en-US" sz="4000" dirty="0">
              <a:solidFill>
                <a:srgbClr val="00B050"/>
              </a:solidFill>
            </a:endParaRPr>
          </a:p>
        </p:txBody>
      </p:sp>
      <p:sp>
        <p:nvSpPr>
          <p:cNvPr id="5" name="Rectangle 4"/>
          <p:cNvSpPr/>
          <p:nvPr/>
        </p:nvSpPr>
        <p:spPr>
          <a:xfrm>
            <a:off x="1816619" y="2063927"/>
            <a:ext cx="2367956" cy="1015663"/>
          </a:xfrm>
          <a:prstGeom prst="rect">
            <a:avLst/>
          </a:prstGeom>
        </p:spPr>
        <p:txBody>
          <a:bodyPr wrap="none">
            <a:spAutoFit/>
          </a:bodyPr>
          <a:lstStyle/>
          <a:p>
            <a:r>
              <a:rPr lang="bn-BD" sz="6000" dirty="0" smtClean="0">
                <a:solidFill>
                  <a:srgbClr val="FF0000"/>
                </a:solidFill>
                <a:latin typeface="NikoshBAN" pitchFamily="2" charset="0"/>
                <a:cs typeface="NikoshBAN" pitchFamily="2" charset="0"/>
              </a:rPr>
              <a:t>‘যত মত </a:t>
            </a:r>
            <a:endParaRPr lang="en-US" sz="6000" dirty="0">
              <a:solidFill>
                <a:srgbClr val="FF0000"/>
              </a:solidFill>
            </a:endParaRPr>
          </a:p>
        </p:txBody>
      </p:sp>
      <p:sp>
        <p:nvSpPr>
          <p:cNvPr id="6" name="Rectangle 5"/>
          <p:cNvSpPr/>
          <p:nvPr/>
        </p:nvSpPr>
        <p:spPr>
          <a:xfrm>
            <a:off x="7519149" y="2097178"/>
            <a:ext cx="2634054" cy="1015663"/>
          </a:xfrm>
          <a:prstGeom prst="rect">
            <a:avLst/>
          </a:prstGeom>
        </p:spPr>
        <p:txBody>
          <a:bodyPr wrap="none">
            <a:spAutoFit/>
          </a:bodyPr>
          <a:lstStyle/>
          <a:p>
            <a:r>
              <a:rPr lang="bn-BD" sz="6000" dirty="0" smtClean="0">
                <a:solidFill>
                  <a:srgbClr val="FF0000"/>
                </a:solidFill>
                <a:latin typeface="NikoshBAN" pitchFamily="2" charset="0"/>
                <a:cs typeface="NikoshBAN" pitchFamily="2" charset="0"/>
              </a:rPr>
              <a:t>তত পথ’। </a:t>
            </a:r>
            <a:endParaRPr lang="en-US" sz="6000" dirty="0">
              <a:solidFill>
                <a:srgbClr val="FF0000"/>
              </a:solidFill>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ppt_x</p:attrName>
                                        </p:attrNameLst>
                                      </p:cBhvr>
                                      <p:tavLst>
                                        <p:tav tm="0">
                                          <p:val>
                                            <p:strVal val="#ppt_x-.2"/>
                                          </p:val>
                                        </p:tav>
                                        <p:tav tm="100000">
                                          <p:val>
                                            <p:strVal val="#ppt_x"/>
                                          </p:val>
                                        </p:tav>
                                      </p:tavLst>
                                    </p:anim>
                                    <p:anim calcmode="lin" valueType="num">
                                      <p:cBhvr>
                                        <p:cTn id="3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4240" y="546854"/>
            <a:ext cx="6842760" cy="2215991"/>
          </a:xfrm>
          <a:prstGeom prst="rect">
            <a:avLst/>
          </a:prstGeom>
          <a:effectLst/>
        </p:spPr>
        <p:txBody>
          <a:bodyPr wrap="square">
            <a:spAutoFit/>
          </a:bodyPr>
          <a:lstStyle/>
          <a:p>
            <a:pPr algn="ctr"/>
            <a:r>
              <a:rPr lang="bn-BD" sz="13800" b="1" dirty="0" smtClean="0">
                <a:ln>
                  <a:solidFill>
                    <a:schemeClr val="tx1"/>
                  </a:solidFill>
                </a:ln>
                <a:blipFill>
                  <a:blip r:embed="rId2"/>
                  <a:stretch>
                    <a:fillRect/>
                  </a:stretch>
                </a:blipFill>
                <a:effectLst/>
                <a:latin typeface="NikoshBAN" panose="02000000000000000000" pitchFamily="2" charset="0"/>
                <a:cs typeface="NikoshBAN" panose="02000000000000000000" pitchFamily="2" charset="0"/>
              </a:rPr>
              <a:t>একক কাজ </a:t>
            </a:r>
            <a:endParaRPr lang="en-US" sz="13800" b="1" dirty="0">
              <a:blipFill>
                <a:blip r:embed="rId2"/>
                <a:stretch>
                  <a:fillRect/>
                </a:stretch>
              </a:blipFill>
              <a:effectLst/>
            </a:endParaRPr>
          </a:p>
        </p:txBody>
      </p:sp>
      <p:sp>
        <p:nvSpPr>
          <p:cNvPr id="3" name="Rectangle 2"/>
          <p:cNvSpPr/>
          <p:nvPr/>
        </p:nvSpPr>
        <p:spPr>
          <a:xfrm>
            <a:off x="3764280" y="2954774"/>
            <a:ext cx="7818120" cy="2308324"/>
          </a:xfrm>
          <a:prstGeom prst="rect">
            <a:avLst/>
          </a:prstGeom>
        </p:spPr>
        <p:txBody>
          <a:bodyPr wrap="square">
            <a:spAutoFit/>
          </a:bodyPr>
          <a:lstStyle/>
          <a:p>
            <a:r>
              <a:rPr lang="bn-BD" sz="4800" dirty="0" smtClean="0">
                <a:latin typeface="NikoshBAN" pitchFamily="2" charset="0"/>
                <a:cs typeface="NikoshBAN" pitchFamily="2" charset="0"/>
              </a:rPr>
              <a:t>১। </a:t>
            </a:r>
            <a:r>
              <a:rPr lang="bn-BD" sz="4800" dirty="0" smtClean="0">
                <a:solidFill>
                  <a:srgbClr val="000066"/>
                </a:solidFill>
                <a:latin typeface="NikoshBAN" pitchFamily="2" charset="0"/>
                <a:cs typeface="NikoshBAN" pitchFamily="2" charset="0"/>
              </a:rPr>
              <a:t>পৃথিবীতে প্রচলিত ৪টি ধর্মের নাম বল।</a:t>
            </a:r>
            <a:endParaRPr lang="bn-BD" sz="4800" dirty="0" smtClean="0">
              <a:latin typeface="NikoshBAN" pitchFamily="2" charset="0"/>
              <a:cs typeface="NikoshBAN" pitchFamily="2" charset="0"/>
            </a:endParaRPr>
          </a:p>
          <a:p>
            <a:r>
              <a:rPr lang="bn-BD" sz="4800" dirty="0" smtClean="0">
                <a:latin typeface="NikoshBAN" pitchFamily="2" charset="0"/>
                <a:cs typeface="NikoshBAN" pitchFamily="2" charset="0"/>
              </a:rPr>
              <a:t>২। </a:t>
            </a:r>
            <a:r>
              <a:rPr lang="bn-BD" sz="4800" dirty="0" smtClean="0">
                <a:solidFill>
                  <a:srgbClr val="000066"/>
                </a:solidFill>
                <a:latin typeface="NikoshBAN" pitchFamily="2" charset="0"/>
                <a:cs typeface="NikoshBAN" pitchFamily="2" charset="0"/>
              </a:rPr>
              <a:t>তোমার ধর্মের উপাসনালয়ের নাম কী?</a:t>
            </a:r>
          </a:p>
          <a:p>
            <a:r>
              <a:rPr lang="bn-BD" sz="4800" dirty="0" smtClean="0">
                <a:solidFill>
                  <a:srgbClr val="000066"/>
                </a:solidFill>
                <a:latin typeface="NikoshBAN" pitchFamily="2" charset="0"/>
                <a:cs typeface="NikoshBAN" pitchFamily="2" charset="0"/>
              </a:rPr>
              <a:t>৩। খ্রিষ্টানেরা ঈশ্বরকে কী বলেন? </a:t>
            </a:r>
            <a:endParaRPr lang="en-US" sz="4800" dirty="0"/>
          </a:p>
        </p:txBody>
      </p:sp>
      <p:pic>
        <p:nvPicPr>
          <p:cNvPr id="4" name="Picture 3"/>
          <p:cNvPicPr>
            <a:picLocks noChangeAspect="1"/>
          </p:cNvPicPr>
          <p:nvPr/>
        </p:nvPicPr>
        <p:blipFill>
          <a:blip r:embed="rId3">
            <a:lum bright="-10000" contrast="20000"/>
            <a:extLst>
              <a:ext uri="{28A0092B-C50C-407E-A947-70E740481C1C}">
                <a14:useLocalDpi xmlns:a14="http://schemas.microsoft.com/office/drawing/2010/main" xmlns="" xmlns:lc="http://schemas.openxmlformats.org/drawingml/2006/lockedCanvas" val="0"/>
              </a:ext>
            </a:extLst>
          </a:blip>
          <a:stretch>
            <a:fillRect/>
          </a:stretch>
        </p:blipFill>
        <p:spPr>
          <a:xfrm>
            <a:off x="603885" y="1810719"/>
            <a:ext cx="3333750" cy="3084163"/>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1452557991"/>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1149" y="4348541"/>
            <a:ext cx="10590415" cy="2062103"/>
          </a:xfrm>
          <a:prstGeom prst="rect">
            <a:avLst/>
          </a:prstGeom>
        </p:spPr>
        <p:txBody>
          <a:bodyPr wrap="square">
            <a:spAutoFit/>
          </a:bodyPr>
          <a:lstStyle/>
          <a:p>
            <a:pPr algn="ctr"/>
            <a:r>
              <a:rPr lang="bn-BD" sz="3200" dirty="0" smtClean="0">
                <a:solidFill>
                  <a:srgbClr val="0070C0"/>
                </a:solidFill>
                <a:latin typeface="NikoshBAN" pitchFamily="2" charset="0"/>
                <a:cs typeface="NikoshBAN" pitchFamily="2" charset="0"/>
              </a:rPr>
              <a:t>মানুষে মানুষে কোনো পার্থক্য করা উচিত নয়। সকলকে-সকল মত ও পথের মানুষকে সমতার দৃষ্টিতে দেখা উচিত। একেই বলে ধর্মীয় সাম্য। ধর্মীয় সাম্য বজায় রাখলে তার মধ্য দিয়ে প্রতিষ্ঠিত হয় সম্প্রীতি। এ কথা মনে রেখে আমরা সকল ধর্মের প্রতি শ্রদ্ধা পোষণ করব। সকল মানুষের প্রতি ভালোবাসা প্রদর্শন করব। </a:t>
            </a:r>
            <a:endParaRPr lang="en-US" sz="3200" dirty="0"/>
          </a:p>
        </p:txBody>
      </p:sp>
      <p:grpSp>
        <p:nvGrpSpPr>
          <p:cNvPr id="8" name="Group 7"/>
          <p:cNvGrpSpPr/>
          <p:nvPr/>
        </p:nvGrpSpPr>
        <p:grpSpPr>
          <a:xfrm>
            <a:off x="1136766" y="505691"/>
            <a:ext cx="9860972" cy="3149138"/>
            <a:chOff x="1228206" y="658091"/>
            <a:chExt cx="9860972" cy="3149138"/>
          </a:xfrm>
        </p:grpSpPr>
        <p:pic>
          <p:nvPicPr>
            <p:cNvPr id="7" name="Picture 6" descr="samy 1.jpg"/>
            <p:cNvPicPr>
              <a:picLocks noChangeAspect="1"/>
            </p:cNvPicPr>
            <p:nvPr/>
          </p:nvPicPr>
          <p:blipFill>
            <a:blip r:embed="rId2">
              <a:lum contrast="20000"/>
            </a:blip>
            <a:stretch>
              <a:fillRect/>
            </a:stretch>
          </p:blipFill>
          <p:spPr>
            <a:xfrm>
              <a:off x="1228206" y="658091"/>
              <a:ext cx="4723707" cy="3149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mans.jpg"/>
            <p:cNvPicPr>
              <a:picLocks noChangeAspect="1"/>
            </p:cNvPicPr>
            <p:nvPr/>
          </p:nvPicPr>
          <p:blipFill>
            <a:blip r:embed="rId3">
              <a:lum contrast="20000"/>
            </a:blip>
            <a:srcRect t="5898" r="787" b="8126"/>
            <a:stretch>
              <a:fillRect/>
            </a:stretch>
          </p:blipFill>
          <p:spPr>
            <a:xfrm>
              <a:off x="6407996" y="681644"/>
              <a:ext cx="4681182" cy="3042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9" name="TextBox 8"/>
          <p:cNvSpPr txBox="1"/>
          <p:nvPr/>
        </p:nvSpPr>
        <p:spPr>
          <a:xfrm>
            <a:off x="2057400" y="3688080"/>
            <a:ext cx="757428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ছবি দুটিতে কী প্রকাশ পেয়েছে?</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xmlns="" val="332462785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2139" y="4208610"/>
            <a:ext cx="11371810" cy="2062103"/>
          </a:xfrm>
          <a:prstGeom prst="rect">
            <a:avLst/>
          </a:prstGeom>
        </p:spPr>
        <p:txBody>
          <a:bodyPr wrap="square">
            <a:spAutoFit/>
          </a:bodyPr>
          <a:lstStyle/>
          <a:p>
            <a:pPr algn="ctr"/>
            <a:r>
              <a:rPr lang="bn-BD" sz="3200" dirty="0" smtClean="0">
                <a:solidFill>
                  <a:srgbClr val="0070C0"/>
                </a:solidFill>
                <a:latin typeface="NikoshBAN" pitchFamily="2" charset="0"/>
                <a:cs typeface="NikoshBAN" pitchFamily="2" charset="0"/>
              </a:rPr>
              <a:t>কে কোন ধর্মের, কোন জাতির, কোন বর্ণের আমরা তা বিচার করব না। আপদে-বিপদে, আনন্দ-উৎসবে আমরা সকলের সঙ্গে সম্প্রীতিপূর্ণ আচরণ করব। সকল ধর্মের মানুষকে আপন বলে ভাবব। এভাবে ধর্মীয় সাম্য রক্ষা করে চলব। তাহলে সম্প্রীতির মধ্য দিয়ে আমরা সকলে শান্তিতে জীবিনযাপন করতে পারব। তবেই মানুষে-মানুষে জেগে উঠবে মমত্ববোধ।</a:t>
            </a:r>
            <a:endParaRPr lang="en-US" sz="3200" dirty="0"/>
          </a:p>
        </p:txBody>
      </p:sp>
      <p:grpSp>
        <p:nvGrpSpPr>
          <p:cNvPr id="9" name="Group 8"/>
          <p:cNvGrpSpPr/>
          <p:nvPr/>
        </p:nvGrpSpPr>
        <p:grpSpPr>
          <a:xfrm>
            <a:off x="831273" y="1137458"/>
            <a:ext cx="10885922" cy="2990188"/>
            <a:chOff x="831273" y="847898"/>
            <a:chExt cx="10885922" cy="2990188"/>
          </a:xfrm>
        </p:grpSpPr>
        <p:pic>
          <p:nvPicPr>
            <p:cNvPr id="3" name="Picture 2" descr="h+m.jpg"/>
            <p:cNvPicPr>
              <a:picLocks noChangeAspect="1"/>
            </p:cNvPicPr>
            <p:nvPr/>
          </p:nvPicPr>
          <p:blipFill>
            <a:blip r:embed="rId2">
              <a:lum bright="10000" contrast="30000"/>
            </a:blip>
            <a:stretch>
              <a:fillRect/>
            </a:stretch>
          </p:blipFill>
          <p:spPr>
            <a:xfrm>
              <a:off x="831273" y="847898"/>
              <a:ext cx="3275214" cy="2990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om.jpg"/>
            <p:cNvPicPr>
              <a:picLocks noChangeAspect="1"/>
            </p:cNvPicPr>
            <p:nvPr/>
          </p:nvPicPr>
          <p:blipFill>
            <a:blip r:embed="rId3">
              <a:lum contrast="30000"/>
            </a:blip>
            <a:stretch>
              <a:fillRect/>
            </a:stretch>
          </p:blipFill>
          <p:spPr>
            <a:xfrm>
              <a:off x="7621713" y="847908"/>
              <a:ext cx="4095482" cy="2892829"/>
            </a:xfrm>
            <a:prstGeom prst="rect">
              <a:avLst/>
            </a:prstGeom>
          </p:spPr>
        </p:pic>
        <p:pic>
          <p:nvPicPr>
            <p:cNvPr id="8" name="Picture 7" descr="samy 2.jpg"/>
            <p:cNvPicPr>
              <a:picLocks noChangeAspect="1"/>
            </p:cNvPicPr>
            <p:nvPr/>
          </p:nvPicPr>
          <p:blipFill>
            <a:blip r:embed="rId4">
              <a:lum contrast="20000"/>
            </a:blip>
            <a:stretch>
              <a:fillRect/>
            </a:stretch>
          </p:blipFill>
          <p:spPr>
            <a:xfrm>
              <a:off x="4073236" y="847909"/>
              <a:ext cx="3506464" cy="2959330"/>
            </a:xfrm>
            <a:prstGeom prst="rect">
              <a:avLst/>
            </a:prstGeom>
          </p:spPr>
        </p:pic>
      </p:grpSp>
      <p:sp>
        <p:nvSpPr>
          <p:cNvPr id="10" name="TextBox 9"/>
          <p:cNvSpPr txBox="1"/>
          <p:nvPr/>
        </p:nvSpPr>
        <p:spPr>
          <a:xfrm>
            <a:off x="2164080" y="472440"/>
            <a:ext cx="7574280" cy="646331"/>
          </a:xfrm>
          <a:prstGeom prst="rect">
            <a:avLst/>
          </a:prstGeom>
          <a:noFill/>
        </p:spPr>
        <p:txBody>
          <a:bodyPr wrap="square" rtlCol="0">
            <a:spAutoFit/>
          </a:bodyPr>
          <a:lstStyle/>
          <a:p>
            <a:pPr algn="ctr"/>
            <a:r>
              <a:rPr lang="bn-BD" sz="3600" smtClean="0">
                <a:latin typeface="NikoshBAN" pitchFamily="2" charset="0"/>
                <a:cs typeface="NikoshBAN" pitchFamily="2" charset="0"/>
              </a:rPr>
              <a:t>ছবি গুলোতে </a:t>
            </a:r>
            <a:r>
              <a:rPr lang="bn-BD" sz="3600" dirty="0" smtClean="0">
                <a:latin typeface="NikoshBAN" pitchFamily="2" charset="0"/>
                <a:cs typeface="NikoshBAN" pitchFamily="2" charset="0"/>
              </a:rPr>
              <a:t>কী প্রকাশ পেয়েছে?</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xmlns="" val="369958360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14894" y="617510"/>
            <a:ext cx="10922924" cy="769441"/>
          </a:xfrm>
          <a:prstGeom prst="rect">
            <a:avLst/>
          </a:prstGeom>
        </p:spPr>
        <p:txBody>
          <a:bodyPr wrap="square">
            <a:spAutoFit/>
          </a:bodyPr>
          <a:lstStyle/>
          <a:p>
            <a:pPr algn="ctr"/>
            <a:r>
              <a:rPr lang="bn-BD" sz="4400" dirty="0" smtClean="0">
                <a:solidFill>
                  <a:srgbClr val="FF0000"/>
                </a:solidFill>
                <a:latin typeface="NikoshBAN" pitchFamily="2" charset="0"/>
                <a:cs typeface="NikoshBAN" pitchFamily="2" charset="0"/>
              </a:rPr>
              <a:t>ঈশ্বরের একত্ব ও ধর্মীয় সাম্যে গভীর বিশ্বাস রেখে আমরা বলব-</a:t>
            </a:r>
            <a:endParaRPr lang="en-US" sz="4400" dirty="0">
              <a:solidFill>
                <a:srgbClr val="FF0000"/>
              </a:solidFill>
            </a:endParaRPr>
          </a:p>
        </p:txBody>
      </p:sp>
      <p:sp>
        <p:nvSpPr>
          <p:cNvPr id="10" name="Rectangle 9"/>
          <p:cNvSpPr/>
          <p:nvPr/>
        </p:nvSpPr>
        <p:spPr>
          <a:xfrm>
            <a:off x="1199802" y="5641168"/>
            <a:ext cx="9576262" cy="769441"/>
          </a:xfrm>
          <a:prstGeom prst="rect">
            <a:avLst/>
          </a:prstGeom>
        </p:spPr>
        <p:txBody>
          <a:bodyPr wrap="square">
            <a:spAutoFit/>
          </a:bodyPr>
          <a:lstStyle/>
          <a:p>
            <a:pPr algn="ctr"/>
            <a:r>
              <a:rPr lang="bn-BD" sz="4400" dirty="0" smtClean="0">
                <a:solidFill>
                  <a:srgbClr val="0070C0"/>
                </a:solidFill>
                <a:latin typeface="NikoshBAN" pitchFamily="2" charset="0"/>
                <a:cs typeface="NikoshBAN" pitchFamily="2" charset="0"/>
              </a:rPr>
              <a:t>আমরা বলব, সকল ধর্মের মানুষ একে অপরের ভাই।</a:t>
            </a:r>
            <a:endParaRPr lang="en-US" sz="4400" dirty="0"/>
          </a:p>
        </p:txBody>
      </p:sp>
      <p:pic>
        <p:nvPicPr>
          <p:cNvPr id="4" name="Picture 3" descr="hqdefault.jpg"/>
          <p:cNvPicPr>
            <a:picLocks noChangeAspect="1"/>
          </p:cNvPicPr>
          <p:nvPr/>
        </p:nvPicPr>
        <p:blipFill>
          <a:blip r:embed="rId2"/>
          <a:srcRect l="1399" t="15385" r="1049" b="15152"/>
          <a:stretch>
            <a:fillRect/>
          </a:stretch>
        </p:blipFill>
        <p:spPr>
          <a:xfrm>
            <a:off x="1950645" y="1296786"/>
            <a:ext cx="7974752" cy="4258916"/>
          </a:xfrm>
          <a:prstGeom prst="rect">
            <a:avLst/>
          </a:prstGeom>
        </p:spPr>
      </p:pic>
    </p:spTree>
    <p:extLst>
      <p:ext uri="{BB962C8B-B14F-4D97-AF65-F5344CB8AC3E}">
        <p14:creationId xmlns:p14="http://schemas.microsoft.com/office/powerpoint/2010/main" xmlns="" val="2831542502"/>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0"/>
                                        </p:tgtEl>
                                        <p:attrNameLst>
                                          <p:attrName>style.visibility</p:attrName>
                                        </p:attrNameLst>
                                      </p:cBhvr>
                                      <p:to>
                                        <p:strVal val="visible"/>
                                      </p:to>
                                    </p:set>
                                    <p:anim calcmode="discrete" valueType="clr">
                                      <p:cBhvr override="childStyle">
                                        <p:cTn id="2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
                                        </p:tgtEl>
                                        <p:attrNameLst>
                                          <p:attrName>fillcolor</p:attrName>
                                        </p:attrNameLst>
                                      </p:cBhvr>
                                      <p:tavLst>
                                        <p:tav tm="0">
                                          <p:val>
                                            <p:clrVal>
                                              <a:schemeClr val="accent2"/>
                                            </p:clrVal>
                                          </p:val>
                                        </p:tav>
                                        <p:tav tm="50000">
                                          <p:val>
                                            <p:clrVal>
                                              <a:schemeClr val="hlink"/>
                                            </p:clrVal>
                                          </p:val>
                                        </p:tav>
                                      </p:tavLst>
                                    </p:anim>
                                    <p:set>
                                      <p:cBhvr>
                                        <p:cTn id="22"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1643" y="4408116"/>
            <a:ext cx="10723418" cy="1754326"/>
          </a:xfrm>
          <a:prstGeom prst="rect">
            <a:avLst/>
          </a:prstGeom>
        </p:spPr>
        <p:txBody>
          <a:bodyPr wrap="square">
            <a:spAutoFit/>
          </a:bodyPr>
          <a:lstStyle/>
          <a:p>
            <a:pPr algn="ctr"/>
            <a:r>
              <a:rPr lang="bn-BD" sz="3600" dirty="0" smtClean="0">
                <a:solidFill>
                  <a:srgbClr val="0070C0"/>
                </a:solidFill>
                <a:latin typeface="NikoshBAN" pitchFamily="2" charset="0"/>
                <a:cs typeface="NikoshBAN" pitchFamily="2" charset="0"/>
              </a:rPr>
              <a:t>হিন্দুধর্ম বিশ্বাস করে যে, সকল জীবের মধ্যে আত্মারূপে ঈশ্বর অবস্থান করেন। আর এ বিশ্বাস ধর্মীয় সাম্যবোধ জাগ্রত করার প্রধান সহায়ক। একথা মেনে চললে পৃথিবী হবে শান্তিময় ও আনন্দময়। </a:t>
            </a:r>
            <a:endParaRPr lang="en-US" sz="3600" dirty="0"/>
          </a:p>
        </p:txBody>
      </p:sp>
      <p:pic>
        <p:nvPicPr>
          <p:cNvPr id="3" name="Picture 2" descr="atama.jpg"/>
          <p:cNvPicPr>
            <a:picLocks noChangeAspect="1"/>
          </p:cNvPicPr>
          <p:nvPr/>
        </p:nvPicPr>
        <p:blipFill>
          <a:blip r:embed="rId2">
            <a:lum contrast="30000"/>
          </a:blip>
          <a:stretch>
            <a:fillRect/>
          </a:stretch>
        </p:blipFill>
        <p:spPr>
          <a:xfrm>
            <a:off x="3563388" y="548691"/>
            <a:ext cx="5453150" cy="3766081"/>
          </a:xfrm>
          <a:prstGeom prst="rect">
            <a:avLst/>
          </a:prstGeom>
        </p:spPr>
      </p:pic>
      <p:sp>
        <p:nvSpPr>
          <p:cNvPr id="4" name="Rectangle 3"/>
          <p:cNvSpPr/>
          <p:nvPr/>
        </p:nvSpPr>
        <p:spPr>
          <a:xfrm>
            <a:off x="9189766" y="1766054"/>
            <a:ext cx="1074333" cy="769441"/>
          </a:xfrm>
          <a:prstGeom prst="rect">
            <a:avLst/>
          </a:prstGeom>
          <a:solidFill>
            <a:srgbClr val="FFFF00"/>
          </a:solidFill>
        </p:spPr>
        <p:txBody>
          <a:bodyPr wrap="none">
            <a:spAutoFit/>
          </a:bodyPr>
          <a:lstStyle/>
          <a:p>
            <a:r>
              <a:rPr lang="bn-BD" sz="4400" dirty="0" smtClean="0">
                <a:solidFill>
                  <a:srgbClr val="00B050"/>
                </a:solidFill>
                <a:latin typeface="NikoshBAN" pitchFamily="2" charset="0"/>
                <a:cs typeface="NikoshBAN" pitchFamily="2" charset="0"/>
              </a:rPr>
              <a:t>আত্মা</a:t>
            </a:r>
            <a:endParaRPr lang="en-US" dirty="0">
              <a:solidFill>
                <a:srgbClr val="00B050"/>
              </a:solidFill>
            </a:endParaRPr>
          </a:p>
        </p:txBody>
      </p:sp>
      <p:sp>
        <p:nvSpPr>
          <p:cNvPr id="5" name="Rectangle 4"/>
          <p:cNvSpPr/>
          <p:nvPr/>
        </p:nvSpPr>
        <p:spPr>
          <a:xfrm>
            <a:off x="792526" y="1065014"/>
            <a:ext cx="2488182" cy="3046988"/>
          </a:xfrm>
          <a:prstGeom prst="rect">
            <a:avLst/>
          </a:prstGeom>
        </p:spPr>
        <p:txBody>
          <a:bodyPr wrap="none">
            <a:spAutoFit/>
          </a:bodyPr>
          <a:lstStyle/>
          <a:p>
            <a:pPr algn="ctr"/>
            <a:r>
              <a:rPr lang="bn-BD" sz="4800" dirty="0" smtClean="0">
                <a:solidFill>
                  <a:srgbClr val="FF0000"/>
                </a:solidFill>
                <a:latin typeface="NikoshBAN" pitchFamily="2" charset="0"/>
                <a:cs typeface="NikoshBAN" pitchFamily="2" charset="0"/>
              </a:rPr>
              <a:t>ছবিটি থেকে</a:t>
            </a:r>
          </a:p>
          <a:p>
            <a:pPr algn="ctr"/>
            <a:r>
              <a:rPr lang="bn-BD" sz="4800" dirty="0" smtClean="0">
                <a:solidFill>
                  <a:srgbClr val="FF0000"/>
                </a:solidFill>
                <a:latin typeface="NikoshBAN" pitchFamily="2" charset="0"/>
                <a:cs typeface="NikoshBAN" pitchFamily="2" charset="0"/>
              </a:rPr>
              <a:t> তোমরা কী </a:t>
            </a:r>
          </a:p>
          <a:p>
            <a:pPr algn="ctr"/>
            <a:r>
              <a:rPr lang="bn-BD" sz="4800" dirty="0" smtClean="0">
                <a:solidFill>
                  <a:srgbClr val="FF0000"/>
                </a:solidFill>
                <a:latin typeface="NikoshBAN" pitchFamily="2" charset="0"/>
                <a:cs typeface="NikoshBAN" pitchFamily="2" charset="0"/>
              </a:rPr>
              <a:t>বুঝতে </a:t>
            </a:r>
          </a:p>
          <a:p>
            <a:pPr algn="ctr"/>
            <a:r>
              <a:rPr lang="bn-BD" sz="4800" dirty="0" smtClean="0">
                <a:solidFill>
                  <a:srgbClr val="FF0000"/>
                </a:solidFill>
                <a:latin typeface="NikoshBAN" pitchFamily="2" charset="0"/>
                <a:cs typeface="NikoshBAN" pitchFamily="2" charset="0"/>
              </a:rPr>
              <a:t>পারছো?</a:t>
            </a:r>
            <a:endParaRPr lang="en-US" sz="2000" dirty="0">
              <a:solidFill>
                <a:srgbClr val="FF0000"/>
              </a:solidFill>
            </a:endParaRPr>
          </a:p>
        </p:txBody>
      </p:sp>
    </p:spTree>
    <p:extLst>
      <p:ext uri="{BB962C8B-B14F-4D97-AF65-F5344CB8AC3E}">
        <p14:creationId xmlns:p14="http://schemas.microsoft.com/office/powerpoint/2010/main" xmlns="" val="1892940129"/>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35" presetClass="emph" presetSubtype="0" repeatCount="indefinite" fill="hold" grpId="1" nodeType="afterEffect">
                                  <p:stCondLst>
                                    <p:cond delay="0"/>
                                  </p:stCondLst>
                                  <p:endCondLst>
                                    <p:cond evt="onNext" delay="0">
                                      <p:tgtEl>
                                        <p:sldTgt/>
                                      </p:tgtEl>
                                    </p:cond>
                                  </p:endCondLst>
                                  <p:childTnLst>
                                    <p:anim calcmode="discrete" valueType="str">
                                      <p:cBhvr>
                                        <p:cTn id="23"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ppt_x</p:attrName>
                                        </p:attrNameLst>
                                      </p:cBhvr>
                                      <p:tavLst>
                                        <p:tav tm="0">
                                          <p:val>
                                            <p:strVal val="#ppt_x-.2"/>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4" grpId="1"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5662" y="670560"/>
            <a:ext cx="9123258" cy="92333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5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পাঠ্যবই</a:t>
            </a:r>
            <a:r>
              <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সংযোগঃ</a:t>
            </a:r>
            <a:r>
              <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পৃষ্ঠা</a:t>
            </a:r>
            <a:r>
              <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5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5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৫১ ও ৫২</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descr="IMG_20200112_201028.jpg"/>
          <p:cNvPicPr>
            <a:picLocks noChangeAspect="1"/>
          </p:cNvPicPr>
          <p:nvPr/>
        </p:nvPicPr>
        <p:blipFill>
          <a:blip r:embed="rId2" cstate="print">
            <a:lum bright="-10000" contrast="20000"/>
          </a:blip>
          <a:stretch>
            <a:fillRect/>
          </a:stretch>
        </p:blipFill>
        <p:spPr>
          <a:xfrm rot="5400000">
            <a:off x="754437" y="2355703"/>
            <a:ext cx="3886202" cy="2740959"/>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srenI.jpg"/>
          <p:cNvPicPr>
            <a:picLocks noChangeAspect="1"/>
          </p:cNvPicPr>
          <p:nvPr/>
        </p:nvPicPr>
        <p:blipFill>
          <a:blip r:embed="rId3">
            <a:lum contrast="30000"/>
          </a:blip>
          <a:stretch>
            <a:fillRect/>
          </a:stretch>
        </p:blipFill>
        <p:spPr>
          <a:xfrm>
            <a:off x="4274820" y="1767840"/>
            <a:ext cx="7200900" cy="38404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66234953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5320" y="919583"/>
            <a:ext cx="5699760" cy="1862048"/>
          </a:xfrm>
          <a:prstGeom prst="rect">
            <a:avLst/>
          </a:prstGeom>
        </p:spPr>
        <p:txBody>
          <a:bodyPr wrap="square">
            <a:spAutoFit/>
          </a:bodyPr>
          <a:lstStyle/>
          <a:p>
            <a:pPr algn="ctr"/>
            <a:r>
              <a:rPr lang="en-US" sz="11500" b="1" dirty="0" err="1">
                <a:ln w="24500" cmpd="dbl">
                  <a:solidFill>
                    <a:schemeClr val="accent2">
                      <a:shade val="85000"/>
                      <a:satMod val="155000"/>
                    </a:schemeClr>
                  </a:solidFill>
                  <a:prstDash val="solid"/>
                  <a:miter lim="800000"/>
                </a:ln>
                <a:blipFill>
                  <a:blip r:embed="rId2"/>
                  <a:stretch>
                    <a:fillRect/>
                  </a:stretch>
                </a:blipFill>
                <a:effectLst>
                  <a:outerShdw blurRad="38100" dist="38100" dir="7020000" algn="tl">
                    <a:srgbClr val="000000">
                      <a:alpha val="35000"/>
                    </a:srgbClr>
                  </a:outerShdw>
                </a:effectLst>
                <a:latin typeface="NikoshBAN" pitchFamily="2" charset="0"/>
                <a:cs typeface="NikoshBAN" pitchFamily="2" charset="0"/>
              </a:rPr>
              <a:t>দলীয়</a:t>
            </a:r>
            <a:r>
              <a:rPr lang="en-US" sz="11500" b="1" dirty="0">
                <a:ln w="24500" cmpd="dbl">
                  <a:solidFill>
                    <a:schemeClr val="accent2">
                      <a:shade val="85000"/>
                      <a:satMod val="155000"/>
                    </a:schemeClr>
                  </a:solidFill>
                  <a:prstDash val="solid"/>
                  <a:miter lim="800000"/>
                </a:ln>
                <a:blipFill>
                  <a:blip r:embed="rId2"/>
                  <a:stretch>
                    <a:fillRect/>
                  </a:stretch>
                </a:blipFill>
                <a:effectLst>
                  <a:outerShdw blurRad="38100" dist="38100" dir="7020000" algn="tl">
                    <a:srgbClr val="000000">
                      <a:alpha val="35000"/>
                    </a:srgbClr>
                  </a:outerShdw>
                </a:effectLst>
                <a:latin typeface="NikoshBAN" pitchFamily="2" charset="0"/>
                <a:cs typeface="NikoshBAN" pitchFamily="2" charset="0"/>
              </a:rPr>
              <a:t> </a:t>
            </a:r>
            <a:r>
              <a:rPr lang="en-US" sz="11500" b="1" dirty="0" err="1" smtClean="0">
                <a:ln w="24500" cmpd="dbl">
                  <a:solidFill>
                    <a:schemeClr val="accent2">
                      <a:shade val="85000"/>
                      <a:satMod val="155000"/>
                    </a:schemeClr>
                  </a:solidFill>
                  <a:prstDash val="solid"/>
                  <a:miter lim="800000"/>
                </a:ln>
                <a:blipFill>
                  <a:blip r:embed="rId2"/>
                  <a:stretch>
                    <a:fillRect/>
                  </a:stretch>
                </a:blipFill>
                <a:effectLst>
                  <a:outerShdw blurRad="38100" dist="38100" dir="7020000" algn="tl">
                    <a:srgbClr val="000000">
                      <a:alpha val="35000"/>
                    </a:srgbClr>
                  </a:outerShdw>
                </a:effectLst>
                <a:latin typeface="NikoshBAN" pitchFamily="2" charset="0"/>
                <a:cs typeface="NikoshBAN" pitchFamily="2" charset="0"/>
              </a:rPr>
              <a:t>কাজ</a:t>
            </a:r>
            <a:endParaRPr lang="en-US" sz="7200" b="1" dirty="0">
              <a:ln w="24500" cmpd="dbl">
                <a:solidFill>
                  <a:schemeClr val="accent2">
                    <a:shade val="85000"/>
                    <a:satMod val="155000"/>
                  </a:schemeClr>
                </a:solidFill>
                <a:prstDash val="solid"/>
                <a:miter lim="800000"/>
              </a:ln>
              <a:blipFill>
                <a:blip r:embed="rId2"/>
                <a:stretch>
                  <a:fillRect/>
                </a:stretch>
              </a:blipFill>
              <a:effectLst>
                <a:outerShdw blurRad="38100" dist="38100" dir="7020000" algn="tl">
                  <a:srgbClr val="000000">
                    <a:alpha val="35000"/>
                  </a:srgbClr>
                </a:outerShdw>
              </a:effectLst>
              <a:latin typeface="NikoshBAN" pitchFamily="2" charset="0"/>
              <a:cs typeface="NikoshBAN" pitchFamily="2" charset="0"/>
            </a:endParaRPr>
          </a:p>
        </p:txBody>
      </p:sp>
      <p:sp>
        <p:nvSpPr>
          <p:cNvPr id="3" name="Rectangle 2"/>
          <p:cNvSpPr/>
          <p:nvPr/>
        </p:nvSpPr>
        <p:spPr>
          <a:xfrm>
            <a:off x="3749040" y="2528054"/>
            <a:ext cx="7741920" cy="3785652"/>
          </a:xfrm>
          <a:prstGeom prst="rect">
            <a:avLst/>
          </a:prstGeom>
        </p:spPr>
        <p:txBody>
          <a:bodyPr wrap="square">
            <a:spAutoFit/>
          </a:bodyPr>
          <a:lstStyle/>
          <a:p>
            <a:pPr algn="ctr"/>
            <a:r>
              <a:rPr lang="bn-BD" sz="4000" dirty="0" smtClean="0">
                <a:solidFill>
                  <a:srgbClr val="EE426B"/>
                </a:solidFill>
                <a:latin typeface="NikoshBAN" pitchFamily="2" charset="0"/>
                <a:cs typeface="NikoshBAN" pitchFamily="2" charset="0"/>
              </a:rPr>
              <a:t>১নং দলঃ</a:t>
            </a:r>
          </a:p>
          <a:p>
            <a:pPr algn="ctr"/>
            <a:r>
              <a:rPr lang="bn-BD" sz="4000" dirty="0" smtClean="0">
                <a:solidFill>
                  <a:srgbClr val="EE426B"/>
                </a:solidFill>
                <a:latin typeface="NikoshBAN" pitchFamily="2" charset="0"/>
                <a:cs typeface="NikoshBAN" pitchFamily="2" charset="0"/>
              </a:rPr>
              <a:t>১। “সাধনার পথ বহু, কিন্তু ঈশ্বর এক।” </a:t>
            </a:r>
          </a:p>
          <a:p>
            <a:pPr algn="ctr"/>
            <a:r>
              <a:rPr lang="bn-BD" sz="4000" dirty="0" smtClean="0">
                <a:solidFill>
                  <a:srgbClr val="EE426B"/>
                </a:solidFill>
                <a:latin typeface="NikoshBAN" pitchFamily="2" charset="0"/>
                <a:cs typeface="NikoshBAN" pitchFamily="2" charset="0"/>
              </a:rPr>
              <a:t>এ সম্পর্কে ৪টি বাক্য লেখ।</a:t>
            </a:r>
          </a:p>
          <a:p>
            <a:pPr algn="ctr"/>
            <a:r>
              <a:rPr lang="bn-BD" sz="4000" dirty="0" smtClean="0">
                <a:solidFill>
                  <a:srgbClr val="00B050"/>
                </a:solidFill>
                <a:latin typeface="NikoshBAN" pitchFamily="2" charset="0"/>
                <a:cs typeface="NikoshBAN" pitchFamily="2" charset="0"/>
              </a:rPr>
              <a:t>২নং দলঃ</a:t>
            </a:r>
          </a:p>
          <a:p>
            <a:pPr algn="ctr"/>
            <a:r>
              <a:rPr lang="bn-BD" sz="4000" dirty="0" smtClean="0">
                <a:solidFill>
                  <a:srgbClr val="00B050"/>
                </a:solidFill>
                <a:latin typeface="NikoshBAN" pitchFamily="2" charset="0"/>
                <a:cs typeface="NikoshBAN" pitchFamily="2" charset="0"/>
              </a:rPr>
              <a:t>২। অন্য ধর্মের লোকের সাথে তুমি কেমন ব্যবহার করবে ৪টি বাক্যে লেখ।</a:t>
            </a:r>
            <a:endParaRPr lang="en-US" sz="4000" dirty="0">
              <a:solidFill>
                <a:srgbClr val="00B050"/>
              </a:solidFill>
            </a:endParaRPr>
          </a:p>
        </p:txBody>
      </p:sp>
      <p:pic>
        <p:nvPicPr>
          <p:cNvPr id="4" name="Picture 3" descr="fam4.jpg"/>
          <p:cNvPicPr>
            <a:picLocks noChangeAspect="1"/>
          </p:cNvPicPr>
          <p:nvPr/>
        </p:nvPicPr>
        <p:blipFill>
          <a:blip r:embed="rId3"/>
          <a:stretch>
            <a:fillRect/>
          </a:stretch>
        </p:blipFill>
        <p:spPr>
          <a:xfrm>
            <a:off x="642452" y="883919"/>
            <a:ext cx="3426023" cy="2331721"/>
          </a:xfrm>
          <a:prstGeom prst="rect">
            <a:avLst/>
          </a:prstGeom>
        </p:spPr>
      </p:pic>
    </p:spTree>
    <p:extLst>
      <p:ext uri="{BB962C8B-B14F-4D97-AF65-F5344CB8AC3E}">
        <p14:creationId xmlns:p14="http://schemas.microsoft.com/office/powerpoint/2010/main" xmlns="" val="375898019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450" decel="100000" fill="hold"/>
                                        <p:tgtEl>
                                          <p:spTgt spid="2"/>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450" decel="100000" fill="hold"/>
                                        <p:tgtEl>
                                          <p:spTgt spid="3"/>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94760" y="267067"/>
            <a:ext cx="4238433" cy="186204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11500" dirty="0">
                <a:ln w="18415" cmpd="sng">
                  <a:solidFill>
                    <a:srgbClr val="FFFFFF"/>
                  </a:solidFill>
                  <a:prstDash val="solid"/>
                </a:ln>
                <a:blipFill>
                  <a:blip r:embed="rId2"/>
                  <a:stretch>
                    <a:fillRect/>
                  </a:stretch>
                </a:blipFill>
                <a:effectLst>
                  <a:outerShdw blurRad="63500" dir="3600000" algn="tl" rotWithShape="0">
                    <a:srgbClr val="000000">
                      <a:alpha val="70000"/>
                    </a:srgbClr>
                  </a:outerShdw>
                </a:effectLst>
                <a:latin typeface="NikoshBAN" pitchFamily="2" charset="0"/>
                <a:cs typeface="NikoshBAN" pitchFamily="2" charset="0"/>
              </a:rPr>
              <a:t>মূল্যায়ণ</a:t>
            </a:r>
            <a:endParaRPr lang="en-US" sz="11500" b="1" spc="50" dirty="0">
              <a:ln w="11430"/>
              <a:blipFill>
                <a:blip r:embed="rId2"/>
                <a:stretch>
                  <a:fillRect/>
                </a:stretch>
              </a:blip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0" name="TextBox 9"/>
          <p:cNvSpPr txBox="1"/>
          <p:nvPr/>
        </p:nvSpPr>
        <p:spPr>
          <a:xfrm>
            <a:off x="1097280" y="2103120"/>
            <a:ext cx="10088880" cy="3785652"/>
          </a:xfrm>
          <a:prstGeom prst="rect">
            <a:avLst/>
          </a:prstGeom>
          <a:noFill/>
        </p:spPr>
        <p:txBody>
          <a:bodyPr wrap="square" rtlCol="0">
            <a:spAutoFit/>
          </a:bodyPr>
          <a:lstStyle/>
          <a:p>
            <a:pPr algn="ctr"/>
            <a:r>
              <a:rPr lang="bn-BD" sz="4000" dirty="0" smtClean="0">
                <a:solidFill>
                  <a:srgbClr val="0070C0"/>
                </a:solidFill>
                <a:latin typeface="NikoshBAN" pitchFamily="2" charset="0"/>
                <a:cs typeface="NikoshBAN" pitchFamily="2" charset="0"/>
              </a:rPr>
              <a:t>শুন্যস্থান পূরণ করঃ</a:t>
            </a:r>
          </a:p>
          <a:p>
            <a:endParaRPr lang="bn-BD" sz="4000" dirty="0" smtClean="0">
              <a:solidFill>
                <a:srgbClr val="0070C0"/>
              </a:solidFill>
              <a:latin typeface="NikoshBAN" pitchFamily="2" charset="0"/>
              <a:cs typeface="NikoshBAN" pitchFamily="2" charset="0"/>
            </a:endParaRPr>
          </a:p>
          <a:p>
            <a:r>
              <a:rPr lang="bn-BD" sz="4000" dirty="0" smtClean="0">
                <a:solidFill>
                  <a:srgbClr val="0070C0"/>
                </a:solidFill>
                <a:latin typeface="NikoshBAN" pitchFamily="2" charset="0"/>
                <a:cs typeface="NikoshBAN" pitchFamily="2" charset="0"/>
              </a:rPr>
              <a:t>ক) সকল মানুষের মধ্যে আছে ------------।</a:t>
            </a:r>
          </a:p>
          <a:p>
            <a:r>
              <a:rPr lang="bn-BD" sz="4000" dirty="0" smtClean="0">
                <a:solidFill>
                  <a:srgbClr val="0070C0"/>
                </a:solidFill>
                <a:latin typeface="NikoshBAN" pitchFamily="2" charset="0"/>
                <a:cs typeface="NikoshBAN" pitchFamily="2" charset="0"/>
              </a:rPr>
              <a:t>খ) ‘সবার উপরে----------- সত্য তাহার উপরে নাই।’</a:t>
            </a:r>
          </a:p>
          <a:p>
            <a:r>
              <a:rPr lang="bn-BD" sz="4000" dirty="0" smtClean="0">
                <a:solidFill>
                  <a:srgbClr val="0070C0"/>
                </a:solidFill>
                <a:latin typeface="NikoshBAN" pitchFamily="2" charset="0"/>
                <a:cs typeface="NikoshBAN" pitchFamily="2" charset="0"/>
              </a:rPr>
              <a:t>গ) মানুষে-মানুষে কোনো---------- করা উচিত নয়।</a:t>
            </a:r>
          </a:p>
          <a:p>
            <a:r>
              <a:rPr lang="bn-BD" sz="4000" dirty="0" smtClean="0">
                <a:solidFill>
                  <a:srgbClr val="0070C0"/>
                </a:solidFill>
                <a:latin typeface="NikoshBAN" pitchFamily="2" charset="0"/>
                <a:cs typeface="NikoshBAN" pitchFamily="2" charset="0"/>
              </a:rPr>
              <a:t>ঘ) ঈশ্বর -------- এবং অদ্বিতীয়।</a:t>
            </a:r>
            <a:endParaRPr lang="en-US" sz="4000" dirty="0">
              <a:solidFill>
                <a:srgbClr val="0070C0"/>
              </a:solidFill>
              <a:latin typeface="NikoshBAN" pitchFamily="2" charset="0"/>
              <a:cs typeface="NikoshBAN" pitchFamily="2" charset="0"/>
            </a:endParaRPr>
          </a:p>
        </p:txBody>
      </p:sp>
      <p:sp>
        <p:nvSpPr>
          <p:cNvPr id="6" name="Rectangle 5"/>
          <p:cNvSpPr/>
          <p:nvPr/>
        </p:nvSpPr>
        <p:spPr>
          <a:xfrm>
            <a:off x="6010297" y="3076694"/>
            <a:ext cx="1439818" cy="707886"/>
          </a:xfrm>
          <a:prstGeom prst="rect">
            <a:avLst/>
          </a:prstGeom>
        </p:spPr>
        <p:txBody>
          <a:bodyPr wrap="none">
            <a:spAutoFit/>
          </a:bodyPr>
          <a:lstStyle/>
          <a:p>
            <a:r>
              <a:rPr lang="bn-BD" sz="4000" dirty="0" smtClean="0">
                <a:solidFill>
                  <a:srgbClr val="FF0000"/>
                </a:solidFill>
                <a:latin typeface="NikoshBAN" pitchFamily="2" charset="0"/>
                <a:cs typeface="NikoshBAN" pitchFamily="2" charset="0"/>
              </a:rPr>
              <a:t>মানুষ্যত্ব</a:t>
            </a:r>
            <a:endParaRPr lang="en-US" sz="4000" dirty="0">
              <a:solidFill>
                <a:srgbClr val="FF0000"/>
              </a:solidFill>
            </a:endParaRPr>
          </a:p>
        </p:txBody>
      </p:sp>
      <p:sp>
        <p:nvSpPr>
          <p:cNvPr id="7" name="Rectangle 6"/>
          <p:cNvSpPr/>
          <p:nvPr/>
        </p:nvSpPr>
        <p:spPr>
          <a:xfrm>
            <a:off x="4211977" y="3747254"/>
            <a:ext cx="1031051" cy="707886"/>
          </a:xfrm>
          <a:prstGeom prst="rect">
            <a:avLst/>
          </a:prstGeom>
        </p:spPr>
        <p:txBody>
          <a:bodyPr wrap="none">
            <a:spAutoFit/>
          </a:bodyPr>
          <a:lstStyle/>
          <a:p>
            <a:r>
              <a:rPr lang="bn-BD" sz="4000" dirty="0" smtClean="0">
                <a:solidFill>
                  <a:srgbClr val="FF0000"/>
                </a:solidFill>
                <a:latin typeface="NikoshBAN" pitchFamily="2" charset="0"/>
                <a:cs typeface="NikoshBAN" pitchFamily="2" charset="0"/>
              </a:rPr>
              <a:t>মানুষ</a:t>
            </a:r>
            <a:endParaRPr lang="en-US" sz="4000" dirty="0">
              <a:solidFill>
                <a:srgbClr val="FF0000"/>
              </a:solidFill>
            </a:endParaRPr>
          </a:p>
        </p:txBody>
      </p:sp>
      <p:sp>
        <p:nvSpPr>
          <p:cNvPr id="8" name="Rectangle 7"/>
          <p:cNvSpPr/>
          <p:nvPr/>
        </p:nvSpPr>
        <p:spPr>
          <a:xfrm>
            <a:off x="5105400" y="4372094"/>
            <a:ext cx="1386840" cy="707886"/>
          </a:xfrm>
          <a:prstGeom prst="rect">
            <a:avLst/>
          </a:prstGeom>
        </p:spPr>
        <p:txBody>
          <a:bodyPr wrap="square">
            <a:spAutoFit/>
          </a:bodyPr>
          <a:lstStyle/>
          <a:p>
            <a:pPr algn="ctr"/>
            <a:r>
              <a:rPr lang="bn-BD" sz="4000" dirty="0" smtClean="0">
                <a:solidFill>
                  <a:srgbClr val="FF0000"/>
                </a:solidFill>
                <a:latin typeface="NikoshBAN" pitchFamily="2" charset="0"/>
                <a:cs typeface="NikoshBAN" pitchFamily="2" charset="0"/>
              </a:rPr>
              <a:t>পার্থক্য</a:t>
            </a:r>
            <a:endParaRPr lang="en-US" sz="4000" dirty="0">
              <a:solidFill>
                <a:srgbClr val="FF0000"/>
              </a:solidFill>
            </a:endParaRPr>
          </a:p>
        </p:txBody>
      </p:sp>
      <p:sp>
        <p:nvSpPr>
          <p:cNvPr id="9" name="Rectangle 8"/>
          <p:cNvSpPr/>
          <p:nvPr/>
        </p:nvSpPr>
        <p:spPr>
          <a:xfrm>
            <a:off x="2702381" y="4981694"/>
            <a:ext cx="1138099" cy="707886"/>
          </a:xfrm>
          <a:prstGeom prst="rect">
            <a:avLst/>
          </a:prstGeom>
        </p:spPr>
        <p:txBody>
          <a:bodyPr wrap="square">
            <a:spAutoFit/>
          </a:bodyPr>
          <a:lstStyle/>
          <a:p>
            <a:pPr algn="ctr"/>
            <a:r>
              <a:rPr lang="bn-BD" sz="4000" dirty="0" smtClean="0">
                <a:solidFill>
                  <a:srgbClr val="FF0000"/>
                </a:solidFill>
                <a:latin typeface="NikoshBAN" pitchFamily="2" charset="0"/>
                <a:cs typeface="NikoshBAN" pitchFamily="2" charset="0"/>
              </a:rPr>
              <a:t>এক</a:t>
            </a:r>
            <a:endParaRPr lang="en-US" sz="4000" dirty="0">
              <a:solidFill>
                <a:srgbClr val="FF0000"/>
              </a:solidFill>
            </a:endParaRPr>
          </a:p>
        </p:txBody>
      </p:sp>
    </p:spTree>
    <p:extLst>
      <p:ext uri="{BB962C8B-B14F-4D97-AF65-F5344CB8AC3E}">
        <p14:creationId xmlns:p14="http://schemas.microsoft.com/office/powerpoint/2010/main" xmlns="" val="119804451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413760"/>
            <a:ext cx="9982200" cy="267765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7200" dirty="0" smtClean="0">
                <a:latin typeface="NikoshBAN" pitchFamily="2" charset="0"/>
                <a:cs typeface="NikoshBAN" pitchFamily="2" charset="0"/>
              </a:rPr>
              <a:t>বাড়ির কাজঃ</a:t>
            </a:r>
          </a:p>
          <a:p>
            <a:pPr algn="ctr">
              <a:buFont typeface="Wingdings" pitchFamily="2" charset="2"/>
              <a:buChar char="q"/>
            </a:pPr>
            <a:r>
              <a:rPr lang="bn-BD"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NikoshBAN" pitchFamily="2" charset="0"/>
                <a:cs typeface="NikoshBAN" pitchFamily="2" charset="0"/>
              </a:rPr>
              <a:t> তুমি কেন ধর্মীয় সাম্য রক্ষা করবে তা লিখে আনবে।</a:t>
            </a:r>
            <a:endParaRPr lang="en-U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NikoshBAN" pitchFamily="2" charset="0"/>
              <a:cs typeface="NikoshBAN" pitchFamily="2" charset="0"/>
            </a:endParaRPr>
          </a:p>
        </p:txBody>
      </p:sp>
      <p:grpSp>
        <p:nvGrpSpPr>
          <p:cNvPr id="7" name="Group 6"/>
          <p:cNvGrpSpPr/>
          <p:nvPr/>
        </p:nvGrpSpPr>
        <p:grpSpPr>
          <a:xfrm>
            <a:off x="4537128" y="1280160"/>
            <a:ext cx="2686632" cy="2015296"/>
            <a:chOff x="736168" y="573437"/>
            <a:chExt cx="2340245" cy="1704813"/>
          </a:xfrm>
        </p:grpSpPr>
        <p:sp>
          <p:nvSpPr>
            <p:cNvPr id="8" name="Freeform 7"/>
            <p:cNvSpPr/>
            <p:nvPr/>
          </p:nvSpPr>
          <p:spPr>
            <a:xfrm>
              <a:off x="1131376" y="1162372"/>
              <a:ext cx="1549831" cy="1115878"/>
            </a:xfrm>
            <a:custGeom>
              <a:avLst/>
              <a:gdLst>
                <a:gd name="connsiteX0" fmla="*/ 503695 w 1549831"/>
                <a:gd name="connsiteY0" fmla="*/ 302215 h 1115878"/>
                <a:gd name="connsiteX1" fmla="*/ 503695 w 1549831"/>
                <a:gd name="connsiteY1" fmla="*/ 1030634 h 1115878"/>
                <a:gd name="connsiteX2" fmla="*/ 1046135 w 1549831"/>
                <a:gd name="connsiteY2" fmla="*/ 1030634 h 1115878"/>
                <a:gd name="connsiteX3" fmla="*/ 1046135 w 1549831"/>
                <a:gd name="connsiteY3" fmla="*/ 302215 h 1115878"/>
                <a:gd name="connsiteX4" fmla="*/ 0 w 1549831"/>
                <a:gd name="connsiteY4" fmla="*/ 0 h 1115878"/>
                <a:gd name="connsiteX5" fmla="*/ 1549831 w 1549831"/>
                <a:gd name="connsiteY5" fmla="*/ 0 h 1115878"/>
                <a:gd name="connsiteX6" fmla="*/ 1549831 w 1549831"/>
                <a:gd name="connsiteY6" fmla="*/ 1115878 h 1115878"/>
                <a:gd name="connsiteX7" fmla="*/ 0 w 1549831"/>
                <a:gd name="connsiteY7" fmla="*/ 1115878 h 111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9831" h="1115878">
                  <a:moveTo>
                    <a:pt x="503695" y="302215"/>
                  </a:moveTo>
                  <a:lnTo>
                    <a:pt x="503695" y="1030634"/>
                  </a:lnTo>
                  <a:lnTo>
                    <a:pt x="1046135" y="1030634"/>
                  </a:lnTo>
                  <a:lnTo>
                    <a:pt x="1046135" y="302215"/>
                  </a:lnTo>
                  <a:close/>
                  <a:moveTo>
                    <a:pt x="0" y="0"/>
                  </a:moveTo>
                  <a:lnTo>
                    <a:pt x="1549831" y="0"/>
                  </a:lnTo>
                  <a:lnTo>
                    <a:pt x="1549831" y="1115878"/>
                  </a:lnTo>
                  <a:lnTo>
                    <a:pt x="0" y="1115878"/>
                  </a:lnTo>
                  <a:close/>
                </a:path>
              </a:pathLst>
            </a:custGeom>
            <a:ln>
              <a:noFill/>
            </a:ln>
            <a:scene3d>
              <a:camera prst="orthographicFront"/>
              <a:lightRig rig="threePt" dir="t"/>
            </a:scene3d>
            <a:sp3d>
              <a:bevelT w="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Isosceles Triangle 8"/>
            <p:cNvSpPr/>
            <p:nvPr/>
          </p:nvSpPr>
          <p:spPr>
            <a:xfrm>
              <a:off x="736168" y="573437"/>
              <a:ext cx="2340245" cy="697424"/>
            </a:xfrm>
            <a:prstGeom prst="triangle">
              <a:avLst/>
            </a:prstGeom>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3" name="Group 12"/>
          <p:cNvGrpSpPr/>
          <p:nvPr/>
        </p:nvGrpSpPr>
        <p:grpSpPr>
          <a:xfrm>
            <a:off x="5146728" y="1341120"/>
            <a:ext cx="2686632" cy="2000056"/>
            <a:chOff x="736168" y="573437"/>
            <a:chExt cx="2340245" cy="1704813"/>
          </a:xfrm>
        </p:grpSpPr>
        <p:sp>
          <p:nvSpPr>
            <p:cNvPr id="14" name="Freeform 13"/>
            <p:cNvSpPr/>
            <p:nvPr/>
          </p:nvSpPr>
          <p:spPr>
            <a:xfrm>
              <a:off x="1131376" y="1162372"/>
              <a:ext cx="1549831" cy="1115878"/>
            </a:xfrm>
            <a:custGeom>
              <a:avLst/>
              <a:gdLst>
                <a:gd name="connsiteX0" fmla="*/ 503695 w 1549831"/>
                <a:gd name="connsiteY0" fmla="*/ 302215 h 1115878"/>
                <a:gd name="connsiteX1" fmla="*/ 503695 w 1549831"/>
                <a:gd name="connsiteY1" fmla="*/ 1030634 h 1115878"/>
                <a:gd name="connsiteX2" fmla="*/ 1046135 w 1549831"/>
                <a:gd name="connsiteY2" fmla="*/ 1030634 h 1115878"/>
                <a:gd name="connsiteX3" fmla="*/ 1046135 w 1549831"/>
                <a:gd name="connsiteY3" fmla="*/ 302215 h 1115878"/>
                <a:gd name="connsiteX4" fmla="*/ 0 w 1549831"/>
                <a:gd name="connsiteY4" fmla="*/ 0 h 1115878"/>
                <a:gd name="connsiteX5" fmla="*/ 1549831 w 1549831"/>
                <a:gd name="connsiteY5" fmla="*/ 0 h 1115878"/>
                <a:gd name="connsiteX6" fmla="*/ 1549831 w 1549831"/>
                <a:gd name="connsiteY6" fmla="*/ 1115878 h 1115878"/>
                <a:gd name="connsiteX7" fmla="*/ 0 w 1549831"/>
                <a:gd name="connsiteY7" fmla="*/ 1115878 h 111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9831" h="1115878">
                  <a:moveTo>
                    <a:pt x="503695" y="302215"/>
                  </a:moveTo>
                  <a:lnTo>
                    <a:pt x="503695" y="1030634"/>
                  </a:lnTo>
                  <a:lnTo>
                    <a:pt x="1046135" y="1030634"/>
                  </a:lnTo>
                  <a:lnTo>
                    <a:pt x="1046135" y="302215"/>
                  </a:lnTo>
                  <a:close/>
                  <a:moveTo>
                    <a:pt x="0" y="0"/>
                  </a:moveTo>
                  <a:lnTo>
                    <a:pt x="1549831" y="0"/>
                  </a:lnTo>
                  <a:lnTo>
                    <a:pt x="1549831" y="1115878"/>
                  </a:lnTo>
                  <a:lnTo>
                    <a:pt x="0" y="1115878"/>
                  </a:lnTo>
                  <a:close/>
                </a:path>
              </a:pathLst>
            </a:custGeom>
            <a:ln>
              <a:noFill/>
            </a:ln>
            <a:scene3d>
              <a:camera prst="orthographicFront"/>
              <a:lightRig rig="threePt" dir="t"/>
            </a:scene3d>
            <a:sp3d>
              <a:bevelT w="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Isosceles Triangle 14"/>
            <p:cNvSpPr/>
            <p:nvPr/>
          </p:nvSpPr>
          <p:spPr>
            <a:xfrm>
              <a:off x="736168" y="573437"/>
              <a:ext cx="2340245" cy="697424"/>
            </a:xfrm>
            <a:prstGeom prst="triangle">
              <a:avLst/>
            </a:prstGeom>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xmlns="" val="385380121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440" y="3710839"/>
            <a:ext cx="5135880" cy="2492990"/>
          </a:xfrm>
          <a:prstGeom prst="rect">
            <a:avLst/>
          </a:prstGeom>
        </p:spPr>
        <p:txBody>
          <a:bodyPr wrap="square">
            <a:spAutoFit/>
          </a:bodyPr>
          <a:lstStyle/>
          <a:p>
            <a:pPr algn="ctr"/>
            <a:r>
              <a:rPr lang="en-US" sz="4800" spc="50" dirty="0" err="1"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উজ্বল</a:t>
            </a:r>
            <a:r>
              <a:rPr lang="en-US" sz="4800" spc="50" dirty="0"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800" spc="50" dirty="0" err="1"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কুমার</a:t>
            </a:r>
            <a:r>
              <a:rPr lang="en-US" sz="4800" spc="50" dirty="0"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800" spc="50" dirty="0" err="1"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মাজুমদার</a:t>
            </a:r>
            <a:endParaRPr lang="en-US" sz="4800" spc="50" dirty="0"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4000" dirty="0" err="1" smtClean="0">
                <a:solidFill>
                  <a:srgbClr val="00B050"/>
                </a:solidFill>
                <a:latin typeface="NikoshBAN" pitchFamily="2" charset="0"/>
                <a:cs typeface="NikoshBAN" pitchFamily="2" charset="0"/>
              </a:rPr>
              <a:t>সহকা</a:t>
            </a:r>
            <a:r>
              <a:rPr lang="bn-BD" sz="4000" dirty="0" smtClean="0">
                <a:solidFill>
                  <a:srgbClr val="00B050"/>
                </a:solidFill>
                <a:latin typeface="NikoshBAN" pitchFamily="2" charset="0"/>
                <a:cs typeface="NikoshBAN" pitchFamily="2" charset="0"/>
              </a:rPr>
              <a:t>রী</a:t>
            </a:r>
            <a:r>
              <a:rPr lang="en-US" sz="4000" dirty="0" smtClean="0">
                <a:solidFill>
                  <a:srgbClr val="00B050"/>
                </a:solidFill>
                <a:latin typeface="NikoshBAN" pitchFamily="2" charset="0"/>
                <a:cs typeface="NikoshBAN" pitchFamily="2" charset="0"/>
              </a:rPr>
              <a:t> </a:t>
            </a:r>
            <a:r>
              <a:rPr lang="en-US" sz="4000" dirty="0" err="1" smtClean="0">
                <a:solidFill>
                  <a:srgbClr val="00B050"/>
                </a:solidFill>
                <a:latin typeface="NikoshBAN" pitchFamily="2" charset="0"/>
                <a:cs typeface="NikoshBAN" pitchFamily="2" charset="0"/>
              </a:rPr>
              <a:t>শিক্ষক</a:t>
            </a:r>
            <a:endParaRPr lang="en-US" sz="4000" dirty="0" smtClean="0">
              <a:solidFill>
                <a:srgbClr val="00B050"/>
              </a:solidFill>
              <a:latin typeface="NikoshBAN" pitchFamily="2" charset="0"/>
              <a:cs typeface="NikoshBAN" pitchFamily="2" charset="0"/>
            </a:endParaRPr>
          </a:p>
          <a:p>
            <a:pPr algn="ctr"/>
            <a:r>
              <a:rPr lang="en-US" sz="3600" dirty="0" err="1" smtClean="0">
                <a:solidFill>
                  <a:srgbClr val="002060"/>
                </a:solidFill>
                <a:latin typeface="NikoshBAN" pitchFamily="2" charset="0"/>
                <a:cs typeface="NikoshBAN" pitchFamily="2" charset="0"/>
              </a:rPr>
              <a:t>বড়বামনদহ</a:t>
            </a:r>
            <a:r>
              <a:rPr lang="en-US" sz="3600" dirty="0" smtClean="0">
                <a:solidFill>
                  <a:srgbClr val="002060"/>
                </a:solidFill>
                <a:latin typeface="NikoshBAN" pitchFamily="2" charset="0"/>
                <a:cs typeface="NikoshBAN" pitchFamily="2" charset="0"/>
              </a:rPr>
              <a:t> স: </a:t>
            </a:r>
            <a:r>
              <a:rPr lang="en-US" sz="3600" dirty="0" err="1" smtClean="0">
                <a:solidFill>
                  <a:srgbClr val="002060"/>
                </a:solidFill>
                <a:latin typeface="NikoshBAN" pitchFamily="2" charset="0"/>
                <a:cs typeface="NikoshBAN" pitchFamily="2" charset="0"/>
              </a:rPr>
              <a:t>প্রা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বিদ্যালয়</a:t>
            </a:r>
            <a:endParaRPr lang="en-US" sz="3600" dirty="0" smtClean="0">
              <a:solidFill>
                <a:srgbClr val="002060"/>
              </a:solidFill>
              <a:latin typeface="NikoshBAN" pitchFamily="2" charset="0"/>
              <a:cs typeface="NikoshBAN" pitchFamily="2" charset="0"/>
            </a:endParaRPr>
          </a:p>
          <a:p>
            <a:pPr algn="ctr"/>
            <a:r>
              <a:rPr lang="en-US" sz="3200" dirty="0" err="1" smtClean="0">
                <a:solidFill>
                  <a:srgbClr val="FF0000"/>
                </a:solidFill>
                <a:latin typeface="NikoshBAN" pitchFamily="2" charset="0"/>
                <a:cs typeface="NikoshBAN" pitchFamily="2" charset="0"/>
              </a:rPr>
              <a:t>কোটচাঁদপুর</a:t>
            </a:r>
            <a:r>
              <a:rPr lang="en-US" sz="3200" dirty="0" smtClean="0">
                <a:solidFill>
                  <a:srgbClr val="FF0000"/>
                </a:solidFill>
                <a:latin typeface="NikoshBAN" pitchFamily="2" charset="0"/>
                <a:cs typeface="NikoshBAN" pitchFamily="2" charset="0"/>
              </a:rPr>
              <a:t>,</a:t>
            </a:r>
            <a:r>
              <a:rPr lang="bn-BD"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ঝিনাইদহ</a:t>
            </a:r>
            <a:r>
              <a:rPr lang="en-US" sz="3200" dirty="0" smtClean="0">
                <a:solidFill>
                  <a:srgbClr val="FF0000"/>
                </a:solidFill>
                <a:latin typeface="NikoshBAN" pitchFamily="2" charset="0"/>
                <a:cs typeface="NikoshBAN" pitchFamily="2" charset="0"/>
              </a:rPr>
              <a:t>। </a:t>
            </a:r>
            <a:endParaRPr lang="bn-BD" sz="3200" dirty="0" smtClean="0">
              <a:solidFill>
                <a:srgbClr val="FF0000"/>
              </a:solidFill>
              <a:latin typeface="NikoshBAN" pitchFamily="2" charset="0"/>
              <a:cs typeface="NikoshBAN" pitchFamily="2" charset="0"/>
            </a:endParaRPr>
          </a:p>
        </p:txBody>
      </p:sp>
      <p:pic>
        <p:nvPicPr>
          <p:cNvPr id="5" name="Picture 4" descr="IMG_20200112_201028.jpg"/>
          <p:cNvPicPr>
            <a:picLocks noChangeAspect="1"/>
          </p:cNvPicPr>
          <p:nvPr/>
        </p:nvPicPr>
        <p:blipFill>
          <a:blip r:embed="rId3" cstate="print">
            <a:lum contrast="30000"/>
          </a:blip>
          <a:stretch>
            <a:fillRect/>
          </a:stretch>
        </p:blipFill>
        <p:spPr>
          <a:xfrm rot="5400000">
            <a:off x="8511381" y="1135225"/>
            <a:ext cx="1844358" cy="1645920"/>
          </a:xfrm>
          <a:prstGeom prst="rect">
            <a:avLst/>
          </a:prstGeom>
        </p:spPr>
      </p:pic>
      <p:sp>
        <p:nvSpPr>
          <p:cNvPr id="6" name="Rectangle 5"/>
          <p:cNvSpPr/>
          <p:nvPr/>
        </p:nvSpPr>
        <p:spPr>
          <a:xfrm>
            <a:off x="4371613" y="1080254"/>
            <a:ext cx="3812267" cy="1569660"/>
          </a:xfrm>
          <a:prstGeom prst="rect">
            <a:avLst/>
          </a:prstGeom>
        </p:spPr>
        <p:txBody>
          <a:bodyPr wrap="square">
            <a:spAutoFit/>
          </a:bodyPr>
          <a:lstStyle/>
          <a:p>
            <a:pPr algn="ctr"/>
            <a:r>
              <a:rPr lang="en-US" sz="9600" b="1" cap="all" dirty="0" err="1" smtClean="0">
                <a:ln w="9000" cmpd="sng">
                  <a:solidFill>
                    <a:schemeClr val="accent4">
                      <a:shade val="50000"/>
                      <a:satMod val="120000"/>
                    </a:schemeClr>
                  </a:solidFill>
                  <a:prstDash val="solid"/>
                </a:ln>
                <a:blipFill>
                  <a:blip r:embed="rId4"/>
                  <a:stretch>
                    <a:fillRect/>
                  </a:stretch>
                </a:blipFill>
                <a:effectLst>
                  <a:outerShdw blurRad="50800" dist="38100" dir="18900000" algn="bl" rotWithShape="0">
                    <a:prstClr val="black">
                      <a:alpha val="40000"/>
                    </a:prstClr>
                  </a:outerShdw>
                </a:effectLst>
                <a:latin typeface="NikoshBAN" pitchFamily="2" charset="0"/>
                <a:cs typeface="NikoshBAN" pitchFamily="2" charset="0"/>
              </a:rPr>
              <a:t>পরিচিতি</a:t>
            </a:r>
            <a:endParaRPr lang="en-US" sz="9600" b="1" cap="all" dirty="0" smtClean="0">
              <a:ln w="9000" cmpd="sng">
                <a:solidFill>
                  <a:schemeClr val="accent4">
                    <a:shade val="50000"/>
                    <a:satMod val="120000"/>
                  </a:schemeClr>
                </a:solidFill>
                <a:prstDash val="solid"/>
              </a:ln>
              <a:blipFill>
                <a:blip r:embed="rId4"/>
                <a:stretch>
                  <a:fillRect/>
                </a:stretch>
              </a:blip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7" name="Rectangle 6"/>
          <p:cNvSpPr/>
          <p:nvPr/>
        </p:nvSpPr>
        <p:spPr>
          <a:xfrm>
            <a:off x="6675120" y="2964359"/>
            <a:ext cx="4983480" cy="3231654"/>
          </a:xfrm>
          <a:prstGeom prst="rect">
            <a:avLst/>
          </a:prstGeom>
        </p:spPr>
        <p:txBody>
          <a:bodyPr wrap="square">
            <a:spAutoFit/>
          </a:bodyPr>
          <a:lstStyle/>
          <a:p>
            <a:pPr lvl="0" algn="ctr">
              <a:defRPr/>
            </a:pPr>
            <a:r>
              <a:rPr lang="en-US" sz="4000" dirty="0" err="1" smtClean="0">
                <a:solidFill>
                  <a:srgbClr val="000066"/>
                </a:solidFill>
                <a:latin typeface="NikoshBAN" pitchFamily="2" charset="0"/>
                <a:cs typeface="NikoshBAN" pitchFamily="2" charset="0"/>
              </a:rPr>
              <a:t>শ্রেণি</a:t>
            </a:r>
            <a:r>
              <a:rPr lang="en-US" sz="4000" dirty="0" smtClean="0">
                <a:solidFill>
                  <a:srgbClr val="000066"/>
                </a:solidFill>
                <a:latin typeface="NikoshBAN" pitchFamily="2" charset="0"/>
                <a:cs typeface="NikoshBAN" pitchFamily="2" charset="0"/>
              </a:rPr>
              <a:t>: </a:t>
            </a:r>
            <a:r>
              <a:rPr lang="bn-BD" sz="4000" dirty="0" smtClean="0">
                <a:solidFill>
                  <a:srgbClr val="000066"/>
                </a:solidFill>
                <a:latin typeface="NikoshBAN" pitchFamily="2" charset="0"/>
                <a:cs typeface="NikoshBAN" pitchFamily="2" charset="0"/>
              </a:rPr>
              <a:t>পঞ্চম</a:t>
            </a:r>
            <a:endParaRPr lang="en-US" sz="4000" dirty="0" smtClean="0">
              <a:solidFill>
                <a:srgbClr val="000066"/>
              </a:solidFill>
              <a:latin typeface="NikoshBAN" pitchFamily="2" charset="0"/>
              <a:cs typeface="NikoshBAN" pitchFamily="2" charset="0"/>
            </a:endParaRPr>
          </a:p>
          <a:p>
            <a:pPr lvl="0" algn="ctr">
              <a:defRPr/>
            </a:pPr>
            <a:r>
              <a:rPr lang="en-US" sz="3600" dirty="0" err="1" smtClean="0">
                <a:solidFill>
                  <a:srgbClr val="000066"/>
                </a:solidFill>
                <a:latin typeface="NikoshBAN" pitchFamily="2" charset="0"/>
                <a:cs typeface="NikoshBAN" pitchFamily="2" charset="0"/>
              </a:rPr>
              <a:t>বিষয়</a:t>
            </a:r>
            <a:r>
              <a:rPr lang="en-US" sz="3600" dirty="0" smtClean="0">
                <a:solidFill>
                  <a:srgbClr val="000066"/>
                </a:solidFill>
                <a:latin typeface="NikoshBAN" pitchFamily="2" charset="0"/>
                <a:cs typeface="NikoshBAN" pitchFamily="2" charset="0"/>
              </a:rPr>
              <a:t>: </a:t>
            </a:r>
            <a:r>
              <a:rPr lang="bn-BD" sz="3600" dirty="0" smtClean="0">
                <a:solidFill>
                  <a:srgbClr val="000066"/>
                </a:solidFill>
                <a:latin typeface="NikoshBAN" pitchFamily="2" charset="0"/>
                <a:cs typeface="NikoshBAN" pitchFamily="2" charset="0"/>
              </a:rPr>
              <a:t>হিন্দুধর্ম ও নৈতিক শিক্ষা </a:t>
            </a:r>
            <a:endParaRPr lang="en-US" sz="3600" dirty="0" smtClean="0">
              <a:solidFill>
                <a:srgbClr val="000066"/>
              </a:solidFill>
              <a:latin typeface="NikoshBAN" pitchFamily="2" charset="0"/>
              <a:cs typeface="NikoshBAN" pitchFamily="2" charset="0"/>
            </a:endParaRPr>
          </a:p>
          <a:p>
            <a:pPr lvl="0" algn="ctr">
              <a:defRPr/>
            </a:pPr>
            <a:r>
              <a:rPr lang="en-US" sz="3200" dirty="0" err="1" smtClean="0">
                <a:solidFill>
                  <a:srgbClr val="000066"/>
                </a:solidFill>
                <a:latin typeface="NikoshBAN" pitchFamily="2" charset="0"/>
                <a:cs typeface="NikoshBAN" pitchFamily="2" charset="0"/>
              </a:rPr>
              <a:t>পাঠ</a:t>
            </a:r>
            <a:r>
              <a:rPr lang="bn-IN" sz="3200" dirty="0" smtClean="0">
                <a:solidFill>
                  <a:srgbClr val="000066"/>
                </a:solidFill>
                <a:latin typeface="NikoshBAN" pitchFamily="2" charset="0"/>
                <a:cs typeface="NikoshBAN" pitchFamily="2" charset="0"/>
              </a:rPr>
              <a:t>ঃ</a:t>
            </a:r>
            <a:r>
              <a:rPr lang="en-US" sz="3200" dirty="0" smtClean="0">
                <a:solidFill>
                  <a:srgbClr val="000066"/>
                </a:solidFill>
                <a:latin typeface="NikoshBAN" pitchFamily="2" charset="0"/>
                <a:cs typeface="NikoshBAN" pitchFamily="2" charset="0"/>
              </a:rPr>
              <a:t> </a:t>
            </a:r>
            <a:r>
              <a:rPr lang="bn-BD" sz="3200" dirty="0" smtClean="0">
                <a:solidFill>
                  <a:srgbClr val="000066"/>
                </a:solidFill>
                <a:latin typeface="NikoshBAN" pitchFamily="2" charset="0"/>
                <a:cs typeface="NikoshBAN" pitchFamily="2" charset="0"/>
              </a:rPr>
              <a:t>ঈশ্বরের একত্ব,ধর্মীয় সাম্য ও সম্প্রীতি।</a:t>
            </a:r>
            <a:endParaRPr lang="en-US" sz="3200" dirty="0" smtClean="0">
              <a:solidFill>
                <a:srgbClr val="000066"/>
              </a:solidFill>
              <a:latin typeface="NikoshBAN" pitchFamily="2" charset="0"/>
              <a:cs typeface="NikoshBAN" pitchFamily="2" charset="0"/>
            </a:endParaRPr>
          </a:p>
          <a:p>
            <a:pPr lvl="0" algn="ctr">
              <a:defRPr/>
            </a:pPr>
            <a:r>
              <a:rPr lang="bn-BD" sz="3200" dirty="0" smtClean="0">
                <a:solidFill>
                  <a:srgbClr val="000066"/>
                </a:solidFill>
                <a:latin typeface="NikoshBAN" pitchFamily="2" charset="0"/>
                <a:cs typeface="NikoshBAN" pitchFamily="2" charset="0"/>
              </a:rPr>
              <a:t>অধায়ঃ চতুর্থ।</a:t>
            </a:r>
            <a:r>
              <a:rPr lang="bn-IN" sz="3200" dirty="0" smtClean="0">
                <a:solidFill>
                  <a:srgbClr val="000066"/>
                </a:solidFill>
                <a:latin typeface="NikoshBAN" pitchFamily="2" charset="0"/>
                <a:cs typeface="NikoshBAN" pitchFamily="2" charset="0"/>
              </a:rPr>
              <a:t> </a:t>
            </a:r>
            <a:r>
              <a:rPr lang="en-US" sz="3200" dirty="0" smtClean="0">
                <a:solidFill>
                  <a:srgbClr val="000066"/>
                </a:solidFill>
                <a:latin typeface="NikoshBAN" pitchFamily="2" charset="0"/>
                <a:cs typeface="NikoshBAN" pitchFamily="2" charset="0"/>
              </a:rPr>
              <a:t> </a:t>
            </a:r>
            <a:endParaRPr lang="en-US" sz="4400" dirty="0" smtClean="0">
              <a:solidFill>
                <a:srgbClr val="000066"/>
              </a:solidFill>
              <a:latin typeface="NikoshBAN" pitchFamily="2" charset="0"/>
              <a:cs typeface="NikoshBAN" pitchFamily="2" charset="0"/>
            </a:endParaRPr>
          </a:p>
          <a:p>
            <a:pPr lvl="0" algn="ctr">
              <a:defRPr/>
            </a:pPr>
            <a:r>
              <a:rPr lang="en-US" sz="3200" dirty="0" err="1" smtClean="0">
                <a:solidFill>
                  <a:srgbClr val="000066"/>
                </a:solidFill>
                <a:latin typeface="NikoshBAN" pitchFamily="2" charset="0"/>
                <a:cs typeface="NikoshBAN" pitchFamily="2" charset="0"/>
              </a:rPr>
              <a:t>সময়</a:t>
            </a:r>
            <a:r>
              <a:rPr lang="en-US" sz="3200" dirty="0" smtClean="0">
                <a:solidFill>
                  <a:srgbClr val="000066"/>
                </a:solidFill>
                <a:latin typeface="NikoshBAN" pitchFamily="2" charset="0"/>
                <a:cs typeface="NikoshBAN" pitchFamily="2" charset="0"/>
              </a:rPr>
              <a:t>: </a:t>
            </a:r>
            <a:r>
              <a:rPr lang="bn-BD" sz="3200" dirty="0" smtClean="0">
                <a:solidFill>
                  <a:srgbClr val="000066"/>
                </a:solidFill>
                <a:latin typeface="NikoshBAN" pitchFamily="2" charset="0"/>
                <a:cs typeface="NikoshBAN" pitchFamily="2" charset="0"/>
              </a:rPr>
              <a:t>৩</a:t>
            </a:r>
            <a:r>
              <a:rPr lang="en-US" sz="3200" dirty="0" smtClean="0">
                <a:solidFill>
                  <a:srgbClr val="000066"/>
                </a:solidFill>
                <a:latin typeface="NikoshBAN" pitchFamily="2" charset="0"/>
                <a:cs typeface="NikoshBAN" pitchFamily="2" charset="0"/>
              </a:rPr>
              <a:t>0 </a:t>
            </a:r>
            <a:r>
              <a:rPr lang="en-US" sz="3200" dirty="0" err="1" smtClean="0">
                <a:solidFill>
                  <a:srgbClr val="000066"/>
                </a:solidFill>
                <a:latin typeface="NikoshBAN" pitchFamily="2" charset="0"/>
                <a:cs typeface="NikoshBAN" pitchFamily="2" charset="0"/>
              </a:rPr>
              <a:t>মিনিট</a:t>
            </a:r>
            <a:endParaRPr lang="en-US" sz="3200" dirty="0">
              <a:solidFill>
                <a:srgbClr val="000066"/>
              </a:solidFill>
            </a:endParaRPr>
          </a:p>
        </p:txBody>
      </p:sp>
      <p:pic>
        <p:nvPicPr>
          <p:cNvPr id="9" name="Picture 8" descr="Uzzol.jpg"/>
          <p:cNvPicPr>
            <a:picLocks noChangeAspect="1"/>
          </p:cNvPicPr>
          <p:nvPr/>
        </p:nvPicPr>
        <p:blipFill>
          <a:blip r:embed="rId5" cstate="print">
            <a:lum bright="10000" contrast="30000"/>
          </a:blip>
          <a:stretch>
            <a:fillRect/>
          </a:stretch>
        </p:blipFill>
        <p:spPr>
          <a:xfrm>
            <a:off x="1720124" y="1066799"/>
            <a:ext cx="2421774" cy="2483597"/>
          </a:xfrm>
          <a:prstGeom prst="ellipse">
            <a:avLst/>
          </a:prstGeom>
          <a:ln w="63500" cap="rnd">
            <a:solidFill>
              <a:srgbClr val="333333"/>
            </a:solidFill>
          </a:ln>
          <a:effectLst>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lightRig rig="contrasting" dir="t">
              <a:rot lat="0" lon="0" rev="3000000"/>
            </a:lightRig>
          </a:scene3d>
          <a:sp3d contourW="7620">
            <a:bevelT w="95250" h="31750"/>
            <a:contourClr>
              <a:srgbClr val="333333"/>
            </a:contourClr>
          </a:sp3d>
        </p:spPr>
      </p:pic>
      <p:pic>
        <p:nvPicPr>
          <p:cNvPr id="10" name="Picture 9" descr="f 1.jpg"/>
          <p:cNvPicPr>
            <a:picLocks noChangeAspect="1"/>
          </p:cNvPicPr>
          <p:nvPr/>
        </p:nvPicPr>
        <p:blipFill>
          <a:blip r:embed="rId6">
            <a:lum contrast="30000"/>
          </a:blip>
          <a:srcRect r="10606" b="9690"/>
          <a:stretch>
            <a:fillRect/>
          </a:stretch>
        </p:blipFill>
        <p:spPr>
          <a:xfrm>
            <a:off x="5516880" y="2773680"/>
            <a:ext cx="899160" cy="3550920"/>
          </a:xfrm>
          <a:prstGeom prst="rect">
            <a:avLst/>
          </a:prstGeom>
        </p:spPr>
      </p:pic>
    </p:spTree>
    <p:extLst>
      <p:ext uri="{BB962C8B-B14F-4D97-AF65-F5344CB8AC3E}">
        <p14:creationId xmlns:p14="http://schemas.microsoft.com/office/powerpoint/2010/main" xmlns="" val="29860259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2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0240" y="4824889"/>
            <a:ext cx="8366760" cy="1862048"/>
          </a:xfrm>
          <a:prstGeom prst="rect">
            <a:avLst/>
          </a:prstGeom>
          <a:noFill/>
          <a:scene3d>
            <a:camera prst="perspectiveRelaxedModerately"/>
            <a:lightRig rig="threePt" dir="t"/>
          </a:scene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11500" b="1" dirty="0" smtClean="0">
                <a:ln w="11430"/>
                <a:blipFill>
                  <a:blip r:embed="rId2"/>
                  <a:stretch>
                    <a:fillRect/>
                  </a:stretch>
                </a:blipFill>
                <a:effectLst>
                  <a:outerShdw blurRad="38100" dist="38100" dir="2700000" algn="tl">
                    <a:srgbClr val="000000">
                      <a:alpha val="43137"/>
                    </a:srgbClr>
                  </a:outerShdw>
                </a:effectLst>
                <a:latin typeface="NikoshBAN" pitchFamily="2" charset="0"/>
                <a:cs typeface="NikoshBAN" pitchFamily="2" charset="0"/>
              </a:rPr>
              <a:t>সকলকে নমস্কার</a:t>
            </a:r>
            <a:endParaRPr lang="en-US" sz="11500" b="1" dirty="0">
              <a:ln w="11430"/>
              <a:blipFill>
                <a:blip r:embed="rId2"/>
                <a:stretch>
                  <a:fillRect/>
                </a:stretch>
              </a:blipFill>
              <a:effectLst>
                <a:outerShdw blurRad="38100" dist="38100" dir="2700000" algn="tl">
                  <a:srgbClr val="000000">
                    <a:alpha val="43137"/>
                  </a:srgbClr>
                </a:outerShdw>
              </a:effectLst>
              <a:latin typeface="NikoshBAN" pitchFamily="2" charset="0"/>
              <a:cs typeface="NikoshBAN" pitchFamily="2" charset="0"/>
            </a:endParaRPr>
          </a:p>
        </p:txBody>
      </p:sp>
      <p:grpSp>
        <p:nvGrpSpPr>
          <p:cNvPr id="7" name="Group 6"/>
          <p:cNvGrpSpPr/>
          <p:nvPr/>
        </p:nvGrpSpPr>
        <p:grpSpPr>
          <a:xfrm>
            <a:off x="594360" y="868680"/>
            <a:ext cx="10850880" cy="4267200"/>
            <a:chOff x="594360" y="868680"/>
            <a:chExt cx="10850880" cy="4267200"/>
          </a:xfrm>
        </p:grpSpPr>
        <p:pic>
          <p:nvPicPr>
            <p:cNvPr id="9" name="Picture 8" descr="f 6.png"/>
            <p:cNvPicPr>
              <a:picLocks noChangeAspect="1"/>
            </p:cNvPicPr>
            <p:nvPr/>
          </p:nvPicPr>
          <p:blipFill>
            <a:blip r:embed="rId3"/>
            <a:stretch>
              <a:fillRect/>
            </a:stretch>
          </p:blipFill>
          <p:spPr>
            <a:xfrm>
              <a:off x="594360" y="868680"/>
              <a:ext cx="2407920" cy="4267200"/>
            </a:xfrm>
            <a:prstGeom prst="rect">
              <a:avLst/>
            </a:prstGeom>
          </p:spPr>
        </p:pic>
        <p:pic>
          <p:nvPicPr>
            <p:cNvPr id="10" name="Picture 9" descr="f 6.png"/>
            <p:cNvPicPr>
              <a:picLocks noChangeAspect="1"/>
            </p:cNvPicPr>
            <p:nvPr/>
          </p:nvPicPr>
          <p:blipFill>
            <a:blip r:embed="rId3"/>
            <a:srcRect r="621" b="4286"/>
            <a:stretch>
              <a:fillRect/>
            </a:stretch>
          </p:blipFill>
          <p:spPr>
            <a:xfrm>
              <a:off x="9006840" y="1021080"/>
              <a:ext cx="2438400" cy="4084320"/>
            </a:xfrm>
            <a:prstGeom prst="rect">
              <a:avLst/>
            </a:prstGeom>
          </p:spPr>
        </p:pic>
        <p:pic>
          <p:nvPicPr>
            <p:cNvPr id="6" name="Picture 5" descr="vaifota.jpg"/>
            <p:cNvPicPr>
              <a:picLocks noChangeAspect="1"/>
            </p:cNvPicPr>
            <p:nvPr/>
          </p:nvPicPr>
          <p:blipFill>
            <a:blip r:embed="rId4">
              <a:lum contrast="20000"/>
            </a:blip>
            <a:stretch>
              <a:fillRect/>
            </a:stretch>
          </p:blipFill>
          <p:spPr>
            <a:xfrm>
              <a:off x="3063180" y="1300646"/>
              <a:ext cx="5958900" cy="3323742"/>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xmlns="" val="690381502"/>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63636" y="701040"/>
            <a:ext cx="5665123" cy="193548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3800" b="1" dirty="0">
                <a:ln w="24500" cmpd="dbl">
                  <a:solidFill>
                    <a:schemeClr val="accent2">
                      <a:shade val="85000"/>
                      <a:satMod val="155000"/>
                    </a:schemeClr>
                  </a:solidFill>
                  <a:prstDash val="solid"/>
                  <a:miter lim="800000"/>
                </a:ln>
                <a:blipFill>
                  <a:blip r:embed="rId2"/>
                  <a:stretch>
                    <a:fillRect/>
                  </a:stretch>
                </a:blipFill>
                <a:effectLst>
                  <a:outerShdw blurRad="38100" dist="38100" dir="7020000" algn="tl">
                    <a:srgbClr val="000000">
                      <a:alpha val="35000"/>
                    </a:srgbClr>
                  </a:outerShdw>
                </a:effectLst>
                <a:latin typeface="NikoshBAN" panose="02000000000000000000" pitchFamily="2" charset="0"/>
                <a:cs typeface="NikoshBAN" panose="02000000000000000000" pitchFamily="2" charset="0"/>
              </a:rPr>
              <a:t>শিখনফল</a:t>
            </a:r>
          </a:p>
        </p:txBody>
      </p:sp>
      <p:sp>
        <p:nvSpPr>
          <p:cNvPr id="3" name="TextBox 2"/>
          <p:cNvSpPr txBox="1"/>
          <p:nvPr/>
        </p:nvSpPr>
        <p:spPr>
          <a:xfrm>
            <a:off x="2910840" y="2622665"/>
            <a:ext cx="8764385" cy="2800767"/>
          </a:xfrm>
          <a:prstGeom prst="rect">
            <a:avLst/>
          </a:prstGeom>
          <a:noFill/>
        </p:spPr>
        <p:txBody>
          <a:bodyPr wrap="square" rtlCol="0">
            <a:spAutoFit/>
          </a:bodyPr>
          <a:lstStyle/>
          <a:p>
            <a:r>
              <a:rPr lang="bn-BD" sz="4400" dirty="0" smtClean="0">
                <a:solidFill>
                  <a:srgbClr val="002060"/>
                </a:solidFill>
                <a:latin typeface="NikoshBAN" pitchFamily="2" charset="0"/>
                <a:cs typeface="NikoshBAN" pitchFamily="2" charset="0"/>
              </a:rPr>
              <a:t>১। পৃথিবীতে প্রচলিত ৪টি ধর্মের নাম বলতে পারবে;</a:t>
            </a:r>
          </a:p>
          <a:p>
            <a:r>
              <a:rPr lang="bn-BD" sz="4400" dirty="0" smtClean="0">
                <a:solidFill>
                  <a:srgbClr val="002060"/>
                </a:solidFill>
                <a:latin typeface="NikoshBAN" pitchFamily="2" charset="0"/>
                <a:cs typeface="NikoshBAN" pitchFamily="2" charset="0"/>
              </a:rPr>
              <a:t>২। ঈশ্বরের একত্ব সম্পর্কে বলতে পারবে;</a:t>
            </a:r>
          </a:p>
          <a:p>
            <a:r>
              <a:rPr lang="bn-BD" sz="4400" dirty="0" smtClean="0">
                <a:solidFill>
                  <a:srgbClr val="002060"/>
                </a:solidFill>
                <a:latin typeface="NikoshBAN" pitchFamily="2" charset="0"/>
                <a:cs typeface="NikoshBAN" pitchFamily="2" charset="0"/>
              </a:rPr>
              <a:t>৩। অন্য ধর্মের লোকদের সাথে কেমন ব্যবহার   	করবে তা বর্ণনা করতে পারবে।</a:t>
            </a:r>
            <a:endParaRPr lang="en-US" sz="4400" dirty="0">
              <a:solidFill>
                <a:srgbClr val="002060"/>
              </a:solidFill>
              <a:latin typeface="NikoshBAN" pitchFamily="2" charset="0"/>
              <a:cs typeface="NikoshBAN" pitchFamily="2" charset="0"/>
            </a:endParaRPr>
          </a:p>
        </p:txBody>
      </p:sp>
      <p:pic>
        <p:nvPicPr>
          <p:cNvPr id="4" name="Picture 3" descr="f 2.jpg"/>
          <p:cNvPicPr>
            <a:picLocks noChangeAspect="1"/>
          </p:cNvPicPr>
          <p:nvPr/>
        </p:nvPicPr>
        <p:blipFill>
          <a:blip r:embed="rId3"/>
          <a:srcRect l="21577" t="1214" r="21736"/>
          <a:stretch>
            <a:fillRect/>
          </a:stretch>
        </p:blipFill>
        <p:spPr>
          <a:xfrm>
            <a:off x="755073" y="865909"/>
            <a:ext cx="2072640" cy="4800600"/>
          </a:xfrm>
          <a:prstGeom prst="rect">
            <a:avLst/>
          </a:prstGeom>
        </p:spPr>
      </p:pic>
    </p:spTree>
    <p:extLst>
      <p:ext uri="{BB962C8B-B14F-4D97-AF65-F5344CB8AC3E}">
        <p14:creationId xmlns:p14="http://schemas.microsoft.com/office/powerpoint/2010/main" xmlns="" val="3208099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98912" y="257294"/>
            <a:ext cx="4802088" cy="94070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5400"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NikoshBAN" pitchFamily="2" charset="0"/>
                <a:cs typeface="NikoshBAN" pitchFamily="2" charset="0"/>
              </a:rPr>
              <a:t>আমরা কিছু ছবি দেখি</a:t>
            </a:r>
            <a:endParaRPr lang="en-US" sz="5400"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pic>
        <p:nvPicPr>
          <p:cNvPr id="3" name="Picture 2" descr="samy 1.jpg"/>
          <p:cNvPicPr>
            <a:picLocks noChangeAspect="1"/>
          </p:cNvPicPr>
          <p:nvPr/>
        </p:nvPicPr>
        <p:blipFill>
          <a:blip r:embed="rId2"/>
          <a:stretch>
            <a:fillRect/>
          </a:stretch>
        </p:blipFill>
        <p:spPr>
          <a:xfrm>
            <a:off x="2164078" y="1234439"/>
            <a:ext cx="8199122" cy="4910547"/>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upasona.jpg"/>
          <p:cNvPicPr>
            <a:picLocks noChangeAspect="1"/>
          </p:cNvPicPr>
          <p:nvPr/>
        </p:nvPicPr>
        <p:blipFill>
          <a:blip r:embed="rId3"/>
          <a:stretch>
            <a:fillRect/>
          </a:stretch>
        </p:blipFill>
        <p:spPr>
          <a:xfrm>
            <a:off x="2073729" y="1219200"/>
            <a:ext cx="8352505" cy="495163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h+m.jpg"/>
          <p:cNvPicPr>
            <a:picLocks noChangeAspect="1"/>
          </p:cNvPicPr>
          <p:nvPr/>
        </p:nvPicPr>
        <p:blipFill>
          <a:blip r:embed="rId4">
            <a:lum bright="10000" contrast="30000"/>
          </a:blip>
          <a:stretch>
            <a:fillRect/>
          </a:stretch>
        </p:blipFill>
        <p:spPr>
          <a:xfrm>
            <a:off x="2057402" y="1118452"/>
            <a:ext cx="8490855" cy="5074449"/>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som.jpg"/>
          <p:cNvPicPr>
            <a:picLocks noChangeAspect="1"/>
          </p:cNvPicPr>
          <p:nvPr/>
        </p:nvPicPr>
        <p:blipFill>
          <a:blip r:embed="rId5">
            <a:lum contrast="30000"/>
          </a:blip>
          <a:stretch>
            <a:fillRect/>
          </a:stretch>
        </p:blipFill>
        <p:spPr>
          <a:xfrm>
            <a:off x="2074817" y="1175299"/>
            <a:ext cx="8424454" cy="5022115"/>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hqdefault.jpg"/>
          <p:cNvPicPr>
            <a:picLocks noChangeAspect="1"/>
          </p:cNvPicPr>
          <p:nvPr/>
        </p:nvPicPr>
        <p:blipFill>
          <a:blip r:embed="rId6"/>
          <a:srcRect l="1399" t="15385" r="1049" b="15152"/>
          <a:stretch>
            <a:fillRect/>
          </a:stretch>
        </p:blipFill>
        <p:spPr>
          <a:xfrm>
            <a:off x="2044299" y="1030834"/>
            <a:ext cx="8485664" cy="511088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654571016"/>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1+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1+ppt_w/2"/>
                                          </p:val>
                                        </p:tav>
                                      </p:tavLst>
                                    </p:anim>
                                    <p:anim calcmode="lin" valueType="num">
                                      <p:cBhvr additive="base">
                                        <p:cTn id="24" dur="500"/>
                                        <p:tgtEl>
                                          <p:spTgt spid="4"/>
                                        </p:tgtEl>
                                        <p:attrNameLst>
                                          <p:attrName>ppt_y</p:attrName>
                                        </p:attrNameLst>
                                      </p:cBhvr>
                                      <p:tavLst>
                                        <p:tav tm="0">
                                          <p:val>
                                            <p:strVal val="ppt_y"/>
                                          </p:val>
                                        </p:tav>
                                        <p:tav tm="100000">
                                          <p:val>
                                            <p:strVal val="ppt_y"/>
                                          </p:val>
                                        </p:tav>
                                      </p:tavLst>
                                    </p:anim>
                                    <p:set>
                                      <p:cBhvr>
                                        <p:cTn id="25" dur="1" fill="hold">
                                          <p:stCondLst>
                                            <p:cond delay="499"/>
                                          </p:stCondLst>
                                        </p:cTn>
                                        <p:tgtEl>
                                          <p:spTgt spid="4"/>
                                        </p:tgtEl>
                                        <p:attrNameLst>
                                          <p:attrName>style.visibility</p:attrName>
                                        </p:attrNameLst>
                                      </p:cBhvr>
                                      <p:to>
                                        <p:strVal val="hidden"/>
                                      </p:to>
                                    </p:set>
                                  </p:childTnLst>
                                </p:cTn>
                              </p:par>
                            </p:childTnLst>
                          </p:cTn>
                        </p:par>
                        <p:par>
                          <p:cTn id="26" fill="hold">
                            <p:stCondLst>
                              <p:cond delay="500"/>
                            </p:stCondLst>
                            <p:childTnLst>
                              <p:par>
                                <p:cTn id="27" presetID="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2" fill="hold" nodeType="clickEffect">
                                  <p:stCondLst>
                                    <p:cond delay="0"/>
                                  </p:stCondLst>
                                  <p:childTnLst>
                                    <p:anim calcmode="lin" valueType="num">
                                      <p:cBhvr additive="base">
                                        <p:cTn id="34" dur="500"/>
                                        <p:tgtEl>
                                          <p:spTgt spid="6"/>
                                        </p:tgtEl>
                                        <p:attrNameLst>
                                          <p:attrName>ppt_x</p:attrName>
                                        </p:attrNameLst>
                                      </p:cBhvr>
                                      <p:tavLst>
                                        <p:tav tm="0">
                                          <p:val>
                                            <p:strVal val="ppt_x"/>
                                          </p:val>
                                        </p:tav>
                                        <p:tav tm="100000">
                                          <p:val>
                                            <p:strVal val="1+ppt_w/2"/>
                                          </p:val>
                                        </p:tav>
                                      </p:tavLst>
                                    </p:anim>
                                    <p:anim calcmode="lin" valueType="num">
                                      <p:cBhvr additive="base">
                                        <p:cTn id="35" dur="500"/>
                                        <p:tgtEl>
                                          <p:spTgt spid="6"/>
                                        </p:tgtEl>
                                        <p:attrNameLst>
                                          <p:attrName>ppt_y</p:attrName>
                                        </p:attrNameLst>
                                      </p:cBhvr>
                                      <p:tavLst>
                                        <p:tav tm="0">
                                          <p:val>
                                            <p:strVal val="ppt_y"/>
                                          </p:val>
                                        </p:tav>
                                        <p:tav tm="100000">
                                          <p:val>
                                            <p:strVal val="ppt_y"/>
                                          </p:val>
                                        </p:tav>
                                      </p:tavLst>
                                    </p:anim>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0-#ppt_w/2"/>
                                          </p:val>
                                        </p:tav>
                                        <p:tav tm="100000">
                                          <p:val>
                                            <p:strVal val="#ppt_x"/>
                                          </p:val>
                                        </p:tav>
                                      </p:tavLst>
                                    </p:anim>
                                    <p:anim calcmode="lin" valueType="num">
                                      <p:cBhvr additive="base">
                                        <p:cTn id="4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2" fill="hold" nodeType="clickEffect">
                                  <p:stCondLst>
                                    <p:cond delay="0"/>
                                  </p:stCondLst>
                                  <p:childTnLst>
                                    <p:anim calcmode="lin" valueType="num">
                                      <p:cBhvr additive="base">
                                        <p:cTn id="45" dur="500"/>
                                        <p:tgtEl>
                                          <p:spTgt spid="5"/>
                                        </p:tgtEl>
                                        <p:attrNameLst>
                                          <p:attrName>ppt_x</p:attrName>
                                        </p:attrNameLst>
                                      </p:cBhvr>
                                      <p:tavLst>
                                        <p:tav tm="0">
                                          <p:val>
                                            <p:strVal val="ppt_x"/>
                                          </p:val>
                                        </p:tav>
                                        <p:tav tm="100000">
                                          <p:val>
                                            <p:strVal val="1+ppt_w/2"/>
                                          </p:val>
                                        </p:tav>
                                      </p:tavLst>
                                    </p:anim>
                                    <p:anim calcmode="lin" valueType="num">
                                      <p:cBhvr additive="base">
                                        <p:cTn id="46" dur="500"/>
                                        <p:tgtEl>
                                          <p:spTgt spid="5"/>
                                        </p:tgtEl>
                                        <p:attrNameLst>
                                          <p:attrName>ppt_y</p:attrName>
                                        </p:attrNameLst>
                                      </p:cBhvr>
                                      <p:tavLst>
                                        <p:tav tm="0">
                                          <p:val>
                                            <p:strVal val="ppt_y"/>
                                          </p:val>
                                        </p:tav>
                                        <p:tav tm="100000">
                                          <p:val>
                                            <p:strVal val="ppt_y"/>
                                          </p:val>
                                        </p:tav>
                                      </p:tavLst>
                                    </p:anim>
                                    <p:set>
                                      <p:cBhvr>
                                        <p:cTn id="47" dur="1" fill="hold">
                                          <p:stCondLst>
                                            <p:cond delay="499"/>
                                          </p:stCondLst>
                                        </p:cTn>
                                        <p:tgtEl>
                                          <p:spTgt spid="5"/>
                                        </p:tgtEl>
                                        <p:attrNameLst>
                                          <p:attrName>style.visibility</p:attrName>
                                        </p:attrNameLst>
                                      </p:cBhvr>
                                      <p:to>
                                        <p:strVal val="hidden"/>
                                      </p:to>
                                    </p:set>
                                  </p:childTnLst>
                                </p:cTn>
                              </p:par>
                            </p:childTnLst>
                          </p:cTn>
                        </p:par>
                        <p:par>
                          <p:cTn id="48" fill="hold">
                            <p:stCondLst>
                              <p:cond delay="500"/>
                            </p:stCondLst>
                            <p:childTnLst>
                              <p:par>
                                <p:cTn id="49" presetID="2" presetClass="entr" presetSubtype="8"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0-#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2" fill="hold" nodeType="clickEffect">
                                  <p:stCondLst>
                                    <p:cond delay="0"/>
                                  </p:stCondLst>
                                  <p:childTnLst>
                                    <p:anim calcmode="lin" valueType="num">
                                      <p:cBhvr additive="base">
                                        <p:cTn id="56" dur="500"/>
                                        <p:tgtEl>
                                          <p:spTgt spid="7"/>
                                        </p:tgtEl>
                                        <p:attrNameLst>
                                          <p:attrName>ppt_x</p:attrName>
                                        </p:attrNameLst>
                                      </p:cBhvr>
                                      <p:tavLst>
                                        <p:tav tm="0">
                                          <p:val>
                                            <p:strVal val="ppt_x"/>
                                          </p:val>
                                        </p:tav>
                                        <p:tav tm="100000">
                                          <p:val>
                                            <p:strVal val="1+ppt_w/2"/>
                                          </p:val>
                                        </p:tav>
                                      </p:tavLst>
                                    </p:anim>
                                    <p:anim calcmode="lin" valueType="num">
                                      <p:cBhvr additive="base">
                                        <p:cTn id="57" dur="500"/>
                                        <p:tgtEl>
                                          <p:spTgt spid="7"/>
                                        </p:tgtEl>
                                        <p:attrNameLst>
                                          <p:attrName>ppt_y</p:attrName>
                                        </p:attrNameLst>
                                      </p:cBhvr>
                                      <p:tavLst>
                                        <p:tav tm="0">
                                          <p:val>
                                            <p:strVal val="ppt_y"/>
                                          </p:val>
                                        </p:tav>
                                        <p:tav tm="100000">
                                          <p:val>
                                            <p:strVal val="ppt_y"/>
                                          </p:val>
                                        </p:tav>
                                      </p:tavLst>
                                    </p:anim>
                                    <p:set>
                                      <p:cBhvr>
                                        <p:cTn id="5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8912" y="257294"/>
            <a:ext cx="4802088" cy="9233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5400"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NikoshBAN" pitchFamily="2" charset="0"/>
                <a:cs typeface="NikoshBAN" pitchFamily="2" charset="0"/>
              </a:rPr>
              <a:t>আজকে আমরা</a:t>
            </a:r>
            <a:r>
              <a:rPr 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NikoshBAN" pitchFamily="2" charset="0"/>
                <a:cs typeface="NikoshBAN" pitchFamily="2" charset="0"/>
              </a:rPr>
              <a:t> </a:t>
            </a:r>
            <a:r>
              <a:rPr lang="bn-BD" sz="5400"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NikoshBAN" pitchFamily="2" charset="0"/>
                <a:cs typeface="NikoshBAN" pitchFamily="2" charset="0"/>
              </a:rPr>
              <a:t>পড়ব</a:t>
            </a:r>
            <a:endParaRPr lang="en-US" sz="5400"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pic>
        <p:nvPicPr>
          <p:cNvPr id="3" name="Picture 2" descr="samy 1.jpg"/>
          <p:cNvPicPr>
            <a:picLocks noChangeAspect="1"/>
          </p:cNvPicPr>
          <p:nvPr/>
        </p:nvPicPr>
        <p:blipFill>
          <a:blip r:embed="rId2"/>
          <a:stretch>
            <a:fillRect/>
          </a:stretch>
        </p:blipFill>
        <p:spPr>
          <a:xfrm>
            <a:off x="563880" y="1005838"/>
            <a:ext cx="4175760" cy="2783841"/>
          </a:xfrm>
          <a:prstGeom prst="rect">
            <a:avLst/>
          </a:prstGeom>
        </p:spPr>
      </p:pic>
      <p:pic>
        <p:nvPicPr>
          <p:cNvPr id="4" name="Picture 3" descr="upasona.jpg"/>
          <p:cNvPicPr>
            <a:picLocks noChangeAspect="1"/>
          </p:cNvPicPr>
          <p:nvPr/>
        </p:nvPicPr>
        <p:blipFill>
          <a:blip r:embed="rId3"/>
          <a:stretch>
            <a:fillRect/>
          </a:stretch>
        </p:blipFill>
        <p:spPr>
          <a:xfrm>
            <a:off x="8077658" y="1051560"/>
            <a:ext cx="3580941" cy="2286000"/>
          </a:xfrm>
          <a:prstGeom prst="rect">
            <a:avLst/>
          </a:prstGeom>
        </p:spPr>
      </p:pic>
      <p:pic>
        <p:nvPicPr>
          <p:cNvPr id="5" name="Picture 4" descr="h+m.jpg"/>
          <p:cNvPicPr>
            <a:picLocks noChangeAspect="1"/>
          </p:cNvPicPr>
          <p:nvPr/>
        </p:nvPicPr>
        <p:blipFill>
          <a:blip r:embed="rId4">
            <a:lum bright="10000" contrast="30000"/>
          </a:blip>
          <a:stretch>
            <a:fillRect/>
          </a:stretch>
        </p:blipFill>
        <p:spPr>
          <a:xfrm>
            <a:off x="563880" y="3786753"/>
            <a:ext cx="4069080" cy="2431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om.jpg"/>
          <p:cNvPicPr>
            <a:picLocks noChangeAspect="1"/>
          </p:cNvPicPr>
          <p:nvPr/>
        </p:nvPicPr>
        <p:blipFill>
          <a:blip r:embed="rId5">
            <a:lum contrast="30000"/>
          </a:blip>
          <a:stretch>
            <a:fillRect/>
          </a:stretch>
        </p:blipFill>
        <p:spPr>
          <a:xfrm>
            <a:off x="8168640" y="3481983"/>
            <a:ext cx="3581400" cy="2674977"/>
          </a:xfrm>
          <a:prstGeom prst="rect">
            <a:avLst/>
          </a:prstGeom>
        </p:spPr>
      </p:pic>
      <p:pic>
        <p:nvPicPr>
          <p:cNvPr id="7" name="Picture 6" descr="hqdefault.jpg"/>
          <p:cNvPicPr>
            <a:picLocks noChangeAspect="1"/>
          </p:cNvPicPr>
          <p:nvPr/>
        </p:nvPicPr>
        <p:blipFill>
          <a:blip r:embed="rId6"/>
          <a:srcRect l="1399" t="15385" r="1049" b="15152"/>
          <a:stretch>
            <a:fillRect/>
          </a:stretch>
        </p:blipFill>
        <p:spPr>
          <a:xfrm>
            <a:off x="4770045" y="1005840"/>
            <a:ext cx="3246195" cy="1957719"/>
          </a:xfrm>
          <a:prstGeom prst="rect">
            <a:avLst/>
          </a:prstGeom>
        </p:spPr>
      </p:pic>
      <p:sp>
        <p:nvSpPr>
          <p:cNvPr id="8" name="Rectangle 7"/>
          <p:cNvSpPr/>
          <p:nvPr/>
        </p:nvSpPr>
        <p:spPr>
          <a:xfrm>
            <a:off x="4810323" y="3290054"/>
            <a:ext cx="3204723" cy="2585323"/>
          </a:xfrm>
          <a:prstGeom prst="rect">
            <a:avLst/>
          </a:prstGeom>
        </p:spPr>
        <p:txBody>
          <a:bodyPr wrap="none">
            <a:spAutoFit/>
          </a:bodyPr>
          <a:lstStyle/>
          <a:p>
            <a:pPr algn="ctr"/>
            <a:r>
              <a:rPr lang="bn-BD" sz="5400" dirty="0" smtClean="0">
                <a:solidFill>
                  <a:srgbClr val="000066"/>
                </a:solidFill>
                <a:latin typeface="NikoshBAN" pitchFamily="2" charset="0"/>
                <a:cs typeface="NikoshBAN" pitchFamily="2" charset="0"/>
              </a:rPr>
              <a:t>ঈশ্বরের একত্ব,</a:t>
            </a:r>
          </a:p>
          <a:p>
            <a:pPr algn="ctr"/>
            <a:r>
              <a:rPr lang="bn-BD" sz="5400" dirty="0" smtClean="0">
                <a:solidFill>
                  <a:srgbClr val="000066"/>
                </a:solidFill>
                <a:latin typeface="NikoshBAN" pitchFamily="2" charset="0"/>
                <a:cs typeface="NikoshBAN" pitchFamily="2" charset="0"/>
              </a:rPr>
              <a:t>ধর্মীয় সাম্য ও</a:t>
            </a:r>
          </a:p>
          <a:p>
            <a:pPr algn="ctr"/>
            <a:r>
              <a:rPr lang="bn-BD" sz="5400" dirty="0" smtClean="0">
                <a:solidFill>
                  <a:srgbClr val="000066"/>
                </a:solidFill>
                <a:latin typeface="NikoshBAN" pitchFamily="2" charset="0"/>
                <a:cs typeface="NikoshBAN" pitchFamily="2" charset="0"/>
              </a:rPr>
              <a:t> সম্প্রীতি।</a:t>
            </a:r>
            <a:endParaRPr lang="en-US" sz="5400"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7240" y="4434840"/>
            <a:ext cx="10485120" cy="2062103"/>
          </a:xfrm>
          <a:prstGeom prst="rect">
            <a:avLst/>
          </a:prstGeom>
          <a:noFill/>
        </p:spPr>
        <p:txBody>
          <a:bodyPr wrap="square" rtlCol="0">
            <a:spAutoFit/>
          </a:bodyPr>
          <a:lstStyle/>
          <a:p>
            <a:pPr algn="ctr"/>
            <a:r>
              <a:rPr lang="bn-BD" sz="3200" dirty="0" smtClean="0">
                <a:solidFill>
                  <a:srgbClr val="0070C0"/>
                </a:solidFill>
                <a:latin typeface="NikoshBAN" pitchFamily="2" charset="0"/>
                <a:cs typeface="NikoshBAN" pitchFamily="2" charset="0"/>
              </a:rPr>
              <a:t>পৃথিবীর মানুষের মধ্যে নানা দিক থেকে মিল যেমন আছে, তেমনি আবার অনেক অমিলও আছে। মিলের দিক থেকে যদি দেখি, তাহলে দেখব, সবাই মানুষ। সকলের মধ্যে রয়েছে একই মানুষ্যত্ব। আবার বেশভূষা, চাল-চলন, গায়ের রং, ভাষা প্রভৃতি দিক থেকে পার্থক্য রয়েছে।</a:t>
            </a:r>
            <a:endParaRPr lang="en-US" sz="3200" dirty="0">
              <a:solidFill>
                <a:srgbClr val="0070C0"/>
              </a:solidFill>
              <a:latin typeface="NikoshBAN" pitchFamily="2" charset="0"/>
              <a:cs typeface="NikoshBAN" pitchFamily="2" charset="0"/>
            </a:endParaRPr>
          </a:p>
        </p:txBody>
      </p:sp>
      <p:pic>
        <p:nvPicPr>
          <p:cNvPr id="7" name="Picture 6" descr="320cfe8dcf753483636f80f2c80fbbf0.jpg"/>
          <p:cNvPicPr>
            <a:picLocks noChangeAspect="1"/>
          </p:cNvPicPr>
          <p:nvPr/>
        </p:nvPicPr>
        <p:blipFill>
          <a:blip r:embed="rId2"/>
          <a:stretch>
            <a:fillRect/>
          </a:stretch>
        </p:blipFill>
        <p:spPr>
          <a:xfrm>
            <a:off x="6270565" y="1097971"/>
            <a:ext cx="4754882" cy="3397829"/>
          </a:xfrm>
          <a:prstGeom prst="rect">
            <a:avLst/>
          </a:prstGeom>
        </p:spPr>
      </p:pic>
      <p:pic>
        <p:nvPicPr>
          <p:cNvPr id="10" name="Picture 9" descr="samy 1.jpg"/>
          <p:cNvPicPr>
            <a:picLocks noChangeAspect="1"/>
          </p:cNvPicPr>
          <p:nvPr/>
        </p:nvPicPr>
        <p:blipFill>
          <a:blip r:embed="rId3"/>
          <a:stretch>
            <a:fillRect/>
          </a:stretch>
        </p:blipFill>
        <p:spPr>
          <a:xfrm>
            <a:off x="1300942" y="1120832"/>
            <a:ext cx="5018116" cy="3345411"/>
          </a:xfrm>
          <a:prstGeom prst="rect">
            <a:avLst/>
          </a:prstGeom>
        </p:spPr>
      </p:pic>
      <p:sp>
        <p:nvSpPr>
          <p:cNvPr id="5" name="Rectangle 4"/>
          <p:cNvSpPr/>
          <p:nvPr/>
        </p:nvSpPr>
        <p:spPr>
          <a:xfrm>
            <a:off x="1341120" y="452735"/>
            <a:ext cx="8991600" cy="769441"/>
          </a:xfrm>
          <a:prstGeom prst="rect">
            <a:avLst/>
          </a:prstGeom>
          <a:noFill/>
        </p:spPr>
        <p:txBody>
          <a:bodyPr wrap="square" lIns="91440" tIns="45720" rIns="91440" bIns="45720">
            <a:spAutoFit/>
          </a:bodyPr>
          <a:lstStyle/>
          <a:p>
            <a:pPr algn="ctr"/>
            <a:r>
              <a:rPr lang="bn-BD" sz="4400" b="1" cap="none" spc="0" dirty="0" smtClean="0">
                <a:ln w="17780" cmpd="sng">
                  <a:solidFill>
                    <a:srgbClr val="FFFFFF"/>
                  </a:solidFill>
                  <a:prstDash val="solid"/>
                  <a:miter lim="800000"/>
                </a:ln>
                <a:latin typeface="NikoshBAN" pitchFamily="2" charset="0"/>
                <a:cs typeface="NikoshBAN" pitchFamily="2" charset="0"/>
              </a:rPr>
              <a:t>ছবিগুলোতে আমরা কী দেখতে পাচ্ছি?</a:t>
            </a:r>
            <a:endParaRPr lang="en-US" sz="4400" b="1" cap="none" spc="0" dirty="0">
              <a:ln w="17780" cmpd="sng">
                <a:solidFill>
                  <a:srgbClr val="FFFFFF"/>
                </a:solidFill>
                <a:prstDash val="solid"/>
                <a:miter lim="800000"/>
              </a:ln>
              <a:latin typeface="NikoshBAN" pitchFamily="2" charset="0"/>
              <a:cs typeface="NikoshBAN" pitchFamily="2" charset="0"/>
            </a:endParaRPr>
          </a:p>
        </p:txBody>
      </p:sp>
      <p:sp>
        <p:nvSpPr>
          <p:cNvPr id="6" name="Rectangle 5"/>
          <p:cNvSpPr/>
          <p:nvPr/>
        </p:nvSpPr>
        <p:spPr>
          <a:xfrm>
            <a:off x="8732566" y="1644134"/>
            <a:ext cx="1074333" cy="769441"/>
          </a:xfrm>
          <a:prstGeom prst="rect">
            <a:avLst/>
          </a:prstGeom>
        </p:spPr>
        <p:txBody>
          <a:bodyPr wrap="none">
            <a:spAutoFit/>
          </a:bodyPr>
          <a:lstStyle/>
          <a:p>
            <a:r>
              <a:rPr lang="bn-BD" sz="4400" dirty="0" smtClean="0">
                <a:solidFill>
                  <a:srgbClr val="0070C0"/>
                </a:solidFill>
                <a:latin typeface="NikoshBAN" pitchFamily="2" charset="0"/>
                <a:cs typeface="NikoshBAN" pitchFamily="2" charset="0"/>
              </a:rPr>
              <a:t>আত্মা</a:t>
            </a:r>
            <a:endParaRPr lang="en-US" dirty="0"/>
          </a:p>
        </p:txBody>
      </p:sp>
    </p:spTree>
    <p:extLst>
      <p:ext uri="{BB962C8B-B14F-4D97-AF65-F5344CB8AC3E}">
        <p14:creationId xmlns:p14="http://schemas.microsoft.com/office/powerpoint/2010/main" xmlns="" val="365163534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3371" y="5149734"/>
            <a:ext cx="10485120" cy="1077218"/>
          </a:xfrm>
          <a:prstGeom prst="rect">
            <a:avLst/>
          </a:prstGeom>
          <a:noFill/>
        </p:spPr>
        <p:txBody>
          <a:bodyPr wrap="square" rtlCol="0">
            <a:spAutoFit/>
          </a:bodyPr>
          <a:lstStyle/>
          <a:p>
            <a:pPr algn="ctr"/>
            <a:r>
              <a:rPr lang="bn-BD" sz="3200" dirty="0" smtClean="0">
                <a:solidFill>
                  <a:srgbClr val="0070C0"/>
                </a:solidFill>
                <a:latin typeface="NikoshBAN" pitchFamily="2" charset="0"/>
                <a:cs typeface="NikoshBAN" pitchFamily="2" charset="0"/>
              </a:rPr>
              <a:t>ধর্মের দিক থেকে পার্থক্য আছে। হিন্দুধর্মের পাশাপাশি, ইসলাম, বৌদ্ধ, খ্রিষ্ট প্রভৃতি ধর্মের অনুসারীরা রয়েছেন। বিভিন্ন ধর্মের মত ও পথের মধ্যে পার্থক্য রয়েছে। </a:t>
            </a:r>
            <a:endParaRPr lang="en-US" sz="3200" dirty="0">
              <a:solidFill>
                <a:srgbClr val="0070C0"/>
              </a:solidFill>
              <a:latin typeface="NikoshBAN" pitchFamily="2" charset="0"/>
              <a:cs typeface="NikoshBAN" pitchFamily="2" charset="0"/>
            </a:endParaRPr>
          </a:p>
        </p:txBody>
      </p:sp>
      <p:pic>
        <p:nvPicPr>
          <p:cNvPr id="4" name="Picture 3" descr="unnamed.jpg"/>
          <p:cNvPicPr>
            <a:picLocks noChangeAspect="1"/>
          </p:cNvPicPr>
          <p:nvPr/>
        </p:nvPicPr>
        <p:blipFill>
          <a:blip r:embed="rId2"/>
          <a:stretch>
            <a:fillRect/>
          </a:stretch>
        </p:blipFill>
        <p:spPr>
          <a:xfrm>
            <a:off x="853440" y="1136074"/>
            <a:ext cx="3991518" cy="4006734"/>
          </a:xfrm>
          <a:prstGeom prst="rect">
            <a:avLst/>
          </a:prstGeom>
        </p:spPr>
      </p:pic>
      <p:pic>
        <p:nvPicPr>
          <p:cNvPr id="5" name="Picture 4" descr="man of re.jpg"/>
          <p:cNvPicPr>
            <a:picLocks noChangeAspect="1"/>
          </p:cNvPicPr>
          <p:nvPr/>
        </p:nvPicPr>
        <p:blipFill>
          <a:blip r:embed="rId3"/>
          <a:stretch>
            <a:fillRect/>
          </a:stretch>
        </p:blipFill>
        <p:spPr>
          <a:xfrm>
            <a:off x="4861560" y="1203614"/>
            <a:ext cx="6858000" cy="3863340"/>
          </a:xfrm>
          <a:prstGeom prst="rect">
            <a:avLst/>
          </a:prstGeom>
        </p:spPr>
      </p:pic>
      <p:sp>
        <p:nvSpPr>
          <p:cNvPr id="6" name="Rectangle 5"/>
          <p:cNvSpPr/>
          <p:nvPr/>
        </p:nvSpPr>
        <p:spPr>
          <a:xfrm>
            <a:off x="624840" y="528935"/>
            <a:ext cx="11049000" cy="769441"/>
          </a:xfrm>
          <a:prstGeom prst="rect">
            <a:avLst/>
          </a:prstGeom>
          <a:noFill/>
        </p:spPr>
        <p:txBody>
          <a:bodyPr wrap="square" lIns="91440" tIns="45720" rIns="91440" bIns="45720">
            <a:spAutoFit/>
          </a:bodyPr>
          <a:lstStyle/>
          <a:p>
            <a:pPr algn="ctr"/>
            <a:r>
              <a:rPr lang="bn-BD" sz="4400" b="1" cap="none" spc="0" dirty="0" smtClean="0">
                <a:ln w="17780" cmpd="sng">
                  <a:solidFill>
                    <a:srgbClr val="FFFFFF"/>
                  </a:solidFill>
                  <a:prstDash val="solid"/>
                  <a:miter lim="800000"/>
                </a:ln>
                <a:latin typeface="NikoshBAN" pitchFamily="2" charset="0"/>
                <a:cs typeface="NikoshBAN" pitchFamily="2" charset="0"/>
              </a:rPr>
              <a:t>ছবিগুলো দেখে জোড়ায় আলোচনা করে ছবি সম্পর্কে বল</a:t>
            </a:r>
            <a:endParaRPr lang="en-US" sz="4400" b="1" cap="none" spc="0" dirty="0">
              <a:ln w="17780" cmpd="sng">
                <a:solidFill>
                  <a:srgbClr val="FFFFFF"/>
                </a:solidFill>
                <a:prstDash val="solid"/>
                <a:miter lim="800000"/>
              </a:ln>
              <a:latin typeface="NikoshBAN" pitchFamily="2" charset="0"/>
              <a:cs typeface="NikoshBAN" pitchFamily="2" charset="0"/>
            </a:endParaRPr>
          </a:p>
        </p:txBody>
      </p:sp>
    </p:spTree>
    <p:extLst>
      <p:ext uri="{BB962C8B-B14F-4D97-AF65-F5344CB8AC3E}">
        <p14:creationId xmlns:p14="http://schemas.microsoft.com/office/powerpoint/2010/main" xmlns="" val="1607013868"/>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6993" y="4889268"/>
            <a:ext cx="10485120" cy="1569660"/>
          </a:xfrm>
          <a:prstGeom prst="rect">
            <a:avLst/>
          </a:prstGeom>
          <a:noFill/>
        </p:spPr>
        <p:txBody>
          <a:bodyPr wrap="square" rtlCol="0">
            <a:spAutoFit/>
          </a:bodyPr>
          <a:lstStyle/>
          <a:p>
            <a:pPr algn="ctr"/>
            <a:r>
              <a:rPr lang="bn-BD" sz="3200" dirty="0" smtClean="0">
                <a:solidFill>
                  <a:srgbClr val="0070C0"/>
                </a:solidFill>
                <a:latin typeface="NikoshBAN" pitchFamily="2" charset="0"/>
                <a:cs typeface="NikoshBAN" pitchFamily="2" charset="0"/>
              </a:rPr>
              <a:t>পার্থক্য রয়রছে উপাসনার পদ্ধতিতে। হিন্দুরা সৃষ্টকর্তাকে ঈশ্বর বলেন। মুসলমানেরা বলেন আল্লাহ, খ্রিষ্টানেরা বলেন গড। সবাই একই সৃষ্টকর্তার কাছে প্রার্থনা করেন। তাই ধর্মমত ও উপাসনার পদ্ধতির মধ্যে পার্থক্য থাকলেও ঈশ্বর এক এবং অদ্বিতীয়। </a:t>
            </a:r>
            <a:endParaRPr lang="en-US" sz="3200" dirty="0">
              <a:solidFill>
                <a:srgbClr val="0070C0"/>
              </a:solidFill>
              <a:latin typeface="NikoshBAN" pitchFamily="2" charset="0"/>
              <a:cs typeface="NikoshBAN" pitchFamily="2" charset="0"/>
            </a:endParaRPr>
          </a:p>
        </p:txBody>
      </p:sp>
      <p:pic>
        <p:nvPicPr>
          <p:cNvPr id="3" name="Picture 2" descr="upasona.jpg"/>
          <p:cNvPicPr>
            <a:picLocks noChangeAspect="1"/>
          </p:cNvPicPr>
          <p:nvPr/>
        </p:nvPicPr>
        <p:blipFill>
          <a:blip r:embed="rId2"/>
          <a:stretch>
            <a:fillRect/>
          </a:stretch>
        </p:blipFill>
        <p:spPr>
          <a:xfrm>
            <a:off x="2481350" y="964276"/>
            <a:ext cx="7464828" cy="3900720"/>
          </a:xfrm>
          <a:prstGeom prst="rect">
            <a:avLst/>
          </a:prstGeom>
        </p:spPr>
      </p:pic>
      <p:sp>
        <p:nvSpPr>
          <p:cNvPr id="5" name="Rectangle 4"/>
          <p:cNvSpPr/>
          <p:nvPr/>
        </p:nvSpPr>
        <p:spPr>
          <a:xfrm>
            <a:off x="9822227" y="986135"/>
            <a:ext cx="1439818" cy="923330"/>
          </a:xfrm>
          <a:prstGeom prst="rect">
            <a:avLst/>
          </a:prstGeom>
          <a:noFill/>
        </p:spPr>
        <p:txBody>
          <a:bodyPr wrap="none" lIns="91440" tIns="45720" rIns="91440" bIns="45720">
            <a:spAutoFit/>
          </a:bodyPr>
          <a:lstStyle/>
          <a:p>
            <a:pPr algn="ctr"/>
            <a:r>
              <a:rPr lang="bn-BD" sz="5400" b="1" dirty="0" smtClean="0">
                <a:ln w="17780" cmpd="sng">
                  <a:solidFill>
                    <a:srgbClr val="FFFFFF"/>
                  </a:solidFill>
                  <a:prstDash val="solid"/>
                  <a:miter lim="800000"/>
                </a:ln>
                <a:latin typeface="NikoshBAN" pitchFamily="2" charset="0"/>
                <a:cs typeface="NikoshBAN" pitchFamily="2" charset="0"/>
              </a:rPr>
              <a:t>মন্দির</a:t>
            </a:r>
            <a:endParaRPr lang="en-US" sz="5400" b="1" cap="none" spc="0" dirty="0">
              <a:ln w="17780" cmpd="sng">
                <a:solidFill>
                  <a:srgbClr val="FFFFFF"/>
                </a:solidFill>
                <a:prstDash val="solid"/>
                <a:miter lim="800000"/>
              </a:ln>
              <a:latin typeface="NikoshBAN" pitchFamily="2" charset="0"/>
              <a:cs typeface="NikoshBAN" pitchFamily="2" charset="0"/>
            </a:endParaRPr>
          </a:p>
        </p:txBody>
      </p:sp>
      <p:sp>
        <p:nvSpPr>
          <p:cNvPr id="7" name="Rectangle 6"/>
          <p:cNvSpPr/>
          <p:nvPr/>
        </p:nvSpPr>
        <p:spPr>
          <a:xfrm>
            <a:off x="464867" y="3333095"/>
            <a:ext cx="2034532" cy="923330"/>
          </a:xfrm>
          <a:prstGeom prst="rect">
            <a:avLst/>
          </a:prstGeom>
          <a:noFill/>
        </p:spPr>
        <p:txBody>
          <a:bodyPr wrap="none" lIns="91440" tIns="45720" rIns="91440" bIns="45720">
            <a:spAutoFit/>
          </a:bodyPr>
          <a:lstStyle/>
          <a:p>
            <a:pPr algn="ctr"/>
            <a:r>
              <a:rPr lang="bn-BD" sz="5400" b="1" dirty="0" smtClean="0">
                <a:ln w="17780" cmpd="sng">
                  <a:solidFill>
                    <a:srgbClr val="FFFFFF"/>
                  </a:solidFill>
                  <a:prstDash val="solid"/>
                  <a:miter lim="800000"/>
                </a:ln>
                <a:latin typeface="NikoshBAN" pitchFamily="2" charset="0"/>
                <a:cs typeface="NikoshBAN" pitchFamily="2" charset="0"/>
              </a:rPr>
              <a:t>প্যাগোডা</a:t>
            </a:r>
            <a:endParaRPr lang="en-US" sz="5400" b="1" cap="none" spc="0" dirty="0">
              <a:ln w="17780" cmpd="sng">
                <a:solidFill>
                  <a:srgbClr val="FFFFFF"/>
                </a:solidFill>
                <a:prstDash val="solid"/>
                <a:miter lim="800000"/>
              </a:ln>
              <a:latin typeface="NikoshBAN" pitchFamily="2" charset="0"/>
              <a:cs typeface="NikoshBAN" pitchFamily="2" charset="0"/>
            </a:endParaRPr>
          </a:p>
        </p:txBody>
      </p:sp>
      <p:sp>
        <p:nvSpPr>
          <p:cNvPr id="8" name="Rectangle 7"/>
          <p:cNvSpPr/>
          <p:nvPr/>
        </p:nvSpPr>
        <p:spPr>
          <a:xfrm>
            <a:off x="693467" y="1412855"/>
            <a:ext cx="1782860" cy="923330"/>
          </a:xfrm>
          <a:prstGeom prst="rect">
            <a:avLst/>
          </a:prstGeom>
          <a:noFill/>
        </p:spPr>
        <p:txBody>
          <a:bodyPr wrap="none" lIns="91440" tIns="45720" rIns="91440" bIns="45720">
            <a:spAutoFit/>
          </a:bodyPr>
          <a:lstStyle/>
          <a:p>
            <a:pPr algn="ctr"/>
            <a:r>
              <a:rPr lang="bn-BD" sz="5400" b="1" dirty="0" smtClean="0">
                <a:ln w="17780" cmpd="sng">
                  <a:solidFill>
                    <a:srgbClr val="FFFFFF"/>
                  </a:solidFill>
                  <a:prstDash val="solid"/>
                  <a:miter lim="800000"/>
                </a:ln>
                <a:latin typeface="NikoshBAN" pitchFamily="2" charset="0"/>
                <a:cs typeface="NikoshBAN" pitchFamily="2" charset="0"/>
              </a:rPr>
              <a:t>মসজিদ</a:t>
            </a:r>
            <a:endParaRPr lang="en-US" sz="5400" b="1" cap="none" spc="0" dirty="0">
              <a:ln w="17780" cmpd="sng">
                <a:solidFill>
                  <a:srgbClr val="FFFFFF"/>
                </a:solidFill>
                <a:prstDash val="solid"/>
                <a:miter lim="800000"/>
              </a:ln>
              <a:latin typeface="NikoshBAN" pitchFamily="2" charset="0"/>
              <a:cs typeface="NikoshBAN" pitchFamily="2" charset="0"/>
            </a:endParaRPr>
          </a:p>
        </p:txBody>
      </p:sp>
      <p:sp>
        <p:nvSpPr>
          <p:cNvPr id="9" name="Rectangle 8"/>
          <p:cNvSpPr/>
          <p:nvPr/>
        </p:nvSpPr>
        <p:spPr>
          <a:xfrm>
            <a:off x="10005107" y="3013055"/>
            <a:ext cx="1210589" cy="923330"/>
          </a:xfrm>
          <a:prstGeom prst="rect">
            <a:avLst/>
          </a:prstGeom>
          <a:noFill/>
        </p:spPr>
        <p:txBody>
          <a:bodyPr wrap="none" lIns="91440" tIns="45720" rIns="91440" bIns="45720">
            <a:spAutoFit/>
          </a:bodyPr>
          <a:lstStyle/>
          <a:p>
            <a:pPr algn="ctr"/>
            <a:r>
              <a:rPr lang="bn-BD" sz="5400" b="1" dirty="0" smtClean="0">
                <a:ln w="17780" cmpd="sng">
                  <a:solidFill>
                    <a:srgbClr val="FFFFFF"/>
                  </a:solidFill>
                  <a:prstDash val="solid"/>
                  <a:miter lim="800000"/>
                </a:ln>
                <a:latin typeface="NikoshBAN" pitchFamily="2" charset="0"/>
                <a:cs typeface="NikoshBAN" pitchFamily="2" charset="0"/>
              </a:rPr>
              <a:t>গীর্জা</a:t>
            </a:r>
            <a:endParaRPr lang="en-US" sz="5400" b="1" cap="none" spc="0" dirty="0">
              <a:ln w="17780" cmpd="sng">
                <a:solidFill>
                  <a:srgbClr val="FFFFFF"/>
                </a:solidFill>
                <a:prstDash val="solid"/>
                <a:miter lim="800000"/>
              </a:ln>
              <a:latin typeface="NikoshBAN" pitchFamily="2" charset="0"/>
              <a:cs typeface="NikoshBAN" pitchFamily="2" charset="0"/>
            </a:endParaRPr>
          </a:p>
        </p:txBody>
      </p:sp>
      <p:sp>
        <p:nvSpPr>
          <p:cNvPr id="10" name="Rectangle 9"/>
          <p:cNvSpPr/>
          <p:nvPr/>
        </p:nvSpPr>
        <p:spPr>
          <a:xfrm>
            <a:off x="2689907" y="376535"/>
            <a:ext cx="6752168" cy="769441"/>
          </a:xfrm>
          <a:prstGeom prst="rect">
            <a:avLst/>
          </a:prstGeom>
          <a:noFill/>
        </p:spPr>
        <p:txBody>
          <a:bodyPr wrap="none" lIns="91440" tIns="45720" rIns="91440" bIns="45720">
            <a:spAutoFit/>
          </a:bodyPr>
          <a:lstStyle/>
          <a:p>
            <a:pPr algn="ctr"/>
            <a:r>
              <a:rPr lang="bn-BD" sz="4400" b="1" cap="none" spc="0" dirty="0" smtClean="0">
                <a:ln w="17780" cmpd="sng">
                  <a:solidFill>
                    <a:srgbClr val="FFFFFF"/>
                  </a:solidFill>
                  <a:prstDash val="solid"/>
                  <a:miter lim="800000"/>
                </a:ln>
                <a:latin typeface="NikoshBAN" pitchFamily="2" charset="0"/>
                <a:cs typeface="NikoshBAN" pitchFamily="2" charset="0"/>
              </a:rPr>
              <a:t>ছবি গুলোতে আমরা কী দেখতে পাচ্ছি?</a:t>
            </a:r>
            <a:endParaRPr lang="en-US" sz="4400" b="1" cap="none" spc="0" dirty="0">
              <a:ln w="17780" cmpd="sng">
                <a:solidFill>
                  <a:srgbClr val="FFFFFF"/>
                </a:solidFill>
                <a:prstDash val="solid"/>
                <a:miter lim="800000"/>
              </a:ln>
              <a:latin typeface="NikoshBAN" pitchFamily="2" charset="0"/>
              <a:cs typeface="NikoshBAN" pitchFamily="2" charset="0"/>
            </a:endParaRPr>
          </a:p>
        </p:txBody>
      </p:sp>
    </p:spTree>
    <p:extLst>
      <p:ext uri="{BB962C8B-B14F-4D97-AF65-F5344CB8AC3E}">
        <p14:creationId xmlns:p14="http://schemas.microsoft.com/office/powerpoint/2010/main" xmlns="" val="320966110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015" y="5216234"/>
            <a:ext cx="11388436" cy="1077218"/>
          </a:xfrm>
          <a:prstGeom prst="rect">
            <a:avLst/>
          </a:prstGeom>
          <a:noFill/>
        </p:spPr>
        <p:txBody>
          <a:bodyPr wrap="square" rtlCol="0">
            <a:spAutoFit/>
          </a:bodyPr>
          <a:lstStyle/>
          <a:p>
            <a:pPr algn="ctr"/>
            <a:r>
              <a:rPr lang="bn-BD" sz="3200" dirty="0" smtClean="0">
                <a:solidFill>
                  <a:srgbClr val="0070C0"/>
                </a:solidFill>
                <a:latin typeface="NikoshBAN" pitchFamily="2" charset="0"/>
                <a:cs typeface="NikoshBAN" pitchFamily="2" charset="0"/>
              </a:rPr>
              <a:t>অর্থাৎ যে আমাকে যেভাবে উপাসনা করে, আমি সেভাবেই তাকে সন্তুষ্ট করি। হে পার্থ, মানুষ সকল প্রকারে আমার পথই অনুস্মরণ করে।</a:t>
            </a:r>
            <a:endParaRPr lang="en-US" sz="3200" dirty="0">
              <a:solidFill>
                <a:srgbClr val="0070C0"/>
              </a:solidFill>
              <a:latin typeface="NikoshBAN" pitchFamily="2" charset="0"/>
              <a:cs typeface="NikoshBAN" pitchFamily="2" charset="0"/>
            </a:endParaRPr>
          </a:p>
        </p:txBody>
      </p:sp>
      <p:pic>
        <p:nvPicPr>
          <p:cNvPr id="3" name="Picture 2" descr="gita.jpg"/>
          <p:cNvPicPr>
            <a:picLocks noChangeAspect="1"/>
          </p:cNvPicPr>
          <p:nvPr/>
        </p:nvPicPr>
        <p:blipFill>
          <a:blip r:embed="rId2">
            <a:lum bright="10000" contrast="30000"/>
          </a:blip>
          <a:stretch>
            <a:fillRect/>
          </a:stretch>
        </p:blipFill>
        <p:spPr>
          <a:xfrm>
            <a:off x="748146" y="605666"/>
            <a:ext cx="3869574" cy="4605285"/>
          </a:xfrm>
          <a:prstGeom prst="rect">
            <a:avLst/>
          </a:prstGeom>
        </p:spPr>
      </p:pic>
      <p:sp>
        <p:nvSpPr>
          <p:cNvPr id="4" name="Rectangle 3"/>
          <p:cNvSpPr/>
          <p:nvPr/>
        </p:nvSpPr>
        <p:spPr>
          <a:xfrm>
            <a:off x="4846320" y="814385"/>
            <a:ext cx="6842760" cy="2062103"/>
          </a:xfrm>
          <a:prstGeom prst="rect">
            <a:avLst/>
          </a:prstGeom>
        </p:spPr>
        <p:txBody>
          <a:bodyPr wrap="square">
            <a:spAutoFit/>
          </a:bodyPr>
          <a:lstStyle/>
          <a:p>
            <a:pPr algn="ctr"/>
            <a:r>
              <a:rPr lang="bn-BD" sz="3200" dirty="0" smtClean="0">
                <a:solidFill>
                  <a:srgbClr val="0070C0"/>
                </a:solidFill>
                <a:latin typeface="NikoshBAN" pitchFamily="2" charset="0"/>
                <a:cs typeface="NikoshBAN" pitchFamily="2" charset="0"/>
              </a:rPr>
              <a:t>সকল ধর্মই নিজের মুক্তি এবং জীব ও জগতের মঙ্গল চায়। </a:t>
            </a:r>
          </a:p>
          <a:p>
            <a:pPr algn="ctr"/>
            <a:r>
              <a:rPr lang="bn-BD" sz="3200" dirty="0" smtClean="0">
                <a:solidFill>
                  <a:srgbClr val="0070C0"/>
                </a:solidFill>
                <a:latin typeface="NikoshBAN" pitchFamily="2" charset="0"/>
                <a:cs typeface="NikoshBAN" pitchFamily="2" charset="0"/>
              </a:rPr>
              <a:t>শ্রীমদভগবদগীতায় ভগবান শ্রীকৃষ্ণ পার্থকে (অর্জুন) বলেছেন,</a:t>
            </a:r>
          </a:p>
        </p:txBody>
      </p:sp>
      <p:sp>
        <p:nvSpPr>
          <p:cNvPr id="5" name="Rectangle 4"/>
          <p:cNvSpPr/>
          <p:nvPr/>
        </p:nvSpPr>
        <p:spPr>
          <a:xfrm>
            <a:off x="4563687" y="3035531"/>
            <a:ext cx="7049193" cy="1323439"/>
          </a:xfrm>
          <a:prstGeom prst="rect">
            <a:avLst/>
          </a:prstGeom>
        </p:spPr>
        <p:txBody>
          <a:bodyPr wrap="square">
            <a:spAutoFit/>
          </a:bodyPr>
          <a:lstStyle/>
          <a:p>
            <a:r>
              <a:rPr lang="en-US" sz="4000" dirty="0" smtClean="0">
                <a:solidFill>
                  <a:srgbClr val="0070C0"/>
                </a:solidFill>
                <a:latin typeface="NikoshBAN" pitchFamily="2" charset="0"/>
                <a:cs typeface="NikoshBAN" pitchFamily="2" charset="0"/>
              </a:rPr>
              <a:t>“</a:t>
            </a:r>
            <a:r>
              <a:rPr lang="bn-BD" sz="4000" dirty="0" smtClean="0">
                <a:solidFill>
                  <a:srgbClr val="0070C0"/>
                </a:solidFill>
                <a:latin typeface="NikoshBAN" pitchFamily="2" charset="0"/>
                <a:cs typeface="NikoshBAN" pitchFamily="2" charset="0"/>
              </a:rPr>
              <a:t>যে যথা মাং প্রপদ্যন্তে তাংস্তথৈব ভজাম্যহম্।</a:t>
            </a:r>
            <a:r>
              <a:rPr lang="en-US" sz="4000" dirty="0" smtClean="0">
                <a:solidFill>
                  <a:srgbClr val="0070C0"/>
                </a:solidFill>
                <a:latin typeface="NikoshBAN" pitchFamily="2" charset="0"/>
                <a:cs typeface="NikoshBAN" pitchFamily="2" charset="0"/>
              </a:rPr>
              <a:t> </a:t>
            </a:r>
          </a:p>
          <a:p>
            <a:r>
              <a:rPr lang="bn-BD" sz="4000" dirty="0" smtClean="0">
                <a:solidFill>
                  <a:srgbClr val="0070C0"/>
                </a:solidFill>
                <a:latin typeface="NikoshBAN" pitchFamily="2" charset="0"/>
                <a:cs typeface="NikoshBAN" pitchFamily="2" charset="0"/>
              </a:rPr>
              <a:t>মম বর্ত্মানুবর্তন্তে মানুষ্যাঃ পার্থ সর্বশঃ।।</a:t>
            </a:r>
            <a:r>
              <a:rPr lang="en-US" sz="4000" dirty="0" smtClean="0">
                <a:solidFill>
                  <a:srgbClr val="0070C0"/>
                </a:solidFill>
                <a:latin typeface="NikoshBAN" pitchFamily="2" charset="0"/>
                <a:cs typeface="NikoshBAN" pitchFamily="2" charset="0"/>
              </a:rPr>
              <a:t>”</a:t>
            </a:r>
            <a:endParaRPr lang="en-US" sz="4000"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ppt_x</p:attrName>
                                        </p:attrNameLst>
                                      </p:cBhvr>
                                      <p:tavLst>
                                        <p:tav tm="0">
                                          <p:val>
                                            <p:strVal val="#ppt_x-.2"/>
                                          </p:val>
                                        </p:tav>
                                        <p:tav tm="100000">
                                          <p:val>
                                            <p:strVal val="#ppt_x"/>
                                          </p:val>
                                        </p:tav>
                                      </p:tavLst>
                                    </p:anim>
                                    <p:anim calcmode="lin" valueType="num">
                                      <p:cBhvr>
                                        <p:cTn id="2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sz="6000" dirty="0" smtClean="0">
            <a:solidFill>
              <a:srgbClr val="0000FF"/>
            </a:solidFill>
            <a:latin typeface="NikoshBAN" panose="02000000000000000000" pitchFamily="2" charset="0"/>
            <a:cs typeface="NikoshBAN"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1953</TotalTime>
  <Words>636</Words>
  <Application>Microsoft Office PowerPoint</Application>
  <PresentationFormat>Custom</PresentationFormat>
  <Paragraphs>78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Theme1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BBGPS</cp:lastModifiedBy>
  <cp:revision>265</cp:revision>
  <dcterms:created xsi:type="dcterms:W3CDTF">2018-02-20T12:41:41Z</dcterms:created>
  <dcterms:modified xsi:type="dcterms:W3CDTF">2020-04-29T16:39:27Z</dcterms:modified>
</cp:coreProperties>
</file>