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2B469-5BF9-4910-B589-61B5C46E84F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F8BF7-FEAD-4FB4-B57E-8E9B5FB8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3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3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4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8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2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baseline="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ছোট শিশুদের কিছুক্ষণ রোদে রাখা হয় ভিটামিন ডি পাওয়ার জন্য। ।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6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1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7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0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8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6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5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9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2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4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7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5134-DFBE-4FE9-B8B3-2BCBCF21F4A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A2E8-0099-4D32-8904-5BD9FFD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24" y="1461586"/>
            <a:ext cx="4059534" cy="41388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3815024" y="261258"/>
            <a:ext cx="405953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99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24939" y="1190324"/>
            <a:ext cx="4145815" cy="2600767"/>
            <a:chOff x="770959" y="4173361"/>
            <a:chExt cx="2942056" cy="2249325"/>
          </a:xfrm>
        </p:grpSpPr>
        <p:pic>
          <p:nvPicPr>
            <p:cNvPr id="3077" name="Picture 5" descr="C:\Users\DOEL\Desktop\Model content=14\New folder (2)\sun use\dsfsdfsd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59" y="4173361"/>
              <a:ext cx="2847975" cy="175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011378" y="5916932"/>
              <a:ext cx="2701637" cy="505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ইলেকট্রনিক ঘড়িতে</a:t>
              </a:r>
              <a:endParaRPr lang="bn-BD" sz="32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12617" y="3994444"/>
            <a:ext cx="4664653" cy="2503796"/>
            <a:chOff x="799658" y="1545655"/>
            <a:chExt cx="4664653" cy="2503796"/>
          </a:xfrm>
        </p:grpSpPr>
        <p:grpSp>
          <p:nvGrpSpPr>
            <p:cNvPr id="3" name="Group 2"/>
            <p:cNvGrpSpPr/>
            <p:nvPr/>
          </p:nvGrpSpPr>
          <p:grpSpPr>
            <a:xfrm>
              <a:off x="799658" y="1545655"/>
              <a:ext cx="4664653" cy="1959542"/>
              <a:chOff x="799658" y="1240845"/>
              <a:chExt cx="4664653" cy="2076450"/>
            </a:xfrm>
          </p:grpSpPr>
          <p:pic>
            <p:nvPicPr>
              <p:cNvPr id="3078" name="Picture 6" descr="C:\Users\DOEL\Desktop\Model content=14\New folder (2)\sun use\uii8y8o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658" y="1260764"/>
                <a:ext cx="2456150" cy="203661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9" name="Picture 7" descr="C:\Users\DOEL\Desktop\Model content=14\New folder (2)\sun use\y89y89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036" y="1240845"/>
                <a:ext cx="2200275" cy="2076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2119753" y="3464676"/>
              <a:ext cx="27016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1905"/>
                  <a:solidFill>
                    <a:srgbClr val="008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কৃত্রিম উপগ্রহে</a:t>
              </a:r>
              <a:endParaRPr lang="bn-BD" sz="32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928812" y="113194"/>
            <a:ext cx="4168129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80617" y="1169232"/>
            <a:ext cx="3216640" cy="2704847"/>
            <a:chOff x="5321508" y="3597639"/>
            <a:chExt cx="3216640" cy="2704847"/>
          </a:xfrm>
        </p:grpSpPr>
        <p:pic>
          <p:nvPicPr>
            <p:cNvPr id="22" name="Picture 3" descr="C:\Users\DOEL\Desktop\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79" y="3597639"/>
              <a:ext cx="3171669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5321508" y="5717711"/>
              <a:ext cx="31629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রান্না  করতে</a:t>
              </a:r>
              <a:endParaRPr lang="en-US" sz="3200" b="1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1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73302" y="3190418"/>
            <a:ext cx="7606145" cy="1619222"/>
            <a:chOff x="706581" y="1746263"/>
            <a:chExt cx="7910946" cy="2429378"/>
          </a:xfrm>
          <a:noFill/>
        </p:grpSpPr>
        <p:sp>
          <p:nvSpPr>
            <p:cNvPr id="3" name="Plaque 2"/>
            <p:cNvSpPr/>
            <p:nvPr/>
          </p:nvSpPr>
          <p:spPr>
            <a:xfrm>
              <a:off x="706581" y="1746263"/>
              <a:ext cx="7910946" cy="2429378"/>
            </a:xfrm>
            <a:prstGeom prst="plaque">
              <a:avLst/>
            </a:prstGeom>
            <a:grpFill/>
            <a:ln w="571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45357" y="1969410"/>
              <a:ext cx="7685691" cy="19856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bn-BD" sz="4000" dirty="0">
                  <a:latin typeface="NikoshBAN" pitchFamily="2" charset="0"/>
                  <a:cs typeface="NikoshBAN" pitchFamily="2" charset="0"/>
                  <a:sym typeface="Wingdings"/>
                </a:rPr>
                <a:t> তোমার প্রাত্যাহিক জীবনে সৌরশক্তির ব্যবহার উল্লেখ কর।</a:t>
              </a:r>
              <a:endParaRPr lang="bn-BD" sz="4000" dirty="0"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488140" y="334868"/>
            <a:ext cx="176026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৪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630294" y="94709"/>
            <a:ext cx="2826329" cy="803564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একক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92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01632" y="457341"/>
            <a:ext cx="687185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সুবিধা-বাংলাদেশ প্রেক্ষাপট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7127" y="1828800"/>
            <a:ext cx="18842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5052" y="1925932"/>
            <a:ext cx="8257312" cy="954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১. আমাদের দেশে বায়োগ্যাস একটি পরিচ্ছন্ন জ্বালানি হিসেবে ব্যবহৃত হতে পারে। এটি উন্নত মানের জৈব সার পেতে সাহায্য করে।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197" y="3590976"/>
            <a:ext cx="8257312" cy="954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২. কৃত্রিম উপগ্রহে তড়িৎশক্তি সরবরাহের জন্য সৌরকোষ ব্যবহৃত হয়। বিভিন্ন ইলেকট্রনিক্স যন্ত্রপাতিতে সৌরশক্তি ব্যবহৃত হয়।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8905" y="5112478"/>
            <a:ext cx="8257312" cy="954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৩. বায়ু ও সৌরশক্তি একটি অফুরন্ত শক্তির উৎস। কারণ বায়ু ও সূর্য সর্বদায় বিদ্যমান।</a:t>
            </a:r>
          </a:p>
        </p:txBody>
      </p:sp>
    </p:spTree>
    <p:extLst>
      <p:ext uri="{BB962C8B-B14F-4D97-AF65-F5344CB8AC3E}">
        <p14:creationId xmlns:p14="http://schemas.microsoft.com/office/powerpoint/2010/main" val="4920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5779" y="1233193"/>
            <a:ext cx="8257312" cy="1384995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৪. পানির স্রোতকে ব্যবহার করে বেশি পরিমাণে শক্তি উৎপাদন করা সম্ভব। এক্ষেত্রে স্রোতকে বাধা দেওয়ার জন্য তৈরী ব্রিজ বা ব্যারেজ সড়ক যোগাযোগকে উন্নত করে।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3488" y="2784899"/>
            <a:ext cx="8257312" cy="1384995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৫. চাঁদ যেহেতু পানির জোয়ার-ভাঁটাকে প্রভাবিত করে এবং এটি সর্বদাই বিদ্যমান, তাই পানির জোয়ার-ভাঁটা থেকে প্রাপ্ত শক্তি সর্বদাই ব্যবহার করা যায়।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67342" y="4350771"/>
            <a:ext cx="8257312" cy="954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৬. নবায়নযোগ্য শক্তি সর্বদাই পরিবেশবান্ধব। কারণ এরা বাতাসে কার্বন ডাইঅক্সাইড ছড়াই না।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73923" y="277232"/>
            <a:ext cx="687185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সুবিধা-বাংলাদেশ প্রেক্ষাপট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197" y="5528408"/>
            <a:ext cx="8257312" cy="954107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৭. বায়োগ্যাস প্লান্টের পচা দ্রব্যগুলো  পরবর্তীতে জমির উর্বরতা বৃদ্ধিতে ব্যবহার করা যেতে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35228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2637" y="235527"/>
            <a:ext cx="457689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সীমাবদ্ধতা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417127" y="1828800"/>
            <a:ext cx="18842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2757" y="1745821"/>
            <a:ext cx="8257312" cy="584775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1.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বায়োগ্যাস থেকে যে বিদ্যুৎ পাওয়া যায় তার পরিমাণ কম।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5054" y="3131270"/>
            <a:ext cx="8257312" cy="1077218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২. বায়ু ও স্রোত থেকে যে নবায়যোগ্য শক্তি পাওয়া যায় তার উৎস সীমিত।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5054" y="4846496"/>
            <a:ext cx="8257312" cy="1077218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৩. সূর্যের আলো থাকলে সৌরশক্তি নির্ভর নবায়নযেগ্য শক্তি পাওয়া য়ায় । কিন্তু বৃষ্টির দিনে এর উৎপাদন ব্যহত হয়।</a:t>
            </a:r>
          </a:p>
        </p:txBody>
      </p:sp>
    </p:spTree>
    <p:extLst>
      <p:ext uri="{BB962C8B-B14F-4D97-AF65-F5344CB8AC3E}">
        <p14:creationId xmlns:p14="http://schemas.microsoft.com/office/powerpoint/2010/main" val="9833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478" y="1835982"/>
            <a:ext cx="8257312" cy="156966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৪.  অনেক সময় পানির জোয়ার-ভাঁটাকে নবায়নযোগ্য শক্তির উৎস হিসেবে ব্যবহার করলে নদীর গতিপথ পরিবর্তন হয়ে যায় এবং জলযান চলাচলে ব্যাঘাত ঘটে।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7343" y="3727015"/>
            <a:ext cx="8257312" cy="1077218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৫. সৌর, বায়ু ও পানির স্রোত থেকে উৎপন্ন নবায়যোগ্য শক্তি  সাধারণত ব্যয়বহুল।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3487" y="5120417"/>
            <a:ext cx="8257312" cy="1077218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৬. বায়ুর মাধ্যমে উৎপাদনের অন্যতম সমস্যা হল সব সময় বায়ু পাওয়া যায় না।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2637" y="235527"/>
            <a:ext cx="457689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সীমাবদ্ধতা: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00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211790" y="265659"/>
            <a:ext cx="1898074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21854" y="2233884"/>
            <a:ext cx="7946540" cy="3087625"/>
            <a:chOff x="661140" y="178364"/>
            <a:chExt cx="8029593" cy="4993404"/>
          </a:xfrm>
          <a:noFill/>
        </p:grpSpPr>
        <p:sp>
          <p:nvSpPr>
            <p:cNvPr id="23" name="Plaque 22"/>
            <p:cNvSpPr/>
            <p:nvPr/>
          </p:nvSpPr>
          <p:spPr>
            <a:xfrm>
              <a:off x="661140" y="1746263"/>
              <a:ext cx="8029593" cy="3425505"/>
            </a:xfrm>
            <a:prstGeom prst="plaque">
              <a:avLst/>
            </a:prstGeom>
            <a:grp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6248" y="178364"/>
              <a:ext cx="7624485" cy="313579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bn-BD" sz="4000" dirty="0">
                  <a:latin typeface="NikoshBAN" pitchFamily="2" charset="0"/>
                  <a:cs typeface="NikoshBAN" pitchFamily="2" charset="0"/>
                  <a:sym typeface="Wingdings"/>
                </a:rPr>
                <a:t> সমগ্র বিশ্ব নবায়নযোগ্য শক্তি ব্যবহারের কথা বেশি বেশি ভাবছে।’ তুমি কী মনেকর এ ভাবনা সঠিক?</a:t>
              </a:r>
              <a:endParaRPr lang="bn-BD" sz="4000" dirty="0"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14" name="Pentagon 13"/>
          <p:cNvSpPr/>
          <p:nvPr/>
        </p:nvSpPr>
        <p:spPr>
          <a:xfrm>
            <a:off x="3555449" y="94708"/>
            <a:ext cx="2521529" cy="803564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6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4494" y="1558660"/>
            <a:ext cx="574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নবায়নযোগ্য শক্তি  বলতে কী বুঝায়?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3448" y="2202872"/>
            <a:ext cx="793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সৌরকোষ কী?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1157" y="2798615"/>
            <a:ext cx="714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কোন কোন জ্বালানি পরিবেশ বান্ধব?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6174" y="3490278"/>
            <a:ext cx="7916190" cy="1312407"/>
            <a:chOff x="812174" y="3490277"/>
            <a:chExt cx="7916190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4" y="3490277"/>
              <a:ext cx="7916190" cy="1298555"/>
              <a:chOff x="812174" y="3781232"/>
              <a:chExt cx="7916190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4" y="3781232"/>
                <a:ext cx="79161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প্রশ্ন: ইলেকট্রনিক ঘড়িতে কোন শক্তি ব্যবহৃত হয়?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2" y="4435820"/>
                <a:ext cx="73706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   বায়ু                পানি           বায়ু            সৌর শক্তি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895601" y="4419601"/>
                <a:ext cx="623454" cy="646331"/>
                <a:chOff x="374073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585858" y="4419604"/>
                <a:ext cx="623454" cy="646331"/>
                <a:chOff x="45720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45720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5418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151425" y="4156353"/>
              <a:ext cx="623454" cy="646331"/>
              <a:chOff x="822960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22960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326653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7675357" y="4145699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322324" y="5069696"/>
            <a:ext cx="7916190" cy="1312407"/>
            <a:chOff x="839884" y="3490277"/>
            <a:chExt cx="7916190" cy="1312407"/>
          </a:xfrm>
        </p:grpSpPr>
        <p:grpSp>
          <p:nvGrpSpPr>
            <p:cNvPr id="69" name="Group 68"/>
            <p:cNvGrpSpPr/>
            <p:nvPr/>
          </p:nvGrpSpPr>
          <p:grpSpPr>
            <a:xfrm>
              <a:off x="839884" y="3490277"/>
              <a:ext cx="7916190" cy="1298555"/>
              <a:chOff x="839884" y="3781232"/>
              <a:chExt cx="7916190" cy="129855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39884" y="3781232"/>
                <a:ext cx="79161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৫.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প্রশ্ন: কৃত্রিম উপগ্রহে কী ব্যবহৃত হয়?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2" y="4435820"/>
                <a:ext cx="771697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   ডিজেল            তেল          সৌরশক্তি          ব্যাটারী ।        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867891" y="4419601"/>
                <a:ext cx="623454" cy="646331"/>
                <a:chOff x="346363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34636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0178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580930" y="4156353"/>
              <a:ext cx="623454" cy="646331"/>
              <a:chOff x="8659113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659113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5901978" y="5752827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4375073" y="52464"/>
            <a:ext cx="2521529" cy="803564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1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7" grpId="0" animBg="1"/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669" y="2646900"/>
            <a:ext cx="8061302" cy="2308324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  </a:t>
            </a:r>
            <a:r>
              <a:rPr lang="bn-BD" sz="360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শক্তি।</a:t>
            </a:r>
            <a:endParaRPr lang="bn-BD" sz="36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457200" indent="-457200" algn="just">
              <a:buFont typeface="Wingdings"/>
              <a:buChar char="l"/>
            </a:pP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 হিসেবে সৌর শক্তির ব্যবহার।</a:t>
            </a:r>
          </a:p>
          <a:p>
            <a:pPr marL="457200" indent="-457200" algn="just">
              <a:buFont typeface="Wingdings"/>
              <a:buChar char="l"/>
            </a:pP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ব্যবহার ও বাংলাদেশ প্রেক্ষাপট।</a:t>
            </a:r>
          </a:p>
          <a:p>
            <a:pPr marL="457200" indent="-457200" algn="just">
              <a:buFont typeface="Wingdings"/>
              <a:buChar char="l"/>
            </a:pP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শক্তির সীমাবদ্ধতা।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5612" y="1653909"/>
            <a:ext cx="2866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9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691" y="4777525"/>
            <a:ext cx="82296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সৌরশক্তিকে নবায়নযোগ্য শক্তি বলা হয় কেন?</a:t>
            </a:r>
          </a:p>
        </p:txBody>
      </p:sp>
      <p:sp>
        <p:nvSpPr>
          <p:cNvPr id="9" name="Pentagon 8"/>
          <p:cNvSpPr/>
          <p:nvPr/>
        </p:nvSpPr>
        <p:spPr>
          <a:xfrm>
            <a:off x="1608521" y="0"/>
            <a:ext cx="2521529" cy="803564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50" y="0"/>
            <a:ext cx="6461751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29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0891" y="2750098"/>
            <a:ext cx="3231081" cy="21544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30175" cmpd="sng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মোঃমাহাবুর রশিদ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মোবাইল : ০১৭১৭১৮৭১৫২ </a:t>
            </a:r>
          </a:p>
          <a:p>
            <a:pPr algn="ctr"/>
            <a:r>
              <a:rPr lang="en-US" sz="16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mahaburrashidict56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6836" y="2939677"/>
            <a:ext cx="3948548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30175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অধ্যায়: সপ্তম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1600" b="1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21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01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ইং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58" y="4926841"/>
            <a:ext cx="2035629" cy="1741581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4833257" y="76201"/>
            <a:ext cx="2470070" cy="783771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33257" y="76201"/>
            <a:ext cx="2470070" cy="64633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40" y="849173"/>
            <a:ext cx="1427296" cy="173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343" y="952321"/>
            <a:ext cx="1240121" cy="1531918"/>
          </a:xfrm>
          <a:prstGeom prst="rect">
            <a:avLst/>
          </a:prstGeom>
        </p:spPr>
      </p:pic>
      <p:sp>
        <p:nvSpPr>
          <p:cNvPr id="8" name="Flowchart: Collate 7"/>
          <p:cNvSpPr/>
          <p:nvPr/>
        </p:nvSpPr>
        <p:spPr>
          <a:xfrm>
            <a:off x="5763492" y="1284515"/>
            <a:ext cx="304800" cy="5279571"/>
          </a:xfrm>
          <a:prstGeom prst="flowChartCollat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0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8361" y="1049312"/>
            <a:ext cx="7300209" cy="39574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CanDown">
              <a:avLst>
                <a:gd name="adj" fmla="val 25271"/>
              </a:avLst>
            </a:prstTxWarp>
            <a:spAutoFit/>
          </a:bodyPr>
          <a:lstStyle/>
          <a:p>
            <a:pPr algn="ctr"/>
            <a:r>
              <a:rPr lang="bn-BD" sz="41300" b="1" dirty="0">
                <a:ln w="2857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28575" cmpd="sng">
                <a:solidFill>
                  <a:srgbClr val="FF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3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45508" y="3207899"/>
            <a:ext cx="3216640" cy="2643292"/>
            <a:chOff x="5321508" y="3597639"/>
            <a:chExt cx="3216640" cy="2643292"/>
          </a:xfrm>
        </p:grpSpPr>
        <p:pic>
          <p:nvPicPr>
            <p:cNvPr id="1027" name="Picture 3" descr="C:\Users\DOEL\Desktop\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79" y="3597639"/>
              <a:ext cx="3171669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321508" y="5717711"/>
              <a:ext cx="3162925" cy="5232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  <a:sym typeface="Wingdings"/>
                </a:rPr>
                <a:t>সূর্যের তাপ দ্বারা রান্না হচ্ছে</a:t>
              </a:r>
              <a:endParaRPr lang="en-US" sz="2800" b="1" dirty="0"/>
            </a:p>
          </p:txBody>
        </p:sp>
      </p:grpSp>
      <p:pic>
        <p:nvPicPr>
          <p:cNvPr id="1030" name="Picture 6" descr="C:\Users\DOEL\Desktop\4clip031sun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16" y="1075548"/>
            <a:ext cx="1149090" cy="114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740000" y="2059746"/>
            <a:ext cx="949299" cy="1387996"/>
            <a:chOff x="6215999" y="2449486"/>
            <a:chExt cx="949299" cy="1387996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6410871" y="2524438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590752" y="2509447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215999" y="2614378"/>
              <a:ext cx="79870" cy="122310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800614" y="2449486"/>
              <a:ext cx="364684" cy="116314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045" y="1229198"/>
            <a:ext cx="4131897" cy="4621889"/>
            <a:chOff x="530044" y="1484027"/>
            <a:chExt cx="4250391" cy="4757236"/>
          </a:xfrm>
        </p:grpSpPr>
        <p:pic>
          <p:nvPicPr>
            <p:cNvPr id="1029" name="Picture 5" descr="C:\Users\DOEL\Desktop\0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4" y="1484027"/>
              <a:ext cx="4250391" cy="412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449785" y="5702721"/>
              <a:ext cx="2852391" cy="53854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  <a:sym typeface="Wingdings"/>
                </a:rPr>
                <a:t>গ্যাস দ্বারা রান্না হচ্ছে</a:t>
              </a:r>
              <a:endParaRPr lang="en-US" sz="2800" b="1" dirty="0"/>
            </a:p>
          </p:txBody>
        </p:sp>
      </p:grpSp>
      <p:sp>
        <p:nvSpPr>
          <p:cNvPr id="21" name="Pentagon 20"/>
          <p:cNvSpPr/>
          <p:nvPr/>
        </p:nvSpPr>
        <p:spPr>
          <a:xfrm>
            <a:off x="1630294" y="94709"/>
            <a:ext cx="3086613" cy="803564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05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8246" y="1777708"/>
            <a:ext cx="7952509" cy="17838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u="sng" dirty="0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নবায়নযোগ্য শক্তি</a:t>
            </a:r>
            <a:endParaRPr lang="bn-BD" sz="7200" b="1" u="sng" dirty="0">
              <a:ln w="31550" cmpd="sng">
                <a:noFill/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6114" y="348343"/>
            <a:ext cx="6955972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শিরোনাম...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36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28"/>
          <p:cNvSpPr/>
          <p:nvPr/>
        </p:nvSpPr>
        <p:spPr>
          <a:xfrm>
            <a:off x="5244352" y="0"/>
            <a:ext cx="2064328" cy="803564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4316" y="1654629"/>
            <a:ext cx="47244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এ পাঠ শেষে শিক্ষার্থীরা...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bn-BD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 শক্তি কি তা বলতে পারবে;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bn-BD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 শক্তির সুবিধা বর্ণনা করতে পারবে;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bn-BD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 শক্তির সীমাবদ্ধতা বলতে পারবে।    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16" y="3298372"/>
            <a:ext cx="4724400" cy="32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3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45508" y="2878119"/>
            <a:ext cx="3216640" cy="2643292"/>
            <a:chOff x="5321508" y="3597639"/>
            <a:chExt cx="3216640" cy="2643292"/>
          </a:xfrm>
        </p:grpSpPr>
        <p:pic>
          <p:nvPicPr>
            <p:cNvPr id="3" name="Picture 3" descr="C:\Users\DOEL\Desktop\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79" y="3597639"/>
              <a:ext cx="3171669" cy="202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321508" y="5717711"/>
              <a:ext cx="31629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  <a:sym typeface="Wingdings"/>
                </a:rPr>
                <a:t>সূর্যের তাপ দ্বারা রান্না হচ্ছে</a:t>
              </a:r>
              <a:endParaRPr lang="en-US" sz="2800" b="1" dirty="0"/>
            </a:p>
          </p:txBody>
        </p:sp>
      </p:grpSp>
      <p:pic>
        <p:nvPicPr>
          <p:cNvPr id="5" name="Picture 6" descr="C:\Users\DOEL\Desktop\4clip031sun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16" y="745768"/>
            <a:ext cx="1149090" cy="1149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740000" y="1729966"/>
            <a:ext cx="949299" cy="1387996"/>
            <a:chOff x="6215999" y="2449486"/>
            <a:chExt cx="949299" cy="138799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410871" y="2524438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590752" y="2509447"/>
              <a:ext cx="229772" cy="1118173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215999" y="2614378"/>
              <a:ext cx="79870" cy="122310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800614" y="2449486"/>
              <a:ext cx="364684" cy="1163144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054045" y="899418"/>
            <a:ext cx="4131897" cy="4621889"/>
            <a:chOff x="530044" y="1484027"/>
            <a:chExt cx="4250391" cy="4757236"/>
          </a:xfrm>
        </p:grpSpPr>
        <p:pic>
          <p:nvPicPr>
            <p:cNvPr id="12" name="Picture 5" descr="C:\Users\DOEL\Desktop\0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4" y="1484027"/>
              <a:ext cx="4250391" cy="412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449785" y="5702721"/>
              <a:ext cx="2852391" cy="538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  <a:sym typeface="Wingdings"/>
                </a:rPr>
                <a:t>গ্যাস দ্বারা রান্না হচ্ছে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260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28812" y="140904"/>
            <a:ext cx="4168129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7127" y="1828800"/>
            <a:ext cx="18842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95489" y="4077045"/>
            <a:ext cx="7841238" cy="2396961"/>
            <a:chOff x="471489" y="4077044"/>
            <a:chExt cx="7841238" cy="2396961"/>
          </a:xfrm>
        </p:grpSpPr>
        <p:pic>
          <p:nvPicPr>
            <p:cNvPr id="21" name="Picture 20" descr="C:\Users\DOEL\Desktop\Model content=14\New folder (2)\sun use\iuyi8y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9" y="4077044"/>
              <a:ext cx="2867456" cy="1898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C:\Users\DOEL\Desktop\Model content=14\New folder (2)\sun use\sadfsd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946" y="4091558"/>
              <a:ext cx="2770910" cy="1840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2" descr="C:\Users\DOEL\Desktop\Model content=14\New folder (2)\sun use\lzcn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506" y="4095165"/>
              <a:ext cx="2237221" cy="182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050986" y="5889230"/>
              <a:ext cx="68183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ধান, মরিচ, আঁচার ইত্যাদি খাদ্য শুকাতে বা সংরক্ষণে</a:t>
              </a:r>
              <a:endPara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1612" y="1355843"/>
            <a:ext cx="2595892" cy="2749023"/>
            <a:chOff x="477612" y="1355842"/>
            <a:chExt cx="2595892" cy="2749023"/>
          </a:xfrm>
        </p:grpSpPr>
        <p:pic>
          <p:nvPicPr>
            <p:cNvPr id="27" name="Picture 3" descr="C:\Users\DOEL\Desktop\Model content=14\New folder (2)\sun use\asfdasf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12" y="1355842"/>
              <a:ext cx="2595892" cy="221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829294" y="3520090"/>
              <a:ext cx="20247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খাদ্য তৈরিতে</a:t>
              </a:r>
              <a:endPara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7536" y="1376705"/>
            <a:ext cx="5073154" cy="2700455"/>
            <a:chOff x="3433536" y="1376704"/>
            <a:chExt cx="5073154" cy="2700455"/>
          </a:xfrm>
        </p:grpSpPr>
        <p:pic>
          <p:nvPicPr>
            <p:cNvPr id="30" name="Picture 8" descr="C:\Users\DOEL\Desktop\Model content=14\New folder (2)\sun use\dfdsfsdf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199" y="1390171"/>
              <a:ext cx="1953491" cy="216846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9" descr="C:\Users\DOEL\Desktop\Model content=14\New folder (2)\sun use\xzcd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536" y="1376704"/>
              <a:ext cx="3119664" cy="2183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482236" y="3492384"/>
              <a:ext cx="49728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জীবনের জন্য তথা ভিটামিন ডি লাভে</a:t>
              </a:r>
              <a:endPara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3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8056" y="1634218"/>
            <a:ext cx="5492696" cy="2596923"/>
            <a:chOff x="334056" y="1634217"/>
            <a:chExt cx="5492696" cy="2596923"/>
          </a:xfrm>
        </p:grpSpPr>
        <p:pic>
          <p:nvPicPr>
            <p:cNvPr id="17" name="Picture 6" descr="C:\Users\DOEL\Desktop\Model content=14\New folder (2)\sun use\cvbcv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252" y="1634918"/>
              <a:ext cx="2476500" cy="2078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34056" y="1634217"/>
              <a:ext cx="4750562" cy="2596923"/>
              <a:chOff x="334056" y="1634217"/>
              <a:chExt cx="4750562" cy="2596923"/>
            </a:xfrm>
          </p:grpSpPr>
          <p:pic>
            <p:nvPicPr>
              <p:cNvPr id="7" name="Picture 10" descr="C:\Users\DOEL\Desktop\Model content=14\New folder (2)\sun use\dsads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056" y="1634217"/>
                <a:ext cx="2778828" cy="2081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089764" y="3769475"/>
                <a:ext cx="39948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2400" b="1" dirty="0">
                    <a:ln w="1905"/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শীত প্রধান দেশে বাড়িঘর গরম রাখতে</a:t>
                </a:r>
                <a:endParaRPr lang="bn-BD" sz="2400" b="1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642989" y="1689121"/>
            <a:ext cx="2647641" cy="2526584"/>
            <a:chOff x="6118988" y="1689121"/>
            <a:chExt cx="2647641" cy="2526584"/>
          </a:xfrm>
        </p:grpSpPr>
        <p:grpSp>
          <p:nvGrpSpPr>
            <p:cNvPr id="15" name="Group 14"/>
            <p:cNvGrpSpPr/>
            <p:nvPr/>
          </p:nvGrpSpPr>
          <p:grpSpPr>
            <a:xfrm>
              <a:off x="6118988" y="1689121"/>
              <a:ext cx="2647641" cy="2015981"/>
              <a:chOff x="6118988" y="1689121"/>
              <a:chExt cx="2647641" cy="2015981"/>
            </a:xfrm>
          </p:grpSpPr>
          <p:pic>
            <p:nvPicPr>
              <p:cNvPr id="14" name="Picture 17" descr="C:\Users\DOEL\Desktop\Model content=14\New folder (2)\sun use\fdf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8988" y="1962027"/>
                <a:ext cx="2647641" cy="1743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4" descr="C:\Users\DOEL\Desktop\Model content=14\New folder (2)\sun use\dsfsdfsd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5029" y="1689121"/>
                <a:ext cx="2641600" cy="1068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6607630" y="3630930"/>
              <a:ext cx="20653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শুটকী তৈরিতে</a:t>
              </a:r>
              <a:endParaRPr lang="bn-BD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49091" y="4283222"/>
            <a:ext cx="5130358" cy="2213927"/>
            <a:chOff x="3325091" y="4283221"/>
            <a:chExt cx="5130358" cy="2213927"/>
          </a:xfrm>
        </p:grpSpPr>
        <p:grpSp>
          <p:nvGrpSpPr>
            <p:cNvPr id="6" name="Group 5"/>
            <p:cNvGrpSpPr/>
            <p:nvPr/>
          </p:nvGrpSpPr>
          <p:grpSpPr>
            <a:xfrm>
              <a:off x="3325091" y="4290147"/>
              <a:ext cx="3672591" cy="2207001"/>
              <a:chOff x="3325091" y="4290147"/>
              <a:chExt cx="3672591" cy="2207001"/>
            </a:xfrm>
          </p:grpSpPr>
          <p:pic>
            <p:nvPicPr>
              <p:cNvPr id="18" name="Picture 16" descr="C:\Users\DOEL\Desktop\Model content=14\New folder (2)\sun use\ewrewr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091" y="4290147"/>
                <a:ext cx="2486642" cy="1722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4516731" y="6097038"/>
                <a:ext cx="24809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2000" b="1" dirty="0">
                    <a:ln w="1905"/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গাড়ির ব্যাটারীতে চার্জ দিতে</a:t>
                </a:r>
                <a:endParaRPr lang="bn-BD" sz="2000" b="1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pic>
          <p:nvPicPr>
            <p:cNvPr id="25" name="Picture 8" descr="C:\Users\DOEL\Desktop\Model content=14\New folder (2)\sun use\09EWQIR09I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128" y="4283221"/>
              <a:ext cx="2642321" cy="1715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906548" y="4235185"/>
            <a:ext cx="2619375" cy="2329655"/>
            <a:chOff x="382547" y="4235184"/>
            <a:chExt cx="2619375" cy="2329655"/>
          </a:xfrm>
        </p:grpSpPr>
        <p:pic>
          <p:nvPicPr>
            <p:cNvPr id="12" name="Picture 27" descr="C:\Users\DOEL\Desktop\Model content=14\New folder (2)\sun use\uyyi7tg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47" y="4235184"/>
              <a:ext cx="2619375" cy="177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27267" y="6041619"/>
              <a:ext cx="20098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2800" b="1" dirty="0">
                  <a:ln w="1905"/>
                  <a:solidFill>
                    <a:schemeClr val="accent6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কাপড় শুকাতে</a:t>
              </a:r>
              <a:endParaRPr lang="bn-BD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928812" y="168614"/>
            <a:ext cx="4168129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368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928812" y="182469"/>
            <a:ext cx="4168129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সৌরশক্তির </a:t>
            </a: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endParaRPr lang="bn-BD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26756" y="1304146"/>
            <a:ext cx="7281875" cy="2406246"/>
            <a:chOff x="902755" y="1454046"/>
            <a:chExt cx="7281875" cy="2406246"/>
          </a:xfrm>
        </p:grpSpPr>
        <p:grpSp>
          <p:nvGrpSpPr>
            <p:cNvPr id="2" name="Group 1"/>
            <p:cNvGrpSpPr/>
            <p:nvPr/>
          </p:nvGrpSpPr>
          <p:grpSpPr>
            <a:xfrm>
              <a:off x="902755" y="1527092"/>
              <a:ext cx="5941390" cy="2333200"/>
              <a:chOff x="902755" y="1527092"/>
              <a:chExt cx="5941390" cy="2333200"/>
            </a:xfrm>
          </p:grpSpPr>
          <p:pic>
            <p:nvPicPr>
              <p:cNvPr id="11" name="Picture 2" descr="C:\Users\DOEL\Desktop\Model content=14\New folder (2)\sun use\asfda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755" y="1527092"/>
                <a:ext cx="3641535" cy="180899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311235" y="3275517"/>
                <a:ext cx="353291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3200" b="1" dirty="0">
                    <a:ln w="1905"/>
                    <a:solidFill>
                      <a:srgbClr val="00B05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সৌর বিদ্যুৎ উৎপন্ন করতে</a:t>
                </a:r>
                <a:endParaRPr lang="bn-BD" sz="3200" b="1" dirty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848" y="1454046"/>
              <a:ext cx="3450782" cy="1935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2454402" y="3828802"/>
            <a:ext cx="3747813" cy="2665617"/>
            <a:chOff x="930401" y="3828801"/>
            <a:chExt cx="3747813" cy="2665617"/>
          </a:xfrm>
        </p:grpSpPr>
        <p:pic>
          <p:nvPicPr>
            <p:cNvPr id="22" name="Picture 24" descr="C:\Users\DOEL\Desktop\Model content=14\New folder (2)\sun use\ojkopkj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01" y="3828801"/>
              <a:ext cx="1868217" cy="211692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9" descr="C:\Users\DOEL\Desktop\Model content=14\New folder (2)\sun use\giygui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470" y="3835103"/>
              <a:ext cx="1596738" cy="210445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107699" y="5909643"/>
              <a:ext cx="35705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ক্যালকুলেটরে চার্জ দিতে</a:t>
              </a:r>
              <a:endParaRPr lang="bn-BD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06706" y="3880444"/>
            <a:ext cx="3475926" cy="2601561"/>
            <a:chOff x="4782706" y="3880443"/>
            <a:chExt cx="3475926" cy="2601561"/>
          </a:xfrm>
        </p:grpSpPr>
        <p:pic>
          <p:nvPicPr>
            <p:cNvPr id="26" name="Picture 23" descr="C:\Users\DOEL\Desktop\Model content=14\New folder (2)\sun use\m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706" y="3880443"/>
              <a:ext cx="3475926" cy="202458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082641" y="5897229"/>
              <a:ext cx="30044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মোবাইলে চার্জ দিতে</a:t>
              </a:r>
              <a:endParaRPr lang="bn-BD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Widescreen</PresentationFormat>
  <Paragraphs>107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Ict</dc:creator>
  <cp:lastModifiedBy>Mahbub Ict</cp:lastModifiedBy>
  <cp:revision>1</cp:revision>
  <dcterms:created xsi:type="dcterms:W3CDTF">2020-04-03T16:44:08Z</dcterms:created>
  <dcterms:modified xsi:type="dcterms:W3CDTF">2020-04-03T16:44:16Z</dcterms:modified>
</cp:coreProperties>
</file>