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9" r:id="rId13"/>
    <p:sldId id="268" r:id="rId14"/>
    <p:sldId id="271" r:id="rId15"/>
    <p:sldId id="270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ra.jpg"/>
          <p:cNvPicPr>
            <a:picLocks noChangeAspect="1"/>
          </p:cNvPicPr>
          <p:nvPr/>
        </p:nvPicPr>
        <p:blipFill>
          <a:blip r:embed="rId2"/>
          <a:srcRect t="-1664"/>
          <a:stretch>
            <a:fillRect/>
          </a:stretch>
        </p:blipFill>
        <p:spPr>
          <a:xfrm>
            <a:off x="685800" y="609600"/>
            <a:ext cx="7772400" cy="55626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glow rad="228600">
              <a:schemeClr val="accent1">
                <a:satMod val="175000"/>
                <a:alpha val="40000"/>
              </a:schemeClr>
            </a:glow>
            <a:innerShdw blurRad="76200">
              <a:srgbClr val="000000"/>
            </a:innerShdw>
          </a:effectLst>
        </p:spPr>
      </p:pic>
      <p:sp>
        <p:nvSpPr>
          <p:cNvPr id="6" name="Rectangle 5"/>
          <p:cNvSpPr/>
          <p:nvPr/>
        </p:nvSpPr>
        <p:spPr>
          <a:xfrm>
            <a:off x="1828800" y="1219200"/>
            <a:ext cx="5867400" cy="923330"/>
          </a:xfrm>
          <a:prstGeom prst="rect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127000" dist="38100" dir="2700000" algn="ctr">
              <a:srgbClr val="000000">
                <a:alpha val="45000"/>
              </a:srgbClr>
            </a:outerShdw>
          </a:effectLst>
        </p:spPr>
        <p:txBody>
          <a:bodyPr wrap="none">
            <a:prstTxWarp prst="textWave2">
              <a:avLst/>
            </a:prstTxWarp>
            <a:spAutoFit/>
            <a:sp3d extrusionH="57150">
              <a:bevelT w="38100" h="38100" prst="relaxedInset"/>
            </a:sp3d>
          </a:bodyPr>
          <a:lstStyle/>
          <a:p>
            <a:r>
              <a:rPr lang="en-US" sz="13800" dirty="0" err="1" smtClean="0">
                <a:ln w="18415" cmpd="sng">
                  <a:solidFill>
                    <a:srgbClr val="FFFF00"/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সকলকে</a:t>
            </a:r>
            <a:r>
              <a:rPr lang="en-US" sz="13800" dirty="0" smtClean="0">
                <a:ln w="18415" cmpd="sng">
                  <a:solidFill>
                    <a:srgbClr val="FFFF00"/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3800" dirty="0" err="1" smtClean="0">
                <a:ln w="18415" cmpd="sng">
                  <a:solidFill>
                    <a:srgbClr val="FFFF00"/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শুভেচ্ছা</a:t>
            </a:r>
            <a:r>
              <a:rPr lang="en-US" sz="13800" dirty="0" smtClean="0">
                <a:ln w="18415" cmpd="sng">
                  <a:solidFill>
                    <a:srgbClr val="FFFF00"/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13800" dirty="0">
              <a:ln w="18415" cmpd="sng">
                <a:solidFill>
                  <a:srgbClr val="FFFF00"/>
                </a:solidFill>
                <a:prstDash val="solid"/>
              </a:ln>
              <a:blipFill>
                <a:blip r:embed="rId3"/>
                <a:tile tx="0" ty="0" sx="100000" sy="100000" flip="none" algn="tl"/>
              </a:blip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2743200"/>
            <a:ext cx="2514600" cy="46166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bn-BD" sz="2400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চার্লস ব্যাবেজ</a:t>
            </a:r>
            <a:endParaRPr lang="en-US" sz="2400" dirty="0"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1000" y="6096000"/>
            <a:ext cx="2133600" cy="523220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অ্যাডা লাভলেস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8000" y="533400"/>
            <a:ext cx="5791200" cy="2092881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আধুনিক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কম্পিউটারের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বিকাশ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প্রচলন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শুরু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চার্লস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ব্যাবেজের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হাতে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ডিফারেন্স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ইঞ্জিন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তাঁকে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আধুনিক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কম্পিউটারের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জনক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জন্মঃ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১৭৯১ 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মৃত্যুঃ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১৮৭১  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76600" y="4038600"/>
            <a:ext cx="5562600" cy="15696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অ্যাডা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লাভলেস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বিশ্বর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3200" smtClean="0">
                <a:latin typeface="NikoshBAN" pitchFamily="2" charset="0"/>
                <a:cs typeface="NikoshBAN" pitchFamily="2" charset="0"/>
              </a:rPr>
              <a:t> 	প্রোগ্রামার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জন্মঃ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১৮১৫  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মৃত্যুঃ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১৮৫২ 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Unix Network\Documents\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0999" y="228600"/>
            <a:ext cx="2362201" cy="2438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glow rad="228600">
              <a:schemeClr val="accent6">
                <a:satMod val="175000"/>
                <a:alpha val="40000"/>
              </a:schemeClr>
            </a:glow>
            <a:innerShdw blurRad="76200">
              <a:srgbClr val="000000"/>
            </a:innerShdw>
          </a:effectLst>
        </p:spPr>
      </p:pic>
      <p:pic>
        <p:nvPicPr>
          <p:cNvPr id="1027" name="Picture 3" descr="C:\Users\Unix Network\Documents\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429000"/>
            <a:ext cx="2628900" cy="2514600"/>
          </a:xfrm>
          <a:prstGeom prst="rect">
            <a:avLst/>
          </a:prstGeom>
          <a:ln w="88900" cap="sq" cmpd="thickThin">
            <a:noFill/>
            <a:prstDash val="solid"/>
            <a:miter lim="800000"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Jagadis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533400"/>
            <a:ext cx="2036292" cy="206416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glow rad="228600">
              <a:schemeClr val="accent1">
                <a:satMod val="175000"/>
                <a:alpha val="40000"/>
              </a:schemeClr>
            </a:glow>
            <a:innerShdw blurRad="76200">
              <a:srgbClr val="000000"/>
            </a:innerShdw>
          </a:effectLst>
        </p:spPr>
      </p:pic>
      <p:sp>
        <p:nvSpPr>
          <p:cNvPr id="6" name="Rectangle 5"/>
          <p:cNvSpPr/>
          <p:nvPr/>
        </p:nvSpPr>
        <p:spPr>
          <a:xfrm>
            <a:off x="304800" y="2743200"/>
            <a:ext cx="2209800" cy="461665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জগদীশ চন্দ্র বসু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 descr="Gut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3429000"/>
            <a:ext cx="2114182" cy="225803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glow rad="228600">
              <a:schemeClr val="accent2">
                <a:satMod val="175000"/>
                <a:alpha val="40000"/>
              </a:schemeClr>
            </a:glow>
            <a:innerShdw blurRad="76200">
              <a:srgbClr val="000000"/>
            </a:innerShdw>
          </a:effectLst>
        </p:spPr>
      </p:pic>
      <p:sp>
        <p:nvSpPr>
          <p:cNvPr id="9" name="Rectangle 8"/>
          <p:cNvSpPr/>
          <p:nvPr/>
        </p:nvSpPr>
        <p:spPr>
          <a:xfrm>
            <a:off x="228600" y="5791200"/>
            <a:ext cx="2901756" cy="461665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pPr algn="ctr"/>
            <a:r>
              <a:rPr lang="bn-BD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উইলিয়াম হেনরি ‘বিল গেটস’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95600" y="762000"/>
            <a:ext cx="5943600" cy="1384995"/>
          </a:xfrm>
          <a:prstGeom prst="rect">
            <a:avLst/>
          </a:prstGeom>
          <a:solidFill>
            <a:srgbClr val="FFC000"/>
          </a:solidFill>
          <a:ln w="38100"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 স্থান থেকে অন্য স্থানে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বার্তা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প্রের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ণে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সফল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বাঙালি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বিজ্ঞানী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জগদীশ চন্দ্র বসু 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জন্মঃ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১৮৫৮,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মৃত্যুঃ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১৯৩৭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19400" y="3505200"/>
            <a:ext cx="6019800" cy="1815882"/>
          </a:xfrm>
          <a:prstGeom prst="rect">
            <a:avLst/>
          </a:prstGeom>
          <a:solidFill>
            <a:srgbClr val="7030A0"/>
          </a:solidFill>
          <a:ln w="38100"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বর্তমানে</a:t>
            </a:r>
            <a:r>
              <a:rPr lang="en-US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পৃথিবীর</a:t>
            </a:r>
            <a:r>
              <a:rPr lang="en-US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অধিকাংশ</a:t>
            </a:r>
            <a:r>
              <a:rPr lang="en-US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পরিচালিত</a:t>
            </a:r>
            <a:r>
              <a:rPr lang="en-US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বিল</a:t>
            </a:r>
            <a:r>
              <a:rPr lang="en-US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গেটস</a:t>
            </a:r>
            <a:r>
              <a:rPr lang="en-US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প্রতিষ্ঠিত</a:t>
            </a:r>
            <a:r>
              <a:rPr lang="en-US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মাইক্রোসফট</a:t>
            </a:r>
            <a:r>
              <a:rPr lang="en-US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কোম্পানির</a:t>
            </a:r>
            <a:endParaRPr lang="en-US" sz="28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অপারেটিং</a:t>
            </a:r>
            <a:r>
              <a:rPr lang="en-US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সিস্টেম</a:t>
            </a:r>
            <a:r>
              <a:rPr lang="en-US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সফটওয়্যার</a:t>
            </a:r>
            <a:r>
              <a:rPr lang="en-US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48000" y="4800600"/>
            <a:ext cx="5715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2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মাইক্রোসফট কর্পোরেশনের প্রতিষ্ঠাতা।</a:t>
            </a:r>
            <a:r>
              <a:rPr lang="en-US" sz="2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জন্মঃ</a:t>
            </a:r>
            <a:r>
              <a:rPr lang="en-US" sz="2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১৯৫৫</a:t>
            </a:r>
          </a:p>
          <a:p>
            <a:pPr lvl="0" algn="ctr"/>
            <a:endParaRPr lang="en-US" sz="2800" dirty="0" smtClean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/>
            <a:endParaRPr lang="en-US" sz="2800" dirty="0" smtClean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1066800"/>
            <a:ext cx="4724400" cy="1273016"/>
          </a:xfrm>
          <a:prstGeom prst="downArrowCallou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     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2514600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Snip and Round Single Corner Rectangle 6"/>
          <p:cNvSpPr/>
          <p:nvPr/>
        </p:nvSpPr>
        <p:spPr>
          <a:xfrm>
            <a:off x="457200" y="2438400"/>
            <a:ext cx="8458200" cy="1129308"/>
          </a:xfrm>
          <a:prstGeom prst="snipRoundRect">
            <a:avLst/>
          </a:prstGeom>
          <a:solidFill>
            <a:srgbClr val="C00000"/>
          </a:solidFill>
          <a:ln w="38100"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r>
              <a:rPr lang="en-US" sz="16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 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প্রযুক্তি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বিকাশে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চার্লস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ব্যাবেজ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অবদান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তোমাদের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মতামত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যুক্তি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সহ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করো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।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3400" y="3505200"/>
            <a:ext cx="2743200" cy="220111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glow rad="228600">
              <a:schemeClr val="accent1">
                <a:satMod val="175000"/>
                <a:alpha val="40000"/>
              </a:schemeClr>
            </a:glow>
            <a:innerShdw blurRad="76200">
              <a:srgbClr val="000000"/>
            </a:innerShdw>
          </a:effectLst>
        </p:spPr>
      </p:pic>
      <p:sp>
        <p:nvSpPr>
          <p:cNvPr id="3" name="Rectangle 2"/>
          <p:cNvSpPr/>
          <p:nvPr/>
        </p:nvSpPr>
        <p:spPr>
          <a:xfrm>
            <a:off x="533400" y="5867400"/>
            <a:ext cx="2805575" cy="40011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pPr algn="ctr"/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স্যার টিমোথি জন ‘টিম’ বার্নাস-লি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26" name="Picture 2" descr="C:\Users\Unix Network\Documents\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381000"/>
            <a:ext cx="2667000" cy="209480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glow rad="228600">
              <a:schemeClr val="accent1">
                <a:satMod val="175000"/>
                <a:alpha val="40000"/>
              </a:schemeClr>
            </a:glow>
            <a:innerShdw blurRad="76200">
              <a:srgbClr val="000000"/>
            </a:innerShdw>
          </a:effectLst>
        </p:spPr>
      </p:pic>
      <p:sp>
        <p:nvSpPr>
          <p:cNvPr id="6" name="Rectangle 5"/>
          <p:cNvSpPr/>
          <p:nvPr/>
        </p:nvSpPr>
        <p:spPr>
          <a:xfrm>
            <a:off x="685800" y="2667000"/>
            <a:ext cx="2362200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রেমন্ড স্যামুয়েল টমলিনসন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57600" y="457200"/>
            <a:ext cx="4876800" cy="1815882"/>
          </a:xfrm>
          <a:prstGeom prst="rect">
            <a:avLst/>
          </a:prstGeom>
          <a:solidFill>
            <a:srgbClr val="0070C0"/>
          </a:solidFill>
          <a:ln w="38100"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১৯৭১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আরপানেটে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ইলেকট্রনিক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পত্রালাপের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সূচনা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রেমন্ড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স্যামুয়েল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টমলিনসন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 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তিনিই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ই-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সিস্টেম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চালু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 </a:t>
            </a:r>
            <a:endParaRPr lang="en-US" sz="2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0" y="3810000"/>
            <a:ext cx="4572000" cy="1077218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</a:bodyPr>
          <a:lstStyle/>
          <a:p>
            <a:pPr algn="ctr"/>
            <a:r>
              <a:rPr lang="bn-BD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তিনি </a:t>
            </a:r>
            <a:r>
              <a:rPr lang="bn-BD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World Wide Web</a:t>
            </a:r>
            <a:r>
              <a:rPr lang="en-US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BD" sz="2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WWW</a:t>
            </a:r>
            <a:r>
              <a:rPr lang="bn-BD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এর জনক।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জন্মঃ</a:t>
            </a:r>
            <a:r>
              <a:rPr lang="en-US" sz="32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১৯৫৫</a:t>
            </a:r>
            <a:endParaRPr lang="en-US" sz="32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nix Network\Documents\m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04800"/>
            <a:ext cx="4038600" cy="4572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glow rad="228600">
              <a:schemeClr val="accent2">
                <a:satMod val="175000"/>
                <a:alpha val="40000"/>
              </a:schemeClr>
            </a:glow>
            <a:innerShdw blurRad="76200">
              <a:srgbClr val="000000"/>
            </a:innerShdw>
          </a:effectLst>
        </p:spPr>
      </p:pic>
      <p:pic>
        <p:nvPicPr>
          <p:cNvPr id="2051" name="Picture 3" descr="C:\Users\Unix Network\Documents\e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304800"/>
            <a:ext cx="3886200" cy="4572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glow rad="228600">
              <a:schemeClr val="accent6">
                <a:satMod val="175000"/>
                <a:alpha val="40000"/>
              </a:schemeClr>
            </a:glow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228600" y="5105401"/>
            <a:ext cx="8686800" cy="138499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ই-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লার্নিং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শব্দটি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ইলেকট্রনিক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লার্নিং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কথাটির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সংক্ষিপ্ত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রূপ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মাল্টিমিডিয়ার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সাহায্য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কক্ষে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সুন্দরভাবে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পাঠদানের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বিষয়টির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দৃশ্যমান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উপস্থাপন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533400"/>
            <a:ext cx="6019800" cy="918270"/>
          </a:xfrm>
          <a:prstGeom prst="ribbon">
            <a:avLst/>
          </a:prstGeom>
          <a:solidFill>
            <a:schemeClr val="accent2">
              <a:lumMod val="75000"/>
            </a:schemeClr>
          </a:solidFill>
          <a:ln>
            <a:solidFill>
              <a:srgbClr val="FFC0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0" y="2438400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1981200"/>
            <a:ext cx="7467600" cy="2585323"/>
          </a:xfrm>
          <a:prstGeom prst="rect">
            <a:avLst/>
          </a:prstGeom>
          <a:solidFill>
            <a:srgbClr val="92D050"/>
          </a:solidFill>
          <a:ln w="38100"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3600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   ১. </a:t>
            </a:r>
            <a:r>
              <a:rPr lang="en-US" sz="3600" dirty="0" err="1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আধুনিক</a:t>
            </a:r>
            <a:r>
              <a:rPr lang="en-US" sz="3600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কম্পিউটারের</a:t>
            </a:r>
            <a:r>
              <a:rPr lang="en-US" sz="3600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জনক</a:t>
            </a:r>
            <a:r>
              <a:rPr lang="en-US" sz="3600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600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?</a:t>
            </a:r>
          </a:p>
          <a:p>
            <a:pPr marL="342900" indent="-342900"/>
            <a:r>
              <a:rPr lang="en-US" sz="3600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   ২. www </a:t>
            </a:r>
            <a:r>
              <a:rPr lang="en-US" sz="3600" dirty="0" err="1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পূর্ণরূপ</a:t>
            </a:r>
            <a:r>
              <a:rPr lang="en-US" sz="3600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?</a:t>
            </a:r>
          </a:p>
          <a:p>
            <a:pPr marL="342900" indent="-342900"/>
            <a:r>
              <a:rPr lang="en-US" sz="3600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  ৩. </a:t>
            </a:r>
            <a:r>
              <a:rPr lang="en-US" sz="3600" dirty="0" err="1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বিশ্বের</a:t>
            </a:r>
            <a:r>
              <a:rPr lang="en-US" sz="3600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3600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নেটওয়ার্কের</a:t>
            </a:r>
            <a:r>
              <a:rPr lang="en-US" sz="3600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600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?</a:t>
            </a:r>
          </a:p>
          <a:p>
            <a:pPr marL="342900" indent="-342900"/>
            <a:r>
              <a:rPr lang="en-US" sz="3600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  ৪.  ই- </a:t>
            </a:r>
            <a:r>
              <a:rPr lang="en-US" sz="3600" dirty="0" err="1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লার্নিং</a:t>
            </a:r>
            <a:r>
              <a:rPr lang="en-US" sz="3600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শব্দটি</a:t>
            </a:r>
            <a:r>
              <a:rPr lang="en-US" sz="3600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কথাটির</a:t>
            </a:r>
            <a:r>
              <a:rPr lang="en-US" sz="3600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সংক্ষিপ্ত</a:t>
            </a:r>
            <a:r>
              <a:rPr lang="en-US" sz="3600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রূপ</a:t>
            </a:r>
            <a:r>
              <a:rPr lang="en-US" sz="3600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? </a:t>
            </a:r>
          </a:p>
          <a:p>
            <a:r>
              <a:rPr lang="en-US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48200" y="762000"/>
            <a:ext cx="3962400" cy="1104245"/>
          </a:xfrm>
          <a:prstGeom prst="bevel">
            <a:avLst/>
          </a:prstGeom>
          <a:solidFill>
            <a:srgbClr val="00B050"/>
          </a:solidFill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            </a:t>
            </a:r>
            <a:r>
              <a:rPr lang="en-US" sz="4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3048000"/>
            <a:ext cx="7848600" cy="1595021"/>
          </a:xfrm>
          <a:prstGeom prst="bevel">
            <a:avLst/>
          </a:prstGeom>
          <a:solidFill>
            <a:srgbClr val="92D050"/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শিক্ষার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বৃদ্ধিতে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ই-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লার্নিং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ভূমিকা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রাখতে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	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	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http://www.artistsvalley.com/images/icons/Financial%20Accounting%20Icons/Standard%20Home/256x256/Standard%20Home.jpg"/>
          <p:cNvPicPr>
            <a:picLocks noChangeAspect="1" noChangeArrowheads="1"/>
          </p:cNvPicPr>
          <p:nvPr/>
        </p:nvPicPr>
        <p:blipFill>
          <a:blip r:embed="rId2" cstate="print"/>
          <a:srcRect l="1724" r="3448"/>
          <a:stretch>
            <a:fillRect/>
          </a:stretch>
        </p:blipFill>
        <p:spPr bwMode="auto">
          <a:xfrm>
            <a:off x="304800" y="457200"/>
            <a:ext cx="4114800" cy="1981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glow rad="228600">
              <a:schemeClr val="accent6">
                <a:satMod val="175000"/>
                <a:alpha val="40000"/>
              </a:schemeClr>
            </a:glow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533400"/>
            <a:ext cx="8153400" cy="5943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TextBox 4"/>
          <p:cNvSpPr txBox="1"/>
          <p:nvPr/>
        </p:nvSpPr>
        <p:spPr>
          <a:xfrm>
            <a:off x="2209800" y="1295400"/>
            <a:ext cx="4953000" cy="156966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9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9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9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29000" y="304800"/>
            <a:ext cx="3810000" cy="830997"/>
          </a:xfrm>
          <a:prstGeom prst="rect">
            <a:avLst/>
          </a:prstGeom>
          <a:solidFill>
            <a:srgbClr val="FFC000"/>
          </a:solidFill>
          <a:ln w="57150"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IMG_20200321_21132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228600"/>
            <a:ext cx="2039374" cy="2133600"/>
          </a:xfrm>
          <a:prstGeom prst="rect">
            <a:avLst/>
          </a:prstGeom>
          <a:ln w="88900" cap="sq" cmpd="thickThin">
            <a:noFill/>
            <a:prstDash val="solid"/>
            <a:miter lim="800000"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6" name="TextBox 5"/>
          <p:cNvSpPr txBox="1"/>
          <p:nvPr/>
        </p:nvSpPr>
        <p:spPr>
          <a:xfrm>
            <a:off x="533400" y="2667000"/>
            <a:ext cx="3962400" cy="2800767"/>
          </a:xfrm>
          <a:prstGeom prst="rect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মাজহারুল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ইসলাম</a:t>
            </a:r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বামুনিয়া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সোনাতনকাটি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	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বালিকা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শার্শা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যশোর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মোবাঃ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০১৭৩০৯২১১৬২ 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62600" y="4038600"/>
            <a:ext cx="3276600" cy="212365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 w="38100"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নবম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বিষয়ঃ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প্রযুক্ত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প্রথম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৫০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 descr="2020.jpg"/>
          <p:cNvPicPr>
            <a:picLocks noChangeAspect="1"/>
          </p:cNvPicPr>
          <p:nvPr/>
        </p:nvPicPr>
        <p:blipFill>
          <a:blip r:embed="rId3"/>
          <a:srcRect l="76794"/>
          <a:stretch>
            <a:fillRect/>
          </a:stretch>
        </p:blipFill>
        <p:spPr>
          <a:xfrm>
            <a:off x="4800600" y="1676400"/>
            <a:ext cx="461962" cy="4648200"/>
          </a:xfrm>
          <a:prstGeom prst="rect">
            <a:avLst/>
          </a:prstGeom>
          <a:ln w="57150"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relaxedInset"/>
            <a:contourClr>
              <a:srgbClr val="FFFFFF"/>
            </a:contourClr>
          </a:sp3d>
        </p:spPr>
      </p:pic>
      <p:pic>
        <p:nvPicPr>
          <p:cNvPr id="3074" name="Picture 2" descr="C:\Users\Unix Network\Documents\Book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8400" y="1295400"/>
            <a:ext cx="2133600" cy="2581275"/>
          </a:xfrm>
          <a:prstGeom prst="rect">
            <a:avLst/>
          </a:prstGeom>
          <a:ln>
            <a:noFill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d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4191000"/>
            <a:ext cx="1991412" cy="1981200"/>
          </a:xfrm>
          <a:prstGeom prst="ellipse">
            <a:avLst/>
          </a:prstGeom>
          <a:ln w="63500" cap="rnd">
            <a:solidFill>
              <a:srgbClr val="FFC0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5" name="Picture 4" descr="Charl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600" y="1219200"/>
            <a:ext cx="2057400" cy="2080092"/>
          </a:xfrm>
          <a:prstGeom prst="ellipse">
            <a:avLst/>
          </a:prstGeom>
          <a:ln w="63500" cap="rnd">
            <a:solidFill>
              <a:srgbClr val="FFC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6" name="Picture 5" descr="Gut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72219" y="2438400"/>
            <a:ext cx="2114182" cy="2258037"/>
          </a:xfrm>
          <a:prstGeom prst="ellipse">
            <a:avLst/>
          </a:prstGeom>
          <a:ln w="63500" cap="rnd">
            <a:solidFill>
              <a:srgbClr val="FFC0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7" name="Picture 6" descr="Jagadish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7858" y="1371600"/>
            <a:ext cx="2036292" cy="2064165"/>
          </a:xfrm>
          <a:prstGeom prst="ellipse">
            <a:avLst/>
          </a:prstGeom>
          <a:ln w="63500" cap="rnd">
            <a:solidFill>
              <a:srgbClr val="FFC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8" name="Picture 7" descr="James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00800" y="4114800"/>
            <a:ext cx="2133600" cy="2057400"/>
          </a:xfrm>
          <a:prstGeom prst="ellipse">
            <a:avLst/>
          </a:prstGeom>
          <a:ln w="63500" cap="rnd">
            <a:solidFill>
              <a:srgbClr val="FFC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9" name="Rectangle 8"/>
          <p:cNvSpPr/>
          <p:nvPr/>
        </p:nvSpPr>
        <p:spPr>
          <a:xfrm>
            <a:off x="6553200" y="3429000"/>
            <a:ext cx="1600200" cy="46166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pPr algn="ctr"/>
            <a:r>
              <a:rPr lang="bn-BD" sz="2400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চার্লস ব্যাবেজ</a:t>
            </a:r>
            <a:endParaRPr lang="en-US" sz="2400" dirty="0"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8200" y="6172200"/>
            <a:ext cx="1600118" cy="46166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none">
            <a:spAutoFit/>
          </a:bodyPr>
          <a:lstStyle/>
          <a:p>
            <a:pPr algn="ctr"/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অ্যাডা লাভলেস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53200" y="6248400"/>
            <a:ext cx="2012089" cy="40011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none">
            <a:spAutoFit/>
          </a:bodyPr>
          <a:lstStyle/>
          <a:p>
            <a:pPr algn="ctr"/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জেমস ক্লার্ক </a:t>
            </a:r>
            <a:r>
              <a:rPr lang="bn-BD" sz="2000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ম্যাক্সওয়েল</a:t>
            </a:r>
            <a:endParaRPr lang="en-US" sz="2000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90600" y="3581400"/>
            <a:ext cx="1632178" cy="46166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none">
            <a:spAutoFit/>
          </a:bodyPr>
          <a:lstStyle/>
          <a:p>
            <a:pPr algn="ctr"/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জগদীশ চন্দ্র বসু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76600" y="4876800"/>
            <a:ext cx="2901756" cy="46166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none">
            <a:spAutoFit/>
          </a:bodyPr>
          <a:lstStyle/>
          <a:p>
            <a:pPr algn="ctr"/>
            <a:r>
              <a:rPr lang="bn-BD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উইলিয়াম হেনরি ‘বিল গেটস’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19200" y="228600"/>
            <a:ext cx="6629400" cy="584775"/>
          </a:xfrm>
          <a:prstGeom prst="rect">
            <a:avLst/>
          </a:prstGeom>
          <a:solidFill>
            <a:srgbClr val="7030A0"/>
          </a:solidFill>
          <a:ln w="38100"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             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প্রদর্শিত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ব্যক্তিবর্গ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চিন্তা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বলো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apt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752600"/>
            <a:ext cx="4038600" cy="4648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glow rad="228600">
              <a:schemeClr val="accent2">
                <a:satMod val="175000"/>
                <a:alpha val="40000"/>
              </a:schemeClr>
            </a:glow>
            <a:innerShdw blurRad="76200">
              <a:srgbClr val="000000"/>
            </a:innerShdw>
          </a:effectLst>
        </p:spPr>
      </p:pic>
      <p:pic>
        <p:nvPicPr>
          <p:cNvPr id="1026" name="Picture 2" descr="C:\Users\Unix Network\Documents\zz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1752600"/>
            <a:ext cx="3810000" cy="4648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glow rad="228600">
              <a:schemeClr val="accent4">
                <a:satMod val="175000"/>
                <a:alpha val="40000"/>
              </a:schemeClr>
            </a:glow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762000" y="381000"/>
            <a:ext cx="7467600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8100"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প্রদর্শিত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চিত্রগুলি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কাজে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4343400"/>
            <a:ext cx="7924800" cy="193899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6000" dirty="0" err="1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একুশ</a:t>
            </a:r>
            <a:r>
              <a:rPr lang="en-US" sz="60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শতক</a:t>
            </a:r>
            <a:r>
              <a:rPr lang="en-US" sz="60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60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60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ও 		     </a:t>
            </a:r>
            <a:r>
              <a:rPr lang="en-US" sz="6000" dirty="0" err="1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60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প্রযুক্তি</a:t>
            </a:r>
            <a:r>
              <a:rPr lang="en-US" sz="6000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2600" y="304800"/>
            <a:ext cx="5638800" cy="707886"/>
          </a:xfrm>
          <a:prstGeom prst="rect">
            <a:avLst/>
          </a:prstGeom>
          <a:solidFill>
            <a:srgbClr val="C00000"/>
          </a:solidFill>
          <a:ln w="57150"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                         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Unix Network\Documents\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1371600"/>
            <a:ext cx="7772400" cy="2667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glow rad="228600">
              <a:schemeClr val="accent6">
                <a:satMod val="175000"/>
                <a:alpha val="40000"/>
              </a:schemeClr>
            </a:glow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752600"/>
            <a:ext cx="4224233" cy="584775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just"/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*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71600" y="609600"/>
            <a:ext cx="7010400" cy="844808"/>
          </a:xfrm>
          <a:prstGeom prst="ribbon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>
            <a:solidFill>
              <a:srgbClr val="0070C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2895600"/>
            <a:ext cx="8229600" cy="2523768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*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প্রযুক্তির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*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প্রযুক্তি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সংশ্লিষ্ট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ব্যক্তিবর্গের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অবদান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	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* 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বাংলাদেশে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ই-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লার্নিংয়ের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  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nix Network\Documents\h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62000" y="1371600"/>
            <a:ext cx="7772400" cy="4876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glow rad="228600">
              <a:schemeClr val="accent5">
                <a:satMod val="175000"/>
                <a:alpha val="40000"/>
              </a:schemeClr>
            </a:glow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2209800" y="228600"/>
            <a:ext cx="4953000" cy="895826"/>
          </a:xfrm>
          <a:prstGeom prst="downArrowCallout">
            <a:avLst/>
          </a:prstGeom>
          <a:solidFill>
            <a:srgbClr val="7030A0"/>
          </a:solidFill>
          <a:ln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200" dirty="0" err="1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32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32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32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করো</a:t>
            </a:r>
            <a:r>
              <a:rPr lang="en-US" sz="32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32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sz="32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Unix Network\Documents\q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295400"/>
            <a:ext cx="4114800" cy="5105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glow rad="228600">
              <a:schemeClr val="accent5">
                <a:satMod val="175000"/>
                <a:alpha val="40000"/>
              </a:schemeClr>
            </a:glow>
            <a:innerShdw blurRad="76200">
              <a:srgbClr val="000000"/>
            </a:innerShdw>
          </a:effectLst>
        </p:spPr>
      </p:pic>
      <p:pic>
        <p:nvPicPr>
          <p:cNvPr id="3076" name="Picture 4" descr="C:\Users\Unix Network\Documents\o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1295400"/>
            <a:ext cx="3810000" cy="5105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glow rad="228600">
              <a:schemeClr val="accent2">
                <a:satMod val="175000"/>
                <a:alpha val="40000"/>
              </a:schemeClr>
            </a:glow>
            <a:innerShdw blurRad="76200">
              <a:srgbClr val="000000"/>
            </a:innerShdw>
          </a:effectLst>
        </p:spPr>
      </p:pic>
      <p:sp>
        <p:nvSpPr>
          <p:cNvPr id="10" name="Down Arrow Callout 9"/>
          <p:cNvSpPr/>
          <p:nvPr/>
        </p:nvSpPr>
        <p:spPr>
          <a:xfrm>
            <a:off x="1524000" y="381000"/>
            <a:ext cx="6324600" cy="895826"/>
          </a:xfrm>
          <a:prstGeom prst="downArrowCallou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 </a:t>
            </a:r>
            <a:r>
              <a:rPr lang="en-US" sz="3200" dirty="0" err="1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32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32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32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করো</a:t>
            </a:r>
            <a:r>
              <a:rPr lang="en-US" sz="32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32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sz="32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838200"/>
            <a:ext cx="6858000" cy="844808"/>
          </a:xfrm>
          <a:prstGeom prst="ribbon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2667000"/>
            <a:ext cx="7162800" cy="1328023"/>
          </a:xfrm>
          <a:prstGeom prst="roundRect">
            <a:avLst/>
          </a:prstGeom>
          <a:solidFill>
            <a:schemeClr val="bg2">
              <a:lumMod val="10000"/>
            </a:schemeClr>
          </a:solidFill>
          <a:ln w="38100"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শিল্প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বিপ্লবের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পর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যন্ত্রের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ওপর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নির্ভর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	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পৃথিবীর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অর্থনীতি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নিয়ন্ত্রণ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করছে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? 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358</Words>
  <Application>Microsoft Office PowerPoint</Application>
  <PresentationFormat>On-screen Show (4:3)</PresentationFormat>
  <Paragraphs>65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MaruF</dc:creator>
  <cp:lastModifiedBy>Unix Network</cp:lastModifiedBy>
  <cp:revision>112</cp:revision>
  <dcterms:created xsi:type="dcterms:W3CDTF">2006-08-16T00:00:00Z</dcterms:created>
  <dcterms:modified xsi:type="dcterms:W3CDTF">2020-04-03T15:30:20Z</dcterms:modified>
</cp:coreProperties>
</file>